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59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92618" y="4058588"/>
            <a:ext cx="840676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bg1">
                    <a:lumMod val="95000"/>
                  </a:schemeClr>
                </a:solidFill>
                <a:latin typeface="Arial"/>
                <a:cs typeface="Arial"/>
              </a:rPr>
              <a:t>Priya Kumari</a:t>
            </a:r>
          </a:p>
          <a:p>
            <a:r>
              <a:rPr lang="en-US" sz="2000" b="1" dirty="0">
                <a:solidFill>
                  <a:schemeClr val="accent1">
                    <a:lumMod val="75000"/>
                  </a:schemeClr>
                </a:solidFill>
                <a:latin typeface="Arial"/>
                <a:cs typeface="Arial"/>
              </a:rPr>
              <a:t>College Name &amp; Department : </a:t>
            </a:r>
            <a:r>
              <a:rPr lang="en-US" sz="2000" b="1" dirty="0" err="1">
                <a:solidFill>
                  <a:schemeClr val="bg1">
                    <a:lumMod val="95000"/>
                  </a:schemeClr>
                </a:solidFill>
                <a:latin typeface="Arial"/>
                <a:cs typeface="Arial"/>
              </a:rPr>
              <a:t>Panimalar</a:t>
            </a:r>
            <a:r>
              <a:rPr lang="en-US" sz="2000" b="1" dirty="0">
                <a:solidFill>
                  <a:schemeClr val="bg1">
                    <a:lumMod val="95000"/>
                  </a:schemeClr>
                </a:solidFill>
                <a:latin typeface="Arial"/>
                <a:cs typeface="Arial"/>
              </a:rPr>
              <a:t> Engineering College </a:t>
            </a:r>
            <a:r>
              <a:rPr lang="en-US" sz="2000" b="1">
                <a:solidFill>
                  <a:schemeClr val="bg1">
                    <a:lumMod val="95000"/>
                  </a:schemeClr>
                </a:solidFill>
                <a:latin typeface="Arial"/>
                <a:cs typeface="Arial"/>
              </a:rPr>
              <a:t>&amp; IT(2</a:t>
            </a:r>
            <a:r>
              <a:rPr lang="en-US" sz="2000" b="1" baseline="30000">
                <a:solidFill>
                  <a:schemeClr val="bg1">
                    <a:lumMod val="95000"/>
                  </a:schemeClr>
                </a:solidFill>
                <a:latin typeface="Arial"/>
                <a:cs typeface="Arial"/>
              </a:rPr>
              <a:t>nd</a:t>
            </a:r>
            <a:r>
              <a:rPr lang="en-US" sz="2000" b="1">
                <a:solidFill>
                  <a:schemeClr val="bg1">
                    <a:lumMod val="95000"/>
                  </a:schemeClr>
                </a:solidFill>
                <a:latin typeface="Arial"/>
                <a:cs typeface="Arial"/>
              </a:rPr>
              <a:t> year)</a:t>
            </a:r>
            <a:endParaRPr lang="en-US" sz="2000" b="1" dirty="0">
              <a:solidFill>
                <a:schemeClr val="bg1">
                  <a:lumMod val="9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https://github.com/Priya07-11/aicte_stegnography.git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C67C6DA-0F0E-7540-BCD4-975C7909FA8F}"/>
              </a:ext>
            </a:extLst>
          </p:cNvPr>
          <p:cNvSpPr>
            <a:spLocks noGrp="1" noChangeArrowheads="1"/>
          </p:cNvSpPr>
          <p:nvPr>
            <p:ph idx="1"/>
          </p:nvPr>
        </p:nvSpPr>
        <p:spPr bwMode="auto">
          <a:xfrm>
            <a:off x="581192" y="2669192"/>
            <a:ext cx="4282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Algorithms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Image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Watermarking and Anti-Tamper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05395" y="2103437"/>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6" cy="4265036"/>
          </a:xfrm>
        </p:spPr>
        <p:txBody>
          <a:bodyPr>
            <a:normAutofit/>
          </a:bodyPr>
          <a:lstStyle/>
          <a:p>
            <a:pPr marL="0" indent="0">
              <a:buNone/>
            </a:pPr>
            <a:r>
              <a:rPr lang="en-US" sz="2400" i="1" dirty="0">
                <a:latin typeface="Times New Roman" panose="02020603050405020304" pitchFamily="18" charset="0"/>
                <a:cs typeface="Times New Roman" panose="02020603050405020304" pitchFamily="18" charset="0"/>
              </a:rPr>
              <a:t>Steganography is the technique of hiding secret information within an image so that its presence is not detectable. The goal is to modify the least significant bits (LSB) of image pixels without altering the image's visual appearance. The hidden message should remain intact even after image compression or minor alterations. This project focuses on embedding and extracting secret data in PNG image files for secure communication.</a:t>
            </a: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1835226" y="106791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0A1E167F-5981-F64B-C9BB-FFB8693165D6}"/>
              </a:ext>
            </a:extLst>
          </p:cNvPr>
          <p:cNvSpPr>
            <a:spLocks noGrp="1" noChangeArrowheads="1"/>
          </p:cNvSpPr>
          <p:nvPr>
            <p:ph idx="1"/>
          </p:nvPr>
        </p:nvSpPr>
        <p:spPr bwMode="auto">
          <a:xfrm>
            <a:off x="2191748" y="2315613"/>
            <a:ext cx="526009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 Used: Pillow (PIL Fork)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 Windows, macOS, Linux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Version: Python 3.x</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Requirements: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CPU: Any modern CPU (Intel/AMD)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2 GB (8 GB recommended for large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Few MB to GB depending on image size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 Not required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File Format: PNG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Unique Feature</a:t>
            </a:r>
            <a:r>
              <a:rPr lang="en-US" sz="2000" dirty="0"/>
              <a:t>:</a:t>
            </a:r>
            <a:r>
              <a:rPr lang="en-US" sz="2000" dirty="0">
                <a:latin typeface="Times New Roman" panose="02020603050405020304" pitchFamily="18" charset="0"/>
                <a:cs typeface="Times New Roman" panose="02020603050405020304" pitchFamily="18" charset="0"/>
              </a:rPr>
              <a:t> The project uses Least Significant Bit (LSB) Steganography to hide a secret message within the pixel data of an image (specifically PNG), enabling secure communication by encoding text into the image's RGB channels without visibly altering the image. This method of embedding and extracting the message, combined with the use of a delimiter to mark the end, adds an extra layer of precision to the steganography technique.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A90FF93-725A-5AED-555B-14D5A5385B54}"/>
              </a:ext>
            </a:extLst>
          </p:cNvPr>
          <p:cNvSpPr>
            <a:spLocks noGrp="1" noChangeArrowheads="1"/>
          </p:cNvSpPr>
          <p:nvPr>
            <p:ph idx="1"/>
          </p:nvPr>
        </p:nvSpPr>
        <p:spPr bwMode="auto">
          <a:xfrm>
            <a:off x="581192" y="2084416"/>
            <a:ext cx="452078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Advocates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Artists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Educators and Students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36A70B0-AA74-2961-B73D-85B7D3C060F6}"/>
              </a:ext>
            </a:extLst>
          </p:cNvPr>
          <p:cNvPicPr>
            <a:picLocks noGrp="1" noChangeAspect="1"/>
          </p:cNvPicPr>
          <p:nvPr>
            <p:ph idx="1"/>
          </p:nvPr>
        </p:nvPicPr>
        <p:blipFill>
          <a:blip r:embed="rId2"/>
          <a:stretch>
            <a:fillRect/>
          </a:stretch>
        </p:blipFill>
        <p:spPr>
          <a:xfrm>
            <a:off x="274320" y="1528354"/>
            <a:ext cx="5414728" cy="4120424"/>
          </a:xfrm>
        </p:spPr>
      </p:pic>
      <p:pic>
        <p:nvPicPr>
          <p:cNvPr id="7" name="Picture 6">
            <a:extLst>
              <a:ext uri="{FF2B5EF4-FFF2-40B4-BE49-F238E27FC236}">
                <a16:creationId xmlns:a16="http://schemas.microsoft.com/office/drawing/2014/main" id="{72232560-AB21-0B7C-EDB1-EFCA614D591E}"/>
              </a:ext>
            </a:extLst>
          </p:cNvPr>
          <p:cNvPicPr>
            <a:picLocks noChangeAspect="1"/>
          </p:cNvPicPr>
          <p:nvPr/>
        </p:nvPicPr>
        <p:blipFill rotWithShape="1">
          <a:blip r:embed="rId3"/>
          <a:srcRect l="5733" r="2053" b="11728"/>
          <a:stretch/>
        </p:blipFill>
        <p:spPr>
          <a:xfrm>
            <a:off x="6244046" y="1232453"/>
            <a:ext cx="5673634" cy="441632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F50A-F0C5-92C5-EE54-BEB20EDF1ED9}"/>
              </a:ext>
            </a:extLst>
          </p:cNvPr>
          <p:cNvSpPr>
            <a:spLocks noGrp="1"/>
          </p:cNvSpPr>
          <p:nvPr>
            <p:ph type="title"/>
          </p:nvPr>
        </p:nvSpPr>
        <p:spPr/>
        <p:txBody>
          <a:bodyPr/>
          <a:lstStyle/>
          <a:p>
            <a:r>
              <a:rPr lang="en-US" dirty="0">
                <a:solidFill>
                  <a:srgbClr val="00B0F0"/>
                </a:solidFill>
              </a:rPr>
              <a:t>RESULTS</a:t>
            </a:r>
          </a:p>
        </p:txBody>
      </p:sp>
      <p:pic>
        <p:nvPicPr>
          <p:cNvPr id="5" name="Content Placeholder 4">
            <a:extLst>
              <a:ext uri="{FF2B5EF4-FFF2-40B4-BE49-F238E27FC236}">
                <a16:creationId xmlns:a16="http://schemas.microsoft.com/office/drawing/2014/main" id="{E9707DA9-E2CD-3F59-D941-AFB39EF2CFD3}"/>
              </a:ext>
            </a:extLst>
          </p:cNvPr>
          <p:cNvPicPr>
            <a:picLocks noGrp="1" noChangeAspect="1"/>
          </p:cNvPicPr>
          <p:nvPr>
            <p:ph idx="1"/>
          </p:nvPr>
        </p:nvPicPr>
        <p:blipFill rotWithShape="1">
          <a:blip r:embed="rId2"/>
          <a:srcRect t="11921" r="4378"/>
          <a:stretch/>
        </p:blipFill>
        <p:spPr>
          <a:xfrm>
            <a:off x="130627" y="1232452"/>
            <a:ext cx="5421085" cy="4116441"/>
          </a:xfrm>
        </p:spPr>
      </p:pic>
      <p:pic>
        <p:nvPicPr>
          <p:cNvPr id="7" name="Picture 6">
            <a:extLst>
              <a:ext uri="{FF2B5EF4-FFF2-40B4-BE49-F238E27FC236}">
                <a16:creationId xmlns:a16="http://schemas.microsoft.com/office/drawing/2014/main" id="{3AA163E1-E1A8-51AD-615C-44800BA61280}"/>
              </a:ext>
            </a:extLst>
          </p:cNvPr>
          <p:cNvPicPr>
            <a:picLocks noChangeAspect="1"/>
          </p:cNvPicPr>
          <p:nvPr/>
        </p:nvPicPr>
        <p:blipFill rotWithShape="1">
          <a:blip r:embed="rId3"/>
          <a:srcRect t="10652" b="10912"/>
          <a:stretch/>
        </p:blipFill>
        <p:spPr>
          <a:xfrm>
            <a:off x="5721533" y="1232452"/>
            <a:ext cx="6339840" cy="4323806"/>
          </a:xfrm>
          <a:prstGeom prst="rect">
            <a:avLst/>
          </a:prstGeom>
        </p:spPr>
      </p:pic>
    </p:spTree>
    <p:extLst>
      <p:ext uri="{BB962C8B-B14F-4D97-AF65-F5344CB8AC3E}">
        <p14:creationId xmlns:p14="http://schemas.microsoft.com/office/powerpoint/2010/main" val="201902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Steganography is a powerful technique for securely hiding information within digital media, ensuring privacy and confidentiality. It allows for covert communication by embedding data in ways that are not easily detectable. As digital security concerns grow, steganography continues to be an essential tool for safeguarding sensitive information in various fields.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371</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Yashika Tumhatin</cp:lastModifiedBy>
  <cp:revision>26</cp:revision>
  <dcterms:created xsi:type="dcterms:W3CDTF">2021-05-26T16:50:10Z</dcterms:created>
  <dcterms:modified xsi:type="dcterms:W3CDTF">2025-02-15T15:36:36Z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