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4"/>
  </p:sldMasterIdLst>
  <p:sldIdLst>
    <p:sldId id="266" r:id="rId5"/>
    <p:sldId id="309" r:id="rId6"/>
    <p:sldId id="319" r:id="rId7"/>
    <p:sldId id="310" r:id="rId8"/>
    <p:sldId id="311" r:id="rId9"/>
    <p:sldId id="313" r:id="rId10"/>
    <p:sldId id="312" r:id="rId11"/>
    <p:sldId id="314" r:id="rId12"/>
    <p:sldId id="315" r:id="rId13"/>
    <p:sldId id="316" r:id="rId14"/>
    <p:sldId id="317" r:id="rId15"/>
    <p:sldId id="320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Children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736302962129735"/>
          <c:y val="0.34524007041443117"/>
          <c:w val="0.4052739407574053"/>
          <c:h val="0.624413694488439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Children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696-4627-9B4B-4409EE7E0D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696-4627-9B4B-4409EE7E0D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696-4627-9B4B-4409EE7E0D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696-4627-9B4B-4409EE7E0D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696-4627-9B4B-4409EE7E0D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3696-4627-9B4B-4409EE7E0D7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696-4627-9B4B-4409EE7E0D7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3696-4627-9B4B-4409EE7E0D7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696-4627-9B4B-4409EE7E0D7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3696-4627-9B4B-4409EE7E0D71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696-4627-9B4B-4409EE7E0D71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3696-4627-9B4B-4409EE7E0D71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10.62</c:v>
                </c:pt>
                <c:pt idx="1">
                  <c:v>22.17</c:v>
                </c:pt>
                <c:pt idx="2">
                  <c:v>19.309999999999999</c:v>
                </c:pt>
                <c:pt idx="3">
                  <c:v>27.02</c:v>
                </c:pt>
                <c:pt idx="4">
                  <c:v>8</c:v>
                </c:pt>
                <c:pt idx="5">
                  <c:v>20.89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96-4627-9B4B-4409EE7E0D7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DE-4980-8488-7AA051BE22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8DE-4980-8488-7AA051BE22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DE-4980-8488-7AA051BE22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8DE-4980-8488-7AA051BE22B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8DE-4980-8488-7AA051BE22B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C8DE-4980-8488-7AA051BE22B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8DE-4980-8488-7AA051BE22BA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C8DE-4980-8488-7AA051BE22BA}"/>
                </c:ext>
              </c:extLst>
            </c:dLbl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49.41</c:v>
                </c:pt>
                <c:pt idx="1">
                  <c:v>50.59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E-4980-8488-7AA051BE22B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MARITAL</a:t>
            </a:r>
            <a:r>
              <a:rPr lang="en-US" b="1" baseline="0" dirty="0"/>
              <a:t> STATUS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31214426336533"/>
          <c:y val="0.25965077930834995"/>
          <c:w val="0.42486096259868511"/>
          <c:h val="0.586766317781348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Marital Status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42E-4577-A576-ED61A1F05D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2E-4577-A576-ED61A1F05D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0675382560809928"/>
                  <c:y val="-1.228628396020791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42E-4577-A576-ED61A1F05D23}"/>
                </c:ext>
              </c:extLst>
            </c:dLbl>
            <c:dLbl>
              <c:idx val="1"/>
              <c:layout>
                <c:manualLayout>
                  <c:x val="-0.1067538256080993"/>
                  <c:y val="-0.1228628396020792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2E-4577-A576-ED61A1F05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54.16</c:v>
                </c:pt>
                <c:pt idx="1">
                  <c:v>45.84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2E-4577-A576-ED61A1F05D2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Bachelors</c:v>
                </c:pt>
                <c:pt idx="1">
                  <c:v>Partial College </c:v>
                </c:pt>
                <c:pt idx="2">
                  <c:v>High School</c:v>
                </c:pt>
                <c:pt idx="3">
                  <c:v>Graduate</c:v>
                </c:pt>
                <c:pt idx="4">
                  <c:v>Partial HighSchool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28.98</c:v>
                </c:pt>
                <c:pt idx="1">
                  <c:v>27.4</c:v>
                </c:pt>
                <c:pt idx="2">
                  <c:v>17.82</c:v>
                </c:pt>
                <c:pt idx="3">
                  <c:v>17.2</c:v>
                </c:pt>
                <c:pt idx="4">
                  <c:v>8.5500000000000007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49-43E0-877A-EBAB265E5AC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Occupation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Professional</c:v>
                </c:pt>
                <c:pt idx="1">
                  <c:v>Skilled Management</c:v>
                </c:pt>
                <c:pt idx="2">
                  <c:v>Management</c:v>
                </c:pt>
                <c:pt idx="3">
                  <c:v>Clerical</c:v>
                </c:pt>
                <c:pt idx="4">
                  <c:v>Manual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29.86</c:v>
                </c:pt>
                <c:pt idx="1">
                  <c:v>24.76</c:v>
                </c:pt>
                <c:pt idx="2">
                  <c:v>16.64</c:v>
                </c:pt>
                <c:pt idx="3">
                  <c:v>15</c:v>
                </c:pt>
                <c:pt idx="4">
                  <c:v>12.9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8-469B-80E0-2B5A38E8FA6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Category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Bikes &amp; Components</c:v>
                </c:pt>
                <c:pt idx="1">
                  <c:v>Accessories</c:v>
                </c:pt>
                <c:pt idx="2">
                  <c:v>Clothing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E0-489A-AA37-622197AC6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214255364652406"/>
          <c:y val="0.30132595917470972"/>
          <c:w val="0.33819928678546007"/>
          <c:h val="0.59642481786829149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7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867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4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6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8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12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1805523"/>
          </a:xfrm>
        </p:spPr>
        <p:txBody>
          <a:bodyPr>
            <a:normAutofit fontScale="90000"/>
          </a:bodyPr>
          <a:lstStyle/>
          <a:p>
            <a:r>
              <a:rPr lang="en-US" dirty="0"/>
              <a:t>Budget Sales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00C731-8410-0DC9-66DF-D29C1F39A7E2}"/>
              </a:ext>
            </a:extLst>
          </p:cNvPr>
          <p:cNvSpPr txBox="1"/>
          <p:nvPr/>
        </p:nvSpPr>
        <p:spPr>
          <a:xfrm>
            <a:off x="6662057" y="2920482"/>
            <a:ext cx="5122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Analysing the Customer data, Product data, Sales data and Budget data of a Retail chain and extract key insights that can be beneficial for business decision making.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5C81D-C0FF-0F98-26FC-8F90C089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159" y="4457033"/>
            <a:ext cx="3665958" cy="176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7D55-F8ED-71C2-8E94-82EDE3CE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Customer Status: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E9A881-B950-4E55-110B-181EE0C77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900218"/>
            <a:ext cx="2877050" cy="26344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F30A28-FAA1-FD7A-643F-E9E7C86D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368" y="1900218"/>
            <a:ext cx="3767007" cy="2559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5650EF-7CF6-00C0-2769-648841690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979" y="1900217"/>
            <a:ext cx="3209730" cy="2559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7BF4C6-1A78-2770-813D-92BE321E3204}"/>
              </a:ext>
            </a:extLst>
          </p:cNvPr>
          <p:cNvSpPr txBox="1"/>
          <p:nvPr/>
        </p:nvSpPr>
        <p:spPr>
          <a:xfrm>
            <a:off x="1746566" y="5075854"/>
            <a:ext cx="953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of our Customers are well educated with a stable job and with good income.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72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F91F-A33B-8CA6-0BB3-3BA49271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based on Customer Demographics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6A205-50D3-15AA-1DEF-26DD60AE6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91"/>
          <a:stretch/>
        </p:blipFill>
        <p:spPr>
          <a:xfrm>
            <a:off x="886408" y="2040613"/>
            <a:ext cx="3816221" cy="212084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CC175-98D0-2497-7F66-81EE3C8B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248" y="2080657"/>
            <a:ext cx="2937136" cy="2120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20F062-55D3-AD7D-C6C5-559C755D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004" y="2040611"/>
            <a:ext cx="3010956" cy="2160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327C6B-FBCE-8B1F-AF9E-0D1BEDB0BCD7}"/>
              </a:ext>
            </a:extLst>
          </p:cNvPr>
          <p:cNvSpPr txBox="1"/>
          <p:nvPr/>
        </p:nvSpPr>
        <p:spPr>
          <a:xfrm>
            <a:off x="969560" y="4329404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higher difference based on gender and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Old Age group purchase more compared with Adult age group.</a:t>
            </a:r>
          </a:p>
        </p:txBody>
      </p:sp>
    </p:spTree>
    <p:extLst>
      <p:ext uri="{BB962C8B-B14F-4D97-AF65-F5344CB8AC3E}">
        <p14:creationId xmlns:p14="http://schemas.microsoft.com/office/powerpoint/2010/main" val="279626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CAE8-456B-5529-6108-C50E56C1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9CD9-DD4D-26AC-F6AD-2F68E710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achieved our sales target higher than our budget which implies our products sale more in the market</a:t>
            </a:r>
          </a:p>
          <a:p>
            <a:r>
              <a:rPr lang="en-IN" dirty="0"/>
              <a:t>our customers are well educated with a stable income and purchase based on their current needs also couples with children purchase more so we can target them by producing children needs.</a:t>
            </a:r>
          </a:p>
          <a:p>
            <a:r>
              <a:rPr lang="en-IN" dirty="0"/>
              <a:t>If we have good customer service and product quality we can have good sales. Also we can provide referral rewards to increase customer count.</a:t>
            </a:r>
          </a:p>
          <a:p>
            <a:r>
              <a:rPr lang="en-IN" dirty="0"/>
              <a:t>Providing seasonal discount can increase our sales gradually.</a:t>
            </a:r>
          </a:p>
          <a:p>
            <a:r>
              <a:rPr lang="en-IN" dirty="0"/>
              <a:t>In Above analysis old age group people purchase more compared with Adult group so we must work on attracting adult group for more purchase along with retaining our old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82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E83A0B-1471-2BFB-FE30-423E16C7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7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E11C-97A4-9DB1-5DF6-24E5B7E0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53D6-99AD-C28A-864B-F4A0291C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This dataset contains 5 tables:</a:t>
            </a:r>
            <a:r>
              <a:rPr lang="en-US" dirty="0"/>
              <a:t> </a:t>
            </a:r>
          </a:p>
          <a:p>
            <a:r>
              <a:rPr lang="en-US" b="1" dirty="0"/>
              <a:t>Budget Data:</a:t>
            </a:r>
            <a:r>
              <a:rPr lang="en-US" dirty="0"/>
              <a:t> Contains the features of the sales of 2016 Budget.</a:t>
            </a:r>
          </a:p>
          <a:p>
            <a:r>
              <a:rPr lang="en-US" b="1" dirty="0"/>
              <a:t>Customer Data:</a:t>
            </a:r>
            <a:r>
              <a:rPr lang="en-US" dirty="0"/>
              <a:t> Contains features regarding the customers demographics.</a:t>
            </a:r>
          </a:p>
          <a:p>
            <a:r>
              <a:rPr lang="en-US" b="1" dirty="0"/>
              <a:t>Sales Data:</a:t>
            </a:r>
            <a:r>
              <a:rPr lang="en-US" dirty="0"/>
              <a:t> Contains the features regarding the sales of various products.</a:t>
            </a:r>
          </a:p>
          <a:p>
            <a:r>
              <a:rPr lang="en-US" b="1" dirty="0"/>
              <a:t>Territory Data:</a:t>
            </a:r>
            <a:r>
              <a:rPr lang="en-US" dirty="0"/>
              <a:t> Contains the features of the Region of the sales.</a:t>
            </a:r>
          </a:p>
          <a:p>
            <a:r>
              <a:rPr lang="en-US" b="1" dirty="0"/>
              <a:t>Product Data:</a:t>
            </a:r>
            <a:r>
              <a:rPr lang="en-US" dirty="0"/>
              <a:t> Contains the features of the products 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17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2CF1-86FA-F829-DDE1-E8452F0C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Budget for year 2016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333AC-EC3C-7F07-C98F-F6FC789B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1927107"/>
            <a:ext cx="3965510" cy="43337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F2D8F-4C71-3218-863D-B01BF4EA1180}"/>
              </a:ext>
            </a:extLst>
          </p:cNvPr>
          <p:cNvSpPr txBox="1"/>
          <p:nvPr/>
        </p:nvSpPr>
        <p:spPr>
          <a:xfrm>
            <a:off x="5915802" y="2787520"/>
            <a:ext cx="5085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Our Sales budget is 16.86 Million</a:t>
            </a:r>
          </a:p>
          <a:p>
            <a:r>
              <a:rPr lang="en-IN" dirty="0"/>
              <a:t>Target to sell more Accessories and Components than Bikes and Clothing.</a:t>
            </a:r>
          </a:p>
          <a:p>
            <a:r>
              <a:rPr lang="en-IN" dirty="0"/>
              <a:t>We planned to sales our products according to demand in market</a:t>
            </a:r>
          </a:p>
          <a:p>
            <a:r>
              <a:rPr lang="en-IN" dirty="0"/>
              <a:t>We increase our sales by producing high demand products.</a:t>
            </a:r>
          </a:p>
        </p:txBody>
      </p:sp>
    </p:spTree>
    <p:extLst>
      <p:ext uri="{BB962C8B-B14F-4D97-AF65-F5344CB8AC3E}">
        <p14:creationId xmlns:p14="http://schemas.microsoft.com/office/powerpoint/2010/main" val="424425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0FD8-1E2E-2762-038A-7B32D2E8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Data Analysis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ABBC38B-53D9-C799-5055-527C6A42C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39202"/>
              </p:ext>
            </p:extLst>
          </p:nvPr>
        </p:nvGraphicFramePr>
        <p:xfrm>
          <a:off x="8106728" y="1875422"/>
          <a:ext cx="3333750" cy="2411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2880869-15BB-DDAD-C30D-69A6A943A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033948"/>
              </p:ext>
            </p:extLst>
          </p:nvPr>
        </p:nvGraphicFramePr>
        <p:xfrm>
          <a:off x="751522" y="2006082"/>
          <a:ext cx="3204658" cy="2280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04A5A98-7C6A-15E2-B72F-23F243F9B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191026"/>
              </p:ext>
            </p:extLst>
          </p:nvPr>
        </p:nvGraphicFramePr>
        <p:xfrm>
          <a:off x="4450702" y="2003427"/>
          <a:ext cx="2855167" cy="2155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2B06BB9-B96B-07B4-BC70-BC5C691D9879}"/>
              </a:ext>
            </a:extLst>
          </p:cNvPr>
          <p:cNvSpPr txBox="1"/>
          <p:nvPr/>
        </p:nvSpPr>
        <p:spPr>
          <a:xfrm>
            <a:off x="1097280" y="4424895"/>
            <a:ext cx="10155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Customers based on Gender, Marital status and their children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no higher difference based on Gender and 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seems that couples with 2 and 4 children purchases the more next to them couples with no children purchase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84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A7B7-67C1-A778-8CF2-F274B9D6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2360"/>
          </a:xfrm>
        </p:spPr>
        <p:txBody>
          <a:bodyPr>
            <a:normAutofit/>
          </a:bodyPr>
          <a:lstStyle/>
          <a:p>
            <a:r>
              <a:rPr lang="en-IN" sz="3200" dirty="0"/>
              <a:t>Customers based on Occupation Education and Annual Income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64DFD4-709E-1B7F-8EFC-1FFD17BCF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391974"/>
              </p:ext>
            </p:extLst>
          </p:nvPr>
        </p:nvGraphicFramePr>
        <p:xfrm>
          <a:off x="132496" y="1268964"/>
          <a:ext cx="3549682" cy="2939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64E41F5-7F66-7EB7-9E29-47A6A3CCE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871958"/>
              </p:ext>
            </p:extLst>
          </p:nvPr>
        </p:nvGraphicFramePr>
        <p:xfrm>
          <a:off x="3747798" y="1268964"/>
          <a:ext cx="3724987" cy="2939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1F398AAE-7CB1-680D-7E34-31D8E26B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405" y="1268964"/>
            <a:ext cx="4582059" cy="2939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2C8386-A835-A5E3-C11D-BE4170B5FE10}"/>
              </a:ext>
            </a:extLst>
          </p:cNvPr>
          <p:cNvSpPr txBox="1"/>
          <p:nvPr/>
        </p:nvSpPr>
        <p:spPr>
          <a:xfrm>
            <a:off x="213049" y="4665706"/>
            <a:ext cx="11765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above it seems that most of our customers are from Professional background with a Bachelor’s degree.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our Customers are well educated and with a stable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customers have Annual Income between 35K -75K while customers with Annual income 150K and above are lesser.</a:t>
            </a:r>
          </a:p>
        </p:txBody>
      </p:sp>
    </p:spTree>
    <p:extLst>
      <p:ext uri="{BB962C8B-B14F-4D97-AF65-F5344CB8AC3E}">
        <p14:creationId xmlns:p14="http://schemas.microsoft.com/office/powerpoint/2010/main" val="193092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AF18-02F1-2FF0-71F9-68813C4C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Customers by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F8A1C4-D55E-1621-CFDA-57081E7E7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760" y="1925476"/>
            <a:ext cx="4813823" cy="36822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2C97C-C388-0418-D06F-CFC668D0B908}"/>
              </a:ext>
            </a:extLst>
          </p:cNvPr>
          <p:cNvSpPr txBox="1"/>
          <p:nvPr/>
        </p:nvSpPr>
        <p:spPr>
          <a:xfrm>
            <a:off x="6247778" y="1994161"/>
            <a:ext cx="49079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most number of customers are from United States followed by Australia.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least number of customers are from France and Germany.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Total Customers count is 18.48 K 	</a:t>
            </a:r>
          </a:p>
        </p:txBody>
      </p:sp>
    </p:spTree>
    <p:extLst>
      <p:ext uri="{BB962C8B-B14F-4D97-AF65-F5344CB8AC3E}">
        <p14:creationId xmlns:p14="http://schemas.microsoft.com/office/powerpoint/2010/main" val="83431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13EA-80C1-D4E0-EE74-CD24F967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Product Analysis based on Category and Sub Category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7788722-D77E-1198-432F-086352FC6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537325"/>
              </p:ext>
            </p:extLst>
          </p:nvPr>
        </p:nvGraphicFramePr>
        <p:xfrm>
          <a:off x="1096963" y="1846263"/>
          <a:ext cx="3876253" cy="2595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E4FAD45-ECEB-3437-3122-137FA2805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36" y="1846263"/>
            <a:ext cx="6619520" cy="2595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7C5E8F-8D73-74E4-D954-C412819CC9F8}"/>
              </a:ext>
            </a:extLst>
          </p:cNvPr>
          <p:cNvSpPr txBox="1"/>
          <p:nvPr/>
        </p:nvSpPr>
        <p:spPr>
          <a:xfrm>
            <a:off x="1096963" y="4544008"/>
            <a:ext cx="10594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shows that purchase of Bikes and Components are higher compared with other categories</a:t>
            </a:r>
          </a:p>
          <a:p>
            <a:r>
              <a:rPr lang="en-IN" dirty="0"/>
              <a:t>Road frame and Road Bikes are purchased the most followed by Mountain Frames &amp; Bikes and the least purchased item is locks and panniers.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37B0-D386-25B0-62FA-DFDF88CE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Analysis:</a:t>
            </a:r>
            <a:br>
              <a:rPr lang="en-IN" dirty="0"/>
            </a:br>
            <a:r>
              <a:rPr lang="en-IN" sz="3600" dirty="0"/>
              <a:t>Our total Sales Figure is 29.31 Million.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7DDF7-5DF5-A32C-A574-066546805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98" y="1857523"/>
            <a:ext cx="5325835" cy="25763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EE3C0-3541-68D1-8907-D569C349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68" y="1857523"/>
            <a:ext cx="4795934" cy="2576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94D3D7-63C9-0429-DDEA-CB34C65EBF7E}"/>
              </a:ext>
            </a:extLst>
          </p:cNvPr>
          <p:cNvSpPr txBox="1"/>
          <p:nvPr/>
        </p:nvSpPr>
        <p:spPr>
          <a:xfrm>
            <a:off x="962998" y="4609322"/>
            <a:ext cx="5204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highest sales are in the month of December, November and June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gradually increases from January to December.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F35C2-A7C7-E4EE-822B-8161597FD5B5}"/>
              </a:ext>
            </a:extLst>
          </p:cNvPr>
          <p:cNvSpPr txBox="1"/>
          <p:nvPr/>
        </p:nvSpPr>
        <p:spPr>
          <a:xfrm>
            <a:off x="6512767" y="4609322"/>
            <a:ext cx="4716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highest Sales is from United States followed by Australia.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least Sales is from Canada and France.</a:t>
            </a:r>
          </a:p>
        </p:txBody>
      </p:sp>
    </p:spTree>
    <p:extLst>
      <p:ext uri="{BB962C8B-B14F-4D97-AF65-F5344CB8AC3E}">
        <p14:creationId xmlns:p14="http://schemas.microsoft.com/office/powerpoint/2010/main" val="11556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A17E-F09A-60CB-6FB3-5E606A0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Sales based on Product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E3F522-F1F1-B710-6AA2-B3F2C9E60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925" y="1897247"/>
            <a:ext cx="2941575" cy="1531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03D29-B59E-8490-64C9-7236C52B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27" y="1897247"/>
            <a:ext cx="4069209" cy="415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B12DE-E9C5-D515-2940-FE94470E3591}"/>
              </a:ext>
            </a:extLst>
          </p:cNvPr>
          <p:cNvSpPr txBox="1"/>
          <p:nvPr/>
        </p:nvSpPr>
        <p:spPr>
          <a:xfrm>
            <a:off x="970384" y="3685592"/>
            <a:ext cx="3312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Bikes and Components contribute the highest in sales comparing to Accessories and Clothing.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446E1-74F6-4C69-C63B-0035564CBDDC}"/>
              </a:ext>
            </a:extLst>
          </p:cNvPr>
          <p:cNvSpPr txBox="1"/>
          <p:nvPr/>
        </p:nvSpPr>
        <p:spPr>
          <a:xfrm>
            <a:off x="9032033" y="2955005"/>
            <a:ext cx="2621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Sub Category Road Bikes and Mountain Bikes  has highest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Socks are least sold item.</a:t>
            </a:r>
          </a:p>
        </p:txBody>
      </p:sp>
    </p:spTree>
    <p:extLst>
      <p:ext uri="{BB962C8B-B14F-4D97-AF65-F5344CB8AC3E}">
        <p14:creationId xmlns:p14="http://schemas.microsoft.com/office/powerpoint/2010/main" val="20194423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606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Budget Sales Analysis</vt:lpstr>
      <vt:lpstr>Data Set Info:</vt:lpstr>
      <vt:lpstr>Sales Budget for year 2016</vt:lpstr>
      <vt:lpstr>Customer Data Analysis</vt:lpstr>
      <vt:lpstr>Customers based on Occupation Education and Annual Income</vt:lpstr>
      <vt:lpstr>Customers by country</vt:lpstr>
      <vt:lpstr>Product Analysis based on Category and Sub Category</vt:lpstr>
      <vt:lpstr>Sales Analysis: Our total Sales Figure is 29.31 Million.</vt:lpstr>
      <vt:lpstr>Sales based on Product Category</vt:lpstr>
      <vt:lpstr>Sales By Customer Status:</vt:lpstr>
      <vt:lpstr>Sales based on Customer Demographics</vt:lpstr>
      <vt:lpstr>Conclusions: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priya3652024@outlook.com</dc:creator>
  <cp:lastModifiedBy>priya3652024@outlook.com</cp:lastModifiedBy>
  <cp:revision>4</cp:revision>
  <dcterms:created xsi:type="dcterms:W3CDTF">2024-06-14T05:50:30Z</dcterms:created>
  <dcterms:modified xsi:type="dcterms:W3CDTF">2024-06-14T08:09:59Z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