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8" r:id="rId2"/>
    <p:sldId id="257" r:id="rId3"/>
    <p:sldId id="259" r:id="rId4"/>
    <p:sldId id="260" r:id="rId5"/>
    <p:sldId id="262"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8ABE3C1-DBE1-495D-B57B-2849774B866A}" type="datetimeFigureOut">
              <a:rPr lang="en-US" smtClean="0"/>
              <a:t>6/14/2024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596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3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4EB90BD-B6CE-46B7-997F-7313B992CCDC}" type="datetimeFigureOut">
              <a:rPr lang="en-US" smtClean="0"/>
              <a:t>6/14/2024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1270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DB9D11F-B188-461D-B23F-39381795C052}" type="datetimeFigureOut">
              <a:rPr lang="en-US" smtClean="0"/>
              <a:t>6/14/2024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91531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2E6D8D9-55A2-4063-B0F3-121F44549695}" type="datetimeFigureOut">
              <a:rPr lang="en-US" smtClean="0"/>
              <a:t>6/14/2024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6933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4448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2380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7340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178E61D-D431-422C-9764-11DAFE33AB63}" type="datetimeFigureOut">
              <a:rPr lang="en-US" smtClean="0"/>
              <a:t>6/14/2024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194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989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0578ACC-22D6-47C1-A373-4FD133E34F3C}" type="datetimeFigureOut">
              <a:rPr lang="en-US" smtClean="0"/>
              <a:t>6/14/2024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0356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3125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867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3709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6/14/2024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02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378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8947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6/14/2024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5405435"/>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BC2D-D271-96F2-B226-037D54F1129A}"/>
              </a:ext>
            </a:extLst>
          </p:cNvPr>
          <p:cNvSpPr>
            <a:spLocks noGrp="1"/>
          </p:cNvSpPr>
          <p:nvPr>
            <p:ph type="title"/>
          </p:nvPr>
        </p:nvSpPr>
        <p:spPr/>
        <p:txBody>
          <a:bodyPr/>
          <a:lstStyle/>
          <a:p>
            <a:r>
              <a:rPr lang="en-US" dirty="0"/>
              <a:t>Foreign Direct Investment Analysis</a:t>
            </a:r>
            <a:endParaRPr lang="en-IN" dirty="0"/>
          </a:p>
        </p:txBody>
      </p:sp>
      <p:pic>
        <p:nvPicPr>
          <p:cNvPr id="5" name="Picture 4">
            <a:extLst>
              <a:ext uri="{FF2B5EF4-FFF2-40B4-BE49-F238E27FC236}">
                <a16:creationId xmlns:a16="http://schemas.microsoft.com/office/drawing/2014/main" id="{9B642F90-8CDE-C7C9-08F0-14C0D9C64C11}"/>
              </a:ext>
            </a:extLst>
          </p:cNvPr>
          <p:cNvPicPr>
            <a:picLocks noChangeAspect="1"/>
          </p:cNvPicPr>
          <p:nvPr/>
        </p:nvPicPr>
        <p:blipFill>
          <a:blip r:embed="rId2"/>
          <a:stretch>
            <a:fillRect/>
          </a:stretch>
        </p:blipFill>
        <p:spPr>
          <a:xfrm>
            <a:off x="0" y="2024743"/>
            <a:ext cx="12073812" cy="4713425"/>
          </a:xfrm>
          <a:prstGeom prst="rect">
            <a:avLst/>
          </a:prstGeom>
        </p:spPr>
      </p:pic>
    </p:spTree>
    <p:extLst>
      <p:ext uri="{BB962C8B-B14F-4D97-AF65-F5344CB8AC3E}">
        <p14:creationId xmlns:p14="http://schemas.microsoft.com/office/powerpoint/2010/main" val="3715703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7AC7-A2E1-0EF5-8B17-05A752371695}"/>
              </a:ext>
            </a:extLst>
          </p:cNvPr>
          <p:cNvSpPr>
            <a:spLocks noGrp="1"/>
          </p:cNvSpPr>
          <p:nvPr>
            <p:ph type="title"/>
          </p:nvPr>
        </p:nvSpPr>
        <p:spPr>
          <a:xfrm>
            <a:off x="2895600" y="335165"/>
            <a:ext cx="8610600" cy="429945"/>
          </a:xfrm>
        </p:spPr>
        <p:txBody>
          <a:bodyPr>
            <a:normAutofit fontScale="90000"/>
          </a:bodyPr>
          <a:lstStyle/>
          <a:p>
            <a:r>
              <a:rPr lang="en-US" dirty="0"/>
              <a:t>Findings</a:t>
            </a:r>
            <a:endParaRPr lang="en-IN" dirty="0"/>
          </a:p>
        </p:txBody>
      </p:sp>
      <p:sp>
        <p:nvSpPr>
          <p:cNvPr id="3" name="Content Placeholder 2">
            <a:extLst>
              <a:ext uri="{FF2B5EF4-FFF2-40B4-BE49-F238E27FC236}">
                <a16:creationId xmlns:a16="http://schemas.microsoft.com/office/drawing/2014/main" id="{E2607F90-63A6-3C21-16C6-59FA17F19101}"/>
              </a:ext>
            </a:extLst>
          </p:cNvPr>
          <p:cNvSpPr>
            <a:spLocks noGrp="1"/>
          </p:cNvSpPr>
          <p:nvPr>
            <p:ph idx="1"/>
          </p:nvPr>
        </p:nvSpPr>
        <p:spPr>
          <a:xfrm>
            <a:off x="685800" y="1474237"/>
            <a:ext cx="10820400" cy="4744448"/>
          </a:xfrm>
        </p:spPr>
        <p:txBody>
          <a:bodyPr>
            <a:normAutofit/>
          </a:bodyPr>
          <a:lstStyle/>
          <a:p>
            <a:r>
              <a:rPr lang="en-US" sz="1400" dirty="0"/>
              <a:t>The Service sector Managed to Attract highest FDI which was ₹ 316347.59Cr greater than any other Sector &amp; among top 10 Sectors it has 27.7% share and among all it has 17.65%. </a:t>
            </a:r>
          </a:p>
          <a:p>
            <a:r>
              <a:rPr lang="en-US" sz="1400" dirty="0"/>
              <a:t>Among Bottom 5 sectors, Coir has the lowest FDI of ₹21.64Cr having only 4.4% share among bottom 5 sectors and among all it has only 0.001208%. </a:t>
            </a:r>
          </a:p>
          <a:p>
            <a:r>
              <a:rPr lang="en-US" sz="1400" dirty="0"/>
              <a:t>We can analysis from the graph that in the year 2011-2012 the inflow of FDI was second highest of last 15 years i.e. 168298.80.Year 2012-13 and 2013-14 the FDI inflow fluctuated from 121984.32 to 147010.90respectively. In last Financial Year i.e.2016-2017 the amount of FDI Inflow were ₹291608.67Cr which is the highest FDI inflow in last 17 years.4.The Sectoral composition of FDI over the period of April 2000 to June 2017, </a:t>
            </a:r>
          </a:p>
          <a:p>
            <a:r>
              <a:rPr lang="en-US" sz="1400" dirty="0"/>
              <a:t>we can find that the largest recipient of such investment is service sector (Financial and non-financial services). The share of this sector in FDI flows is 17 % of the inflow total foreign direct investment.</a:t>
            </a:r>
          </a:p>
          <a:p>
            <a:r>
              <a:rPr lang="en-US" sz="1400" dirty="0"/>
              <a:t>The foreign investors are interested in mainly financial services due its profit generating advantage. This sector gives scope for the foreign investor to takes back the profits to the home country. As service sector the services are consumed in the host country and there by generating outflow of funds from the host country.</a:t>
            </a:r>
          </a:p>
          <a:p>
            <a:r>
              <a:rPr lang="en-US" sz="1400" dirty="0"/>
              <a:t>The second recipient is Computer software and hardware which shares 7% of total FDI. Telecommunication,, Construction Development , Automobile </a:t>
            </a:r>
            <a:r>
              <a:rPr lang="en-US" sz="1400" dirty="0" err="1"/>
              <a:t>industry,Trade</a:t>
            </a:r>
            <a:r>
              <a:rPr lang="en-US" sz="1400" dirty="0"/>
              <a:t>, Drugs and pharmaceuticals, Chemical ( Other than Fertilizers),Power, </a:t>
            </a:r>
            <a:r>
              <a:rPr lang="en-US" sz="1400" dirty="0" err="1"/>
              <a:t>Construction,Hotel</a:t>
            </a:r>
            <a:r>
              <a:rPr lang="en-US" sz="1400" dirty="0"/>
              <a:t> and tourism contribute around 7%,6%, 5%, 4.7%, 4%, 4%, 3%, 3% . Their is very low </a:t>
            </a:r>
            <a:r>
              <a:rPr lang="en-US" sz="1400" dirty="0" err="1"/>
              <a:t>interset</a:t>
            </a:r>
            <a:r>
              <a:rPr lang="en-US" sz="1400" dirty="0"/>
              <a:t> towards sectors like Coir, </a:t>
            </a:r>
            <a:r>
              <a:rPr lang="en-US" sz="1400" dirty="0" err="1"/>
              <a:t>Defence</a:t>
            </a:r>
            <a:r>
              <a:rPr lang="en-US" sz="1400" dirty="0"/>
              <a:t> Industries, </a:t>
            </a:r>
            <a:r>
              <a:rPr lang="en-US" sz="1400" dirty="0" err="1"/>
              <a:t>Mathematical,surveying</a:t>
            </a:r>
            <a:r>
              <a:rPr lang="en-US" sz="1400" dirty="0"/>
              <a:t> and drawing Instruments, Coal Production and there are around 28 to 30 sectors where share is less than or equal to 1%.</a:t>
            </a:r>
            <a:endParaRPr lang="en-IN" sz="1400" dirty="0"/>
          </a:p>
        </p:txBody>
      </p:sp>
    </p:spTree>
    <p:extLst>
      <p:ext uri="{BB962C8B-B14F-4D97-AF65-F5344CB8AC3E}">
        <p14:creationId xmlns:p14="http://schemas.microsoft.com/office/powerpoint/2010/main" val="413005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612699-AA47-0A2A-7B29-E7C46B7E4D96}"/>
              </a:ext>
            </a:extLst>
          </p:cNvPr>
          <p:cNvPicPr>
            <a:picLocks noChangeAspect="1"/>
          </p:cNvPicPr>
          <p:nvPr/>
        </p:nvPicPr>
        <p:blipFill rotWithShape="1">
          <a:blip r:embed="rId2"/>
          <a:srcRect b="8344"/>
          <a:stretch/>
        </p:blipFill>
        <p:spPr>
          <a:xfrm>
            <a:off x="4883394" y="957135"/>
            <a:ext cx="5837480" cy="5350359"/>
          </a:xfrm>
          <a:prstGeom prst="rect">
            <a:avLst/>
          </a:prstGeom>
        </p:spPr>
      </p:pic>
    </p:spTree>
    <p:extLst>
      <p:ext uri="{BB962C8B-B14F-4D97-AF65-F5344CB8AC3E}">
        <p14:creationId xmlns:p14="http://schemas.microsoft.com/office/powerpoint/2010/main" val="86904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4B1D2-CB35-3FC3-B1AC-F8552732AAA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6EE63FB-7617-587F-B02F-09087BC3111A}"/>
              </a:ext>
            </a:extLst>
          </p:cNvPr>
          <p:cNvSpPr>
            <a:spLocks noGrp="1"/>
          </p:cNvSpPr>
          <p:nvPr>
            <p:ph idx="1"/>
          </p:nvPr>
        </p:nvSpPr>
        <p:spPr/>
        <p:txBody>
          <a:bodyPr/>
          <a:lstStyle/>
          <a:p>
            <a:r>
              <a:rPr lang="en-US" dirty="0"/>
              <a:t>Foreign Direct Investment (FDI) is the investment made by a company or individual from one country into business interests located in another country. </a:t>
            </a:r>
          </a:p>
          <a:p>
            <a:r>
              <a:rPr lang="en-US" dirty="0"/>
              <a:t>This type of investment typically involves acquiring a significant degree of influence or control over the foreign business.</a:t>
            </a:r>
          </a:p>
          <a:p>
            <a:r>
              <a:rPr lang="en-US" dirty="0"/>
              <a:t> It plays a vital role in boosting economic growth, creating employment opportunities, transferring technology and skills, Access to new market , increased competition and Diversification.</a:t>
            </a:r>
            <a:endParaRPr lang="en-IN" dirty="0"/>
          </a:p>
        </p:txBody>
      </p:sp>
    </p:spTree>
    <p:extLst>
      <p:ext uri="{BB962C8B-B14F-4D97-AF65-F5344CB8AC3E}">
        <p14:creationId xmlns:p14="http://schemas.microsoft.com/office/powerpoint/2010/main" val="68386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3E81-5FD5-B0D1-D88D-0D29476C61CD}"/>
              </a:ext>
            </a:extLst>
          </p:cNvPr>
          <p:cNvSpPr>
            <a:spLocks noGrp="1"/>
          </p:cNvSpPr>
          <p:nvPr>
            <p:ph type="title"/>
          </p:nvPr>
        </p:nvSpPr>
        <p:spPr/>
        <p:txBody>
          <a:bodyPr/>
          <a:lstStyle/>
          <a:p>
            <a:r>
              <a:rPr lang="en-US" dirty="0"/>
              <a:t>Data overview</a:t>
            </a:r>
            <a:endParaRPr lang="en-IN" dirty="0"/>
          </a:p>
        </p:txBody>
      </p:sp>
      <p:sp>
        <p:nvSpPr>
          <p:cNvPr id="3" name="Content Placeholder 2">
            <a:extLst>
              <a:ext uri="{FF2B5EF4-FFF2-40B4-BE49-F238E27FC236}">
                <a16:creationId xmlns:a16="http://schemas.microsoft.com/office/drawing/2014/main" id="{6DA5DB98-BF45-1DAC-E4CE-ABE18A224B49}"/>
              </a:ext>
            </a:extLst>
          </p:cNvPr>
          <p:cNvSpPr>
            <a:spLocks noGrp="1"/>
          </p:cNvSpPr>
          <p:nvPr>
            <p:ph idx="1"/>
          </p:nvPr>
        </p:nvSpPr>
        <p:spPr/>
        <p:txBody>
          <a:bodyPr/>
          <a:lstStyle/>
          <a:p>
            <a:r>
              <a:rPr lang="en-US" dirty="0"/>
              <a:t>The dataset, contains historical data on Foreign Direct Investment (FDI) in various sectors in India from 2000 to 2017. It offers insights into the flow of FDI into different sectors such as Metallurgical Industries, Power, Telecommunications, Automobile Industry, Chemicals, and many more.</a:t>
            </a:r>
          </a:p>
          <a:p>
            <a:r>
              <a:rPr lang="en-US" dirty="0"/>
              <a:t>Identifying the sectors that attract the most investment and the trends over time. </a:t>
            </a:r>
          </a:p>
          <a:p>
            <a:r>
              <a:rPr lang="en-US" dirty="0"/>
              <a:t>It serves as a key resource for economic progress and policy making.</a:t>
            </a:r>
            <a:endParaRPr lang="en-IN" dirty="0"/>
          </a:p>
        </p:txBody>
      </p:sp>
    </p:spTree>
    <p:extLst>
      <p:ext uri="{BB962C8B-B14F-4D97-AF65-F5344CB8AC3E}">
        <p14:creationId xmlns:p14="http://schemas.microsoft.com/office/powerpoint/2010/main" val="1048886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9384-DD35-087C-8796-A9C0E6372DA5}"/>
              </a:ext>
            </a:extLst>
          </p:cNvPr>
          <p:cNvSpPr>
            <a:spLocks noGrp="1"/>
          </p:cNvSpPr>
          <p:nvPr>
            <p:ph type="title"/>
          </p:nvPr>
        </p:nvSpPr>
        <p:spPr/>
        <p:txBody>
          <a:bodyPr/>
          <a:lstStyle/>
          <a:p>
            <a:r>
              <a:rPr lang="en-US" dirty="0"/>
              <a:t>Key metrics</a:t>
            </a:r>
            <a:endParaRPr lang="en-IN" dirty="0"/>
          </a:p>
        </p:txBody>
      </p:sp>
      <p:sp>
        <p:nvSpPr>
          <p:cNvPr id="3" name="Content Placeholder 2">
            <a:extLst>
              <a:ext uri="{FF2B5EF4-FFF2-40B4-BE49-F238E27FC236}">
                <a16:creationId xmlns:a16="http://schemas.microsoft.com/office/drawing/2014/main" id="{6A1A76CC-4A0C-FDF9-392D-B9FF192CD2C0}"/>
              </a:ext>
            </a:extLst>
          </p:cNvPr>
          <p:cNvSpPr>
            <a:spLocks noGrp="1"/>
          </p:cNvSpPr>
          <p:nvPr>
            <p:ph idx="1"/>
          </p:nvPr>
        </p:nvSpPr>
        <p:spPr/>
        <p:txBody>
          <a:bodyPr/>
          <a:lstStyle/>
          <a:p>
            <a:r>
              <a:rPr lang="en-US" dirty="0"/>
              <a:t>Total investment by Year</a:t>
            </a:r>
          </a:p>
          <a:p>
            <a:r>
              <a:rPr lang="en-US" dirty="0"/>
              <a:t>Total investment by sector</a:t>
            </a:r>
          </a:p>
          <a:p>
            <a:r>
              <a:rPr lang="en-US" dirty="0"/>
              <a:t>Top 5 sectors</a:t>
            </a:r>
          </a:p>
          <a:p>
            <a:r>
              <a:rPr lang="en-US" dirty="0"/>
              <a:t>Bottom 5 sectors</a:t>
            </a:r>
          </a:p>
          <a:p>
            <a:r>
              <a:rPr lang="en-US" dirty="0"/>
              <a:t>Flow of investment</a:t>
            </a:r>
          </a:p>
          <a:p>
            <a:endParaRPr lang="en-IN" dirty="0"/>
          </a:p>
        </p:txBody>
      </p:sp>
      <p:pic>
        <p:nvPicPr>
          <p:cNvPr id="5" name="Picture 4">
            <a:extLst>
              <a:ext uri="{FF2B5EF4-FFF2-40B4-BE49-F238E27FC236}">
                <a16:creationId xmlns:a16="http://schemas.microsoft.com/office/drawing/2014/main" id="{0E54F78B-00C1-4ECD-8DB5-A2ACBEC504A3}"/>
              </a:ext>
            </a:extLst>
          </p:cNvPr>
          <p:cNvPicPr>
            <a:picLocks noChangeAspect="1"/>
          </p:cNvPicPr>
          <p:nvPr/>
        </p:nvPicPr>
        <p:blipFill>
          <a:blip r:embed="rId2"/>
          <a:stretch>
            <a:fillRect/>
          </a:stretch>
        </p:blipFill>
        <p:spPr>
          <a:xfrm>
            <a:off x="6615404" y="1969329"/>
            <a:ext cx="3713584" cy="3693362"/>
          </a:xfrm>
          <a:prstGeom prst="rect">
            <a:avLst/>
          </a:prstGeom>
        </p:spPr>
      </p:pic>
    </p:spTree>
    <p:extLst>
      <p:ext uri="{BB962C8B-B14F-4D97-AF65-F5344CB8AC3E}">
        <p14:creationId xmlns:p14="http://schemas.microsoft.com/office/powerpoint/2010/main" val="38611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94CC-8CB9-5C39-EA6E-367EFAA386C8}"/>
              </a:ext>
            </a:extLst>
          </p:cNvPr>
          <p:cNvSpPr>
            <a:spLocks noGrp="1"/>
          </p:cNvSpPr>
          <p:nvPr>
            <p:ph type="title"/>
          </p:nvPr>
        </p:nvSpPr>
        <p:spPr>
          <a:xfrm>
            <a:off x="2792963" y="437802"/>
            <a:ext cx="8610600" cy="644549"/>
          </a:xfrm>
        </p:spPr>
        <p:txBody>
          <a:bodyPr/>
          <a:lstStyle/>
          <a:p>
            <a:r>
              <a:rPr lang="en-US" dirty="0"/>
              <a:t>Analysis</a:t>
            </a:r>
            <a:endParaRPr lang="en-IN" dirty="0"/>
          </a:p>
        </p:txBody>
      </p:sp>
      <p:pic>
        <p:nvPicPr>
          <p:cNvPr id="4" name="Picture 3">
            <a:extLst>
              <a:ext uri="{FF2B5EF4-FFF2-40B4-BE49-F238E27FC236}">
                <a16:creationId xmlns:a16="http://schemas.microsoft.com/office/drawing/2014/main" id="{E883F05F-A3B8-1282-BBAB-4D0C64B57961}"/>
              </a:ext>
            </a:extLst>
          </p:cNvPr>
          <p:cNvPicPr>
            <a:picLocks noChangeAspect="1"/>
          </p:cNvPicPr>
          <p:nvPr/>
        </p:nvPicPr>
        <p:blipFill>
          <a:blip r:embed="rId2"/>
          <a:stretch>
            <a:fillRect/>
          </a:stretch>
        </p:blipFill>
        <p:spPr>
          <a:xfrm>
            <a:off x="373224" y="1203649"/>
            <a:ext cx="11234058" cy="5216549"/>
          </a:xfrm>
          <a:prstGeom prst="rect">
            <a:avLst/>
          </a:prstGeom>
        </p:spPr>
      </p:pic>
    </p:spTree>
    <p:extLst>
      <p:ext uri="{BB962C8B-B14F-4D97-AF65-F5344CB8AC3E}">
        <p14:creationId xmlns:p14="http://schemas.microsoft.com/office/powerpoint/2010/main" val="1119996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84D9A3-C550-36F8-A0E6-7806100B0E07}"/>
              </a:ext>
            </a:extLst>
          </p:cNvPr>
          <p:cNvSpPr>
            <a:spLocks noGrp="1"/>
          </p:cNvSpPr>
          <p:nvPr>
            <p:ph type="title"/>
          </p:nvPr>
        </p:nvSpPr>
        <p:spPr>
          <a:xfrm>
            <a:off x="2895599" y="297842"/>
            <a:ext cx="8610600" cy="663211"/>
          </a:xfrm>
        </p:spPr>
        <p:txBody>
          <a:bodyPr/>
          <a:lstStyle/>
          <a:p>
            <a:r>
              <a:rPr lang="en-US" dirty="0"/>
              <a:t>Investment by year</a:t>
            </a:r>
            <a:endParaRPr lang="en-IN" dirty="0"/>
          </a:p>
        </p:txBody>
      </p:sp>
      <p:graphicFrame>
        <p:nvGraphicFramePr>
          <p:cNvPr id="7" name="Content Placeholder 6">
            <a:extLst>
              <a:ext uri="{FF2B5EF4-FFF2-40B4-BE49-F238E27FC236}">
                <a16:creationId xmlns:a16="http://schemas.microsoft.com/office/drawing/2014/main" id="{7394007B-5953-0B40-8F31-D39FA56C68BB}"/>
              </a:ext>
            </a:extLst>
          </p:cNvPr>
          <p:cNvGraphicFramePr>
            <a:graphicFrameLocks noGrp="1"/>
          </p:cNvGraphicFramePr>
          <p:nvPr>
            <p:ph idx="1"/>
            <p:extLst>
              <p:ext uri="{D42A27DB-BD31-4B8C-83A1-F6EECF244321}">
                <p14:modId xmlns:p14="http://schemas.microsoft.com/office/powerpoint/2010/main" val="3035964283"/>
              </p:ext>
            </p:extLst>
          </p:nvPr>
        </p:nvGraphicFramePr>
        <p:xfrm>
          <a:off x="685801" y="1316848"/>
          <a:ext cx="5565710" cy="5131836"/>
        </p:xfrm>
        <a:graphic>
          <a:graphicData uri="http://schemas.openxmlformats.org/drawingml/2006/table">
            <a:tbl>
              <a:tblPr firstRow="1" bandRow="1">
                <a:tableStyleId>{8A107856-5554-42FB-B03E-39F5DBC370BA}</a:tableStyleId>
              </a:tblPr>
              <a:tblGrid>
                <a:gridCol w="2045344">
                  <a:extLst>
                    <a:ext uri="{9D8B030D-6E8A-4147-A177-3AD203B41FA5}">
                      <a16:colId xmlns:a16="http://schemas.microsoft.com/office/drawing/2014/main" val="821933559"/>
                    </a:ext>
                  </a:extLst>
                </a:gridCol>
                <a:gridCol w="2245778">
                  <a:extLst>
                    <a:ext uri="{9D8B030D-6E8A-4147-A177-3AD203B41FA5}">
                      <a16:colId xmlns:a16="http://schemas.microsoft.com/office/drawing/2014/main" val="3436498382"/>
                    </a:ext>
                  </a:extLst>
                </a:gridCol>
                <a:gridCol w="1274588">
                  <a:extLst>
                    <a:ext uri="{9D8B030D-6E8A-4147-A177-3AD203B41FA5}">
                      <a16:colId xmlns:a16="http://schemas.microsoft.com/office/drawing/2014/main" val="2525863112"/>
                    </a:ext>
                  </a:extLst>
                </a:gridCol>
              </a:tblGrid>
              <a:tr h="285102">
                <a:tc>
                  <a:txBody>
                    <a:bodyPr/>
                    <a:lstStyle/>
                    <a:p>
                      <a:r>
                        <a:rPr lang="en-US" sz="1200" dirty="0"/>
                        <a:t>Year</a:t>
                      </a:r>
                      <a:endParaRPr lang="en-IN" sz="1200" dirty="0"/>
                    </a:p>
                  </a:txBody>
                  <a:tcPr/>
                </a:tc>
                <a:tc>
                  <a:txBody>
                    <a:bodyPr/>
                    <a:lstStyle/>
                    <a:p>
                      <a:r>
                        <a:rPr lang="en-US" sz="1200" dirty="0"/>
                        <a:t>In Crores</a:t>
                      </a:r>
                      <a:endParaRPr lang="en-IN" sz="1200" dirty="0"/>
                    </a:p>
                  </a:txBody>
                  <a:tcPr/>
                </a:tc>
                <a:tc>
                  <a:txBody>
                    <a:bodyPr/>
                    <a:lstStyle/>
                    <a:p>
                      <a:r>
                        <a:rPr lang="en-US" sz="1200" dirty="0"/>
                        <a:t>In USD Million</a:t>
                      </a:r>
                      <a:endParaRPr lang="en-IN" sz="1200" dirty="0"/>
                    </a:p>
                  </a:txBody>
                  <a:tcPr/>
                </a:tc>
                <a:extLst>
                  <a:ext uri="{0D108BD9-81ED-4DB2-BD59-A6C34878D82A}">
                    <a16:rowId xmlns:a16="http://schemas.microsoft.com/office/drawing/2014/main" val="2901051778"/>
                  </a:ext>
                </a:extLst>
              </a:tr>
              <a:tr h="285102">
                <a:tc>
                  <a:txBody>
                    <a:bodyPr/>
                    <a:lstStyle/>
                    <a:p>
                      <a:r>
                        <a:rPr lang="en-US" sz="1200" dirty="0"/>
                        <a:t>2000-2001</a:t>
                      </a:r>
                      <a:endParaRPr lang="en-IN" sz="1200" dirty="0"/>
                    </a:p>
                  </a:txBody>
                  <a:tcPr/>
                </a:tc>
                <a:tc>
                  <a:txBody>
                    <a:bodyPr/>
                    <a:lstStyle/>
                    <a:p>
                      <a:r>
                        <a:rPr lang="en-US" sz="1200" dirty="0"/>
                        <a:t>10.87K</a:t>
                      </a:r>
                      <a:endParaRPr lang="en-IN" sz="1200" dirty="0"/>
                    </a:p>
                  </a:txBody>
                  <a:tcPr/>
                </a:tc>
                <a:tc>
                  <a:txBody>
                    <a:bodyPr/>
                    <a:lstStyle/>
                    <a:p>
                      <a:r>
                        <a:rPr lang="en-US" sz="1200" dirty="0"/>
                        <a:t>2.38K</a:t>
                      </a:r>
                      <a:endParaRPr lang="en-IN" sz="1200" dirty="0"/>
                    </a:p>
                  </a:txBody>
                  <a:tcPr/>
                </a:tc>
                <a:extLst>
                  <a:ext uri="{0D108BD9-81ED-4DB2-BD59-A6C34878D82A}">
                    <a16:rowId xmlns:a16="http://schemas.microsoft.com/office/drawing/2014/main" val="2455486183"/>
                  </a:ext>
                </a:extLst>
              </a:tr>
              <a:tr h="285102">
                <a:tc>
                  <a:txBody>
                    <a:bodyPr/>
                    <a:lstStyle/>
                    <a:p>
                      <a:r>
                        <a:rPr lang="en-US" sz="1200" dirty="0"/>
                        <a:t>2001-2002</a:t>
                      </a:r>
                      <a:endParaRPr lang="en-IN" sz="1200" dirty="0"/>
                    </a:p>
                  </a:txBody>
                  <a:tcPr/>
                </a:tc>
                <a:tc>
                  <a:txBody>
                    <a:bodyPr/>
                    <a:lstStyle/>
                    <a:p>
                      <a:r>
                        <a:rPr lang="en-US" sz="1200" dirty="0"/>
                        <a:t>19.21K</a:t>
                      </a:r>
                      <a:endParaRPr lang="en-IN" sz="1200" dirty="0"/>
                    </a:p>
                  </a:txBody>
                  <a:tcPr/>
                </a:tc>
                <a:tc>
                  <a:txBody>
                    <a:bodyPr/>
                    <a:lstStyle/>
                    <a:p>
                      <a:r>
                        <a:rPr lang="en-US" sz="1200" dirty="0"/>
                        <a:t>4.03K</a:t>
                      </a:r>
                      <a:endParaRPr lang="en-IN" sz="1200" dirty="0"/>
                    </a:p>
                  </a:txBody>
                  <a:tcPr/>
                </a:tc>
                <a:extLst>
                  <a:ext uri="{0D108BD9-81ED-4DB2-BD59-A6C34878D82A}">
                    <a16:rowId xmlns:a16="http://schemas.microsoft.com/office/drawing/2014/main" val="3509415"/>
                  </a:ext>
                </a:extLst>
              </a:tr>
              <a:tr h="285102">
                <a:tc>
                  <a:txBody>
                    <a:bodyPr/>
                    <a:lstStyle/>
                    <a:p>
                      <a:r>
                        <a:rPr lang="en-US" sz="1200" dirty="0"/>
                        <a:t>2002-2003</a:t>
                      </a:r>
                      <a:endParaRPr lang="en-IN" sz="1200" dirty="0"/>
                    </a:p>
                  </a:txBody>
                  <a:tcPr/>
                </a:tc>
                <a:tc>
                  <a:txBody>
                    <a:bodyPr/>
                    <a:lstStyle/>
                    <a:p>
                      <a:r>
                        <a:rPr lang="en-US" sz="1200" dirty="0"/>
                        <a:t>13.09K</a:t>
                      </a:r>
                      <a:endParaRPr lang="en-IN" sz="1200" dirty="0"/>
                    </a:p>
                  </a:txBody>
                  <a:tcPr/>
                </a:tc>
                <a:tc>
                  <a:txBody>
                    <a:bodyPr/>
                    <a:lstStyle/>
                    <a:p>
                      <a:r>
                        <a:rPr lang="en-US" sz="1200" dirty="0"/>
                        <a:t>2.70K</a:t>
                      </a:r>
                      <a:endParaRPr lang="en-IN" sz="1200" dirty="0"/>
                    </a:p>
                  </a:txBody>
                  <a:tcPr/>
                </a:tc>
                <a:extLst>
                  <a:ext uri="{0D108BD9-81ED-4DB2-BD59-A6C34878D82A}">
                    <a16:rowId xmlns:a16="http://schemas.microsoft.com/office/drawing/2014/main" val="3433706033"/>
                  </a:ext>
                </a:extLst>
              </a:tr>
              <a:tr h="285102">
                <a:tc>
                  <a:txBody>
                    <a:bodyPr/>
                    <a:lstStyle/>
                    <a:p>
                      <a:r>
                        <a:rPr lang="en-US" sz="1200" dirty="0"/>
                        <a:t>2003-2004</a:t>
                      </a:r>
                      <a:endParaRPr lang="en-IN" sz="1200" dirty="0"/>
                    </a:p>
                  </a:txBody>
                  <a:tcPr/>
                </a:tc>
                <a:tc>
                  <a:txBody>
                    <a:bodyPr/>
                    <a:lstStyle/>
                    <a:p>
                      <a:r>
                        <a:rPr lang="en-US" sz="1200" dirty="0"/>
                        <a:t>10.05K</a:t>
                      </a:r>
                      <a:endParaRPr lang="en-IN" sz="1200" dirty="0"/>
                    </a:p>
                  </a:txBody>
                  <a:tcPr/>
                </a:tc>
                <a:tc>
                  <a:txBody>
                    <a:bodyPr/>
                    <a:lstStyle/>
                    <a:p>
                      <a:r>
                        <a:rPr lang="en-US" sz="1200" dirty="0"/>
                        <a:t>2.19K</a:t>
                      </a:r>
                      <a:endParaRPr lang="en-IN" sz="1200" dirty="0"/>
                    </a:p>
                  </a:txBody>
                  <a:tcPr/>
                </a:tc>
                <a:extLst>
                  <a:ext uri="{0D108BD9-81ED-4DB2-BD59-A6C34878D82A}">
                    <a16:rowId xmlns:a16="http://schemas.microsoft.com/office/drawing/2014/main" val="2366673871"/>
                  </a:ext>
                </a:extLst>
              </a:tr>
              <a:tr h="285102">
                <a:tc>
                  <a:txBody>
                    <a:bodyPr/>
                    <a:lstStyle/>
                    <a:p>
                      <a:r>
                        <a:rPr lang="en-US" sz="1200" dirty="0"/>
                        <a:t>2004-2005</a:t>
                      </a:r>
                      <a:endParaRPr lang="en-IN" sz="1200" dirty="0"/>
                    </a:p>
                  </a:txBody>
                  <a:tcPr/>
                </a:tc>
                <a:tc>
                  <a:txBody>
                    <a:bodyPr/>
                    <a:lstStyle/>
                    <a:p>
                      <a:r>
                        <a:rPr lang="en-US" sz="1200" dirty="0"/>
                        <a:t>14.46K</a:t>
                      </a:r>
                      <a:endParaRPr lang="en-IN" sz="1200" dirty="0"/>
                    </a:p>
                  </a:txBody>
                  <a:tcPr/>
                </a:tc>
                <a:tc>
                  <a:txBody>
                    <a:bodyPr/>
                    <a:lstStyle/>
                    <a:p>
                      <a:r>
                        <a:rPr lang="en-US" sz="1200" dirty="0"/>
                        <a:t>3.22K</a:t>
                      </a:r>
                      <a:endParaRPr lang="en-IN" sz="1200" dirty="0"/>
                    </a:p>
                  </a:txBody>
                  <a:tcPr/>
                </a:tc>
                <a:extLst>
                  <a:ext uri="{0D108BD9-81ED-4DB2-BD59-A6C34878D82A}">
                    <a16:rowId xmlns:a16="http://schemas.microsoft.com/office/drawing/2014/main" val="618791760"/>
                  </a:ext>
                </a:extLst>
              </a:tr>
              <a:tr h="285102">
                <a:tc>
                  <a:txBody>
                    <a:bodyPr/>
                    <a:lstStyle/>
                    <a:p>
                      <a:r>
                        <a:rPr lang="en-US" sz="1200" dirty="0"/>
                        <a:t>2005-2006</a:t>
                      </a:r>
                      <a:endParaRPr lang="en-IN" sz="1200" dirty="0"/>
                    </a:p>
                  </a:txBody>
                  <a:tcPr/>
                </a:tc>
                <a:tc>
                  <a:txBody>
                    <a:bodyPr/>
                    <a:lstStyle/>
                    <a:p>
                      <a:r>
                        <a:rPr lang="en-US" sz="1200" dirty="0"/>
                        <a:t>24.52K</a:t>
                      </a:r>
                      <a:endParaRPr lang="en-IN" sz="1200" dirty="0"/>
                    </a:p>
                  </a:txBody>
                  <a:tcPr/>
                </a:tc>
                <a:tc>
                  <a:txBody>
                    <a:bodyPr/>
                    <a:lstStyle/>
                    <a:p>
                      <a:r>
                        <a:rPr lang="en-US" sz="1200" dirty="0"/>
                        <a:t>5.54K</a:t>
                      </a:r>
                      <a:endParaRPr lang="en-IN" sz="1200" dirty="0"/>
                    </a:p>
                  </a:txBody>
                  <a:tcPr/>
                </a:tc>
                <a:extLst>
                  <a:ext uri="{0D108BD9-81ED-4DB2-BD59-A6C34878D82A}">
                    <a16:rowId xmlns:a16="http://schemas.microsoft.com/office/drawing/2014/main" val="528984172"/>
                  </a:ext>
                </a:extLst>
              </a:tr>
              <a:tr h="285102">
                <a:tc>
                  <a:txBody>
                    <a:bodyPr/>
                    <a:lstStyle/>
                    <a:p>
                      <a:r>
                        <a:rPr lang="en-US" sz="1200" dirty="0"/>
                        <a:t>2006-2007</a:t>
                      </a:r>
                      <a:endParaRPr lang="en-IN" sz="1200" dirty="0"/>
                    </a:p>
                  </a:txBody>
                  <a:tcPr/>
                </a:tc>
                <a:tc>
                  <a:txBody>
                    <a:bodyPr/>
                    <a:lstStyle/>
                    <a:p>
                      <a:r>
                        <a:rPr lang="en-US" sz="1200" dirty="0"/>
                        <a:t>56.51K</a:t>
                      </a:r>
                      <a:endParaRPr lang="en-IN" sz="1200" dirty="0"/>
                    </a:p>
                  </a:txBody>
                  <a:tcPr/>
                </a:tc>
                <a:tc>
                  <a:txBody>
                    <a:bodyPr/>
                    <a:lstStyle/>
                    <a:p>
                      <a:r>
                        <a:rPr lang="en-US" sz="1200" dirty="0"/>
                        <a:t>12.49K</a:t>
                      </a:r>
                      <a:endParaRPr lang="en-IN" sz="1200" dirty="0"/>
                    </a:p>
                  </a:txBody>
                  <a:tcPr/>
                </a:tc>
                <a:extLst>
                  <a:ext uri="{0D108BD9-81ED-4DB2-BD59-A6C34878D82A}">
                    <a16:rowId xmlns:a16="http://schemas.microsoft.com/office/drawing/2014/main" val="2448154780"/>
                  </a:ext>
                </a:extLst>
              </a:tr>
              <a:tr h="285102">
                <a:tc>
                  <a:txBody>
                    <a:bodyPr/>
                    <a:lstStyle/>
                    <a:p>
                      <a:r>
                        <a:rPr lang="en-US" sz="1200" dirty="0"/>
                        <a:t>2007-2008</a:t>
                      </a:r>
                      <a:endParaRPr lang="en-IN" sz="1200" dirty="0"/>
                    </a:p>
                  </a:txBody>
                  <a:tcPr/>
                </a:tc>
                <a:tc>
                  <a:txBody>
                    <a:bodyPr/>
                    <a:lstStyle/>
                    <a:p>
                      <a:r>
                        <a:rPr lang="en-US" sz="1200" dirty="0"/>
                        <a:t>98.94K</a:t>
                      </a:r>
                      <a:endParaRPr lang="en-IN" sz="1200" dirty="0"/>
                    </a:p>
                  </a:txBody>
                  <a:tcPr/>
                </a:tc>
                <a:tc>
                  <a:txBody>
                    <a:bodyPr/>
                    <a:lstStyle/>
                    <a:p>
                      <a:r>
                        <a:rPr lang="en-US" sz="1200" dirty="0"/>
                        <a:t>24.58K</a:t>
                      </a:r>
                      <a:endParaRPr lang="en-IN" sz="1200" dirty="0"/>
                    </a:p>
                  </a:txBody>
                  <a:tcPr/>
                </a:tc>
                <a:extLst>
                  <a:ext uri="{0D108BD9-81ED-4DB2-BD59-A6C34878D82A}">
                    <a16:rowId xmlns:a16="http://schemas.microsoft.com/office/drawing/2014/main" val="3680443622"/>
                  </a:ext>
                </a:extLst>
              </a:tr>
              <a:tr h="285102">
                <a:tc>
                  <a:txBody>
                    <a:bodyPr/>
                    <a:lstStyle/>
                    <a:p>
                      <a:r>
                        <a:rPr lang="en-US" sz="1200" dirty="0"/>
                        <a:t>2008-2009</a:t>
                      </a:r>
                      <a:endParaRPr lang="en-IN" sz="1200" dirty="0"/>
                    </a:p>
                  </a:txBody>
                  <a:tcPr/>
                </a:tc>
                <a:tc>
                  <a:txBody>
                    <a:bodyPr/>
                    <a:lstStyle/>
                    <a:p>
                      <a:r>
                        <a:rPr lang="en-US" sz="1200" dirty="0"/>
                        <a:t>144.39K</a:t>
                      </a:r>
                      <a:endParaRPr lang="en-IN" sz="1200" dirty="0"/>
                    </a:p>
                  </a:txBody>
                  <a:tcPr/>
                </a:tc>
                <a:tc>
                  <a:txBody>
                    <a:bodyPr/>
                    <a:lstStyle/>
                    <a:p>
                      <a:r>
                        <a:rPr lang="en-US" sz="1200" dirty="0"/>
                        <a:t>31.40K</a:t>
                      </a:r>
                      <a:endParaRPr lang="en-IN" sz="1200" dirty="0"/>
                    </a:p>
                  </a:txBody>
                  <a:tcPr/>
                </a:tc>
                <a:extLst>
                  <a:ext uri="{0D108BD9-81ED-4DB2-BD59-A6C34878D82A}">
                    <a16:rowId xmlns:a16="http://schemas.microsoft.com/office/drawing/2014/main" val="4081421004"/>
                  </a:ext>
                </a:extLst>
              </a:tr>
              <a:tr h="285102">
                <a:tc>
                  <a:txBody>
                    <a:bodyPr/>
                    <a:lstStyle/>
                    <a:p>
                      <a:r>
                        <a:rPr lang="en-US" sz="1200" dirty="0"/>
                        <a:t>2009-2010</a:t>
                      </a:r>
                      <a:endParaRPr lang="en-IN" sz="1200" dirty="0"/>
                    </a:p>
                  </a:txBody>
                  <a:tcPr/>
                </a:tc>
                <a:tc>
                  <a:txBody>
                    <a:bodyPr/>
                    <a:lstStyle/>
                    <a:p>
                      <a:r>
                        <a:rPr lang="en-US" sz="1200" dirty="0"/>
                        <a:t>122.56K</a:t>
                      </a:r>
                      <a:endParaRPr lang="en-IN" sz="1200" dirty="0"/>
                    </a:p>
                  </a:txBody>
                  <a:tcPr/>
                </a:tc>
                <a:tc>
                  <a:txBody>
                    <a:bodyPr/>
                    <a:lstStyle/>
                    <a:p>
                      <a:r>
                        <a:rPr lang="en-US" sz="1200" dirty="0"/>
                        <a:t>25.83K</a:t>
                      </a:r>
                      <a:endParaRPr lang="en-IN" sz="1200" dirty="0"/>
                    </a:p>
                  </a:txBody>
                  <a:tcPr/>
                </a:tc>
                <a:extLst>
                  <a:ext uri="{0D108BD9-81ED-4DB2-BD59-A6C34878D82A}">
                    <a16:rowId xmlns:a16="http://schemas.microsoft.com/office/drawing/2014/main" val="3283076144"/>
                  </a:ext>
                </a:extLst>
              </a:tr>
              <a:tr h="285102">
                <a:tc>
                  <a:txBody>
                    <a:bodyPr/>
                    <a:lstStyle/>
                    <a:p>
                      <a:r>
                        <a:rPr lang="en-US" sz="1200" dirty="0"/>
                        <a:t>2010-2011</a:t>
                      </a:r>
                      <a:endParaRPr lang="en-IN" sz="1200" dirty="0"/>
                    </a:p>
                  </a:txBody>
                  <a:tcPr/>
                </a:tc>
                <a:tc>
                  <a:txBody>
                    <a:bodyPr/>
                    <a:lstStyle/>
                    <a:p>
                      <a:r>
                        <a:rPr lang="en-US" sz="1200" dirty="0"/>
                        <a:t>97.42K</a:t>
                      </a:r>
                      <a:endParaRPr lang="en-IN" sz="1200" dirty="0"/>
                    </a:p>
                  </a:txBody>
                  <a:tcPr/>
                </a:tc>
                <a:tc>
                  <a:txBody>
                    <a:bodyPr/>
                    <a:lstStyle/>
                    <a:p>
                      <a:r>
                        <a:rPr lang="en-US" sz="1200" dirty="0"/>
                        <a:t>21.38K</a:t>
                      </a:r>
                      <a:endParaRPr lang="en-IN" sz="1200" dirty="0"/>
                    </a:p>
                  </a:txBody>
                  <a:tcPr/>
                </a:tc>
                <a:extLst>
                  <a:ext uri="{0D108BD9-81ED-4DB2-BD59-A6C34878D82A}">
                    <a16:rowId xmlns:a16="http://schemas.microsoft.com/office/drawing/2014/main" val="2211167668"/>
                  </a:ext>
                </a:extLst>
              </a:tr>
              <a:tr h="285102">
                <a:tc>
                  <a:txBody>
                    <a:bodyPr/>
                    <a:lstStyle/>
                    <a:p>
                      <a:r>
                        <a:rPr lang="en-US" sz="1200" dirty="0"/>
                        <a:t>2011-2012</a:t>
                      </a:r>
                      <a:endParaRPr lang="en-IN" sz="1200" dirty="0"/>
                    </a:p>
                  </a:txBody>
                  <a:tcPr/>
                </a:tc>
                <a:tc>
                  <a:txBody>
                    <a:bodyPr/>
                    <a:lstStyle/>
                    <a:p>
                      <a:r>
                        <a:rPr lang="en-US" sz="1200" dirty="0"/>
                        <a:t>168.30K</a:t>
                      </a:r>
                      <a:endParaRPr lang="en-IN" sz="1200" dirty="0"/>
                    </a:p>
                  </a:txBody>
                  <a:tcPr/>
                </a:tc>
                <a:tc>
                  <a:txBody>
                    <a:bodyPr/>
                    <a:lstStyle/>
                    <a:p>
                      <a:r>
                        <a:rPr lang="en-US" sz="1200" dirty="0"/>
                        <a:t>35.12K</a:t>
                      </a:r>
                      <a:endParaRPr lang="en-IN" sz="1200" dirty="0"/>
                    </a:p>
                  </a:txBody>
                  <a:tcPr/>
                </a:tc>
                <a:extLst>
                  <a:ext uri="{0D108BD9-81ED-4DB2-BD59-A6C34878D82A}">
                    <a16:rowId xmlns:a16="http://schemas.microsoft.com/office/drawing/2014/main" val="3037642376"/>
                  </a:ext>
                </a:extLst>
              </a:tr>
              <a:tr h="285102">
                <a:tc>
                  <a:txBody>
                    <a:bodyPr/>
                    <a:lstStyle/>
                    <a:p>
                      <a:r>
                        <a:rPr lang="en-US" sz="1200" dirty="0"/>
                        <a:t>2012-2013</a:t>
                      </a:r>
                      <a:endParaRPr lang="en-IN" sz="1200" dirty="0"/>
                    </a:p>
                  </a:txBody>
                  <a:tcPr/>
                </a:tc>
                <a:tc>
                  <a:txBody>
                    <a:bodyPr/>
                    <a:lstStyle/>
                    <a:p>
                      <a:r>
                        <a:rPr lang="en-US" sz="1200" dirty="0"/>
                        <a:t>121.98K</a:t>
                      </a:r>
                      <a:endParaRPr lang="en-IN" sz="1200" dirty="0"/>
                    </a:p>
                  </a:txBody>
                  <a:tcPr/>
                </a:tc>
                <a:tc>
                  <a:txBody>
                    <a:bodyPr/>
                    <a:lstStyle/>
                    <a:p>
                      <a:r>
                        <a:rPr lang="en-US" sz="1200" dirty="0"/>
                        <a:t>22.42K</a:t>
                      </a:r>
                      <a:endParaRPr lang="en-IN" sz="1200" dirty="0"/>
                    </a:p>
                  </a:txBody>
                  <a:tcPr/>
                </a:tc>
                <a:extLst>
                  <a:ext uri="{0D108BD9-81ED-4DB2-BD59-A6C34878D82A}">
                    <a16:rowId xmlns:a16="http://schemas.microsoft.com/office/drawing/2014/main" val="867508827"/>
                  </a:ext>
                </a:extLst>
              </a:tr>
              <a:tr h="285102">
                <a:tc>
                  <a:txBody>
                    <a:bodyPr/>
                    <a:lstStyle/>
                    <a:p>
                      <a:r>
                        <a:rPr lang="en-US" sz="1200" dirty="0"/>
                        <a:t>2013-2014</a:t>
                      </a:r>
                      <a:endParaRPr lang="en-IN" sz="1200" dirty="0"/>
                    </a:p>
                  </a:txBody>
                  <a:tcPr/>
                </a:tc>
                <a:tc>
                  <a:txBody>
                    <a:bodyPr/>
                    <a:lstStyle/>
                    <a:p>
                      <a:r>
                        <a:rPr lang="en-US" sz="1200" dirty="0"/>
                        <a:t>147.01K</a:t>
                      </a:r>
                      <a:endParaRPr lang="en-IN" sz="1200" dirty="0"/>
                    </a:p>
                  </a:txBody>
                  <a:tcPr/>
                </a:tc>
                <a:tc>
                  <a:txBody>
                    <a:bodyPr/>
                    <a:lstStyle/>
                    <a:p>
                      <a:r>
                        <a:rPr lang="en-US" sz="1200" dirty="0"/>
                        <a:t>24.30K</a:t>
                      </a:r>
                      <a:endParaRPr lang="en-IN" sz="1200" dirty="0"/>
                    </a:p>
                  </a:txBody>
                  <a:tcPr/>
                </a:tc>
                <a:extLst>
                  <a:ext uri="{0D108BD9-81ED-4DB2-BD59-A6C34878D82A}">
                    <a16:rowId xmlns:a16="http://schemas.microsoft.com/office/drawing/2014/main" val="168720528"/>
                  </a:ext>
                </a:extLst>
              </a:tr>
              <a:tr h="285102">
                <a:tc>
                  <a:txBody>
                    <a:bodyPr/>
                    <a:lstStyle/>
                    <a:p>
                      <a:r>
                        <a:rPr lang="en-US" sz="1200" dirty="0"/>
                        <a:t>2014-2015</a:t>
                      </a:r>
                      <a:endParaRPr lang="en-IN" sz="1200" dirty="0"/>
                    </a:p>
                  </a:txBody>
                  <a:tcPr/>
                </a:tc>
                <a:tc>
                  <a:txBody>
                    <a:bodyPr/>
                    <a:lstStyle/>
                    <a:p>
                      <a:r>
                        <a:rPr lang="en-US" sz="1200" dirty="0"/>
                        <a:t>189.11K</a:t>
                      </a:r>
                      <a:endParaRPr lang="en-IN" sz="1200" dirty="0"/>
                    </a:p>
                  </a:txBody>
                  <a:tcPr/>
                </a:tc>
                <a:tc>
                  <a:txBody>
                    <a:bodyPr/>
                    <a:lstStyle/>
                    <a:p>
                      <a:r>
                        <a:rPr lang="en-US" sz="1200" dirty="0"/>
                        <a:t>30.93K</a:t>
                      </a:r>
                      <a:endParaRPr lang="en-IN" sz="1200" dirty="0"/>
                    </a:p>
                  </a:txBody>
                  <a:tcPr/>
                </a:tc>
                <a:extLst>
                  <a:ext uri="{0D108BD9-81ED-4DB2-BD59-A6C34878D82A}">
                    <a16:rowId xmlns:a16="http://schemas.microsoft.com/office/drawing/2014/main" val="763108503"/>
                  </a:ext>
                </a:extLst>
              </a:tr>
              <a:tr h="285102">
                <a:tc>
                  <a:txBody>
                    <a:bodyPr/>
                    <a:lstStyle/>
                    <a:p>
                      <a:r>
                        <a:rPr lang="en-US" sz="1200" dirty="0"/>
                        <a:t>2015-2016</a:t>
                      </a:r>
                      <a:endParaRPr lang="en-IN" sz="1200" dirty="0"/>
                    </a:p>
                  </a:txBody>
                  <a:tcPr/>
                </a:tc>
                <a:tc>
                  <a:txBody>
                    <a:bodyPr/>
                    <a:lstStyle/>
                    <a:p>
                      <a:r>
                        <a:rPr lang="en-US" sz="1200" dirty="0"/>
                        <a:t>261.85K</a:t>
                      </a:r>
                      <a:endParaRPr lang="en-IN" sz="1200" dirty="0"/>
                    </a:p>
                  </a:txBody>
                  <a:tcPr/>
                </a:tc>
                <a:tc>
                  <a:txBody>
                    <a:bodyPr/>
                    <a:lstStyle/>
                    <a:p>
                      <a:r>
                        <a:rPr lang="en-US" sz="1200" dirty="0"/>
                        <a:t>40K</a:t>
                      </a:r>
                      <a:endParaRPr lang="en-IN" sz="1200" dirty="0"/>
                    </a:p>
                  </a:txBody>
                  <a:tcPr/>
                </a:tc>
                <a:extLst>
                  <a:ext uri="{0D108BD9-81ED-4DB2-BD59-A6C34878D82A}">
                    <a16:rowId xmlns:a16="http://schemas.microsoft.com/office/drawing/2014/main" val="1686270294"/>
                  </a:ext>
                </a:extLst>
              </a:tr>
              <a:tr h="285102">
                <a:tc>
                  <a:txBody>
                    <a:bodyPr/>
                    <a:lstStyle/>
                    <a:p>
                      <a:r>
                        <a:rPr lang="en-US" sz="1200" dirty="0"/>
                        <a:t>2016-2017</a:t>
                      </a:r>
                      <a:endParaRPr lang="en-IN" sz="1200" dirty="0"/>
                    </a:p>
                  </a:txBody>
                  <a:tcPr/>
                </a:tc>
                <a:tc>
                  <a:txBody>
                    <a:bodyPr/>
                    <a:lstStyle/>
                    <a:p>
                      <a:r>
                        <a:rPr lang="en-US" sz="1200" dirty="0"/>
                        <a:t>291.61K</a:t>
                      </a:r>
                      <a:endParaRPr lang="en-IN" sz="1200" dirty="0"/>
                    </a:p>
                  </a:txBody>
                  <a:tcPr/>
                </a:tc>
                <a:tc>
                  <a:txBody>
                    <a:bodyPr/>
                    <a:lstStyle/>
                    <a:p>
                      <a:r>
                        <a:rPr lang="en-US" sz="1200" dirty="0"/>
                        <a:t>43.48K</a:t>
                      </a:r>
                      <a:endParaRPr lang="en-IN" sz="1200" dirty="0"/>
                    </a:p>
                  </a:txBody>
                  <a:tcPr/>
                </a:tc>
                <a:extLst>
                  <a:ext uri="{0D108BD9-81ED-4DB2-BD59-A6C34878D82A}">
                    <a16:rowId xmlns:a16="http://schemas.microsoft.com/office/drawing/2014/main" val="3790932128"/>
                  </a:ext>
                </a:extLst>
              </a:tr>
            </a:tbl>
          </a:graphicData>
        </a:graphic>
      </p:graphicFrame>
      <p:pic>
        <p:nvPicPr>
          <p:cNvPr id="12" name="Picture 11">
            <a:extLst>
              <a:ext uri="{FF2B5EF4-FFF2-40B4-BE49-F238E27FC236}">
                <a16:creationId xmlns:a16="http://schemas.microsoft.com/office/drawing/2014/main" id="{1BC58E73-1A2C-5E7F-0950-F1D6452D48CA}"/>
              </a:ext>
            </a:extLst>
          </p:cNvPr>
          <p:cNvPicPr>
            <a:picLocks noChangeAspect="1"/>
          </p:cNvPicPr>
          <p:nvPr/>
        </p:nvPicPr>
        <p:blipFill>
          <a:blip r:embed="rId2"/>
          <a:stretch>
            <a:fillRect/>
          </a:stretch>
        </p:blipFill>
        <p:spPr>
          <a:xfrm>
            <a:off x="7058219" y="1578105"/>
            <a:ext cx="3841880" cy="4609322"/>
          </a:xfrm>
          <a:prstGeom prst="rect">
            <a:avLst/>
          </a:prstGeom>
        </p:spPr>
      </p:pic>
    </p:spTree>
    <p:extLst>
      <p:ext uri="{BB962C8B-B14F-4D97-AF65-F5344CB8AC3E}">
        <p14:creationId xmlns:p14="http://schemas.microsoft.com/office/powerpoint/2010/main" val="348915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9C17-ED9A-6969-A88A-638FC32F060E}"/>
              </a:ext>
            </a:extLst>
          </p:cNvPr>
          <p:cNvSpPr>
            <a:spLocks noGrp="1"/>
          </p:cNvSpPr>
          <p:nvPr>
            <p:ph type="title"/>
          </p:nvPr>
        </p:nvSpPr>
        <p:spPr/>
        <p:txBody>
          <a:bodyPr/>
          <a:lstStyle/>
          <a:p>
            <a:r>
              <a:rPr lang="en-US" dirty="0"/>
              <a:t>Top  5 and bottom 5 investments</a:t>
            </a:r>
            <a:endParaRPr lang="en-IN" dirty="0"/>
          </a:p>
        </p:txBody>
      </p:sp>
      <p:pic>
        <p:nvPicPr>
          <p:cNvPr id="5" name="Content Placeholder 4">
            <a:extLst>
              <a:ext uri="{FF2B5EF4-FFF2-40B4-BE49-F238E27FC236}">
                <a16:creationId xmlns:a16="http://schemas.microsoft.com/office/drawing/2014/main" id="{5941C4C0-7F95-DE6A-A2C0-5629D12B34CD}"/>
              </a:ext>
            </a:extLst>
          </p:cNvPr>
          <p:cNvPicPr>
            <a:picLocks noGrp="1" noChangeAspect="1"/>
          </p:cNvPicPr>
          <p:nvPr>
            <p:ph idx="1"/>
          </p:nvPr>
        </p:nvPicPr>
        <p:blipFill>
          <a:blip r:embed="rId2"/>
          <a:stretch>
            <a:fillRect/>
          </a:stretch>
        </p:blipFill>
        <p:spPr>
          <a:xfrm>
            <a:off x="559837" y="1978090"/>
            <a:ext cx="5374431" cy="4146833"/>
          </a:xfrm>
        </p:spPr>
      </p:pic>
      <p:pic>
        <p:nvPicPr>
          <p:cNvPr id="7" name="Picture 6">
            <a:extLst>
              <a:ext uri="{FF2B5EF4-FFF2-40B4-BE49-F238E27FC236}">
                <a16:creationId xmlns:a16="http://schemas.microsoft.com/office/drawing/2014/main" id="{59022290-F787-9BB6-25EE-70046829CB6A}"/>
              </a:ext>
            </a:extLst>
          </p:cNvPr>
          <p:cNvPicPr>
            <a:picLocks noChangeAspect="1"/>
          </p:cNvPicPr>
          <p:nvPr/>
        </p:nvPicPr>
        <p:blipFill>
          <a:blip r:embed="rId3"/>
          <a:stretch>
            <a:fillRect/>
          </a:stretch>
        </p:blipFill>
        <p:spPr>
          <a:xfrm>
            <a:off x="6257733" y="2057400"/>
            <a:ext cx="5248467" cy="4067523"/>
          </a:xfrm>
          <a:prstGeom prst="rect">
            <a:avLst/>
          </a:prstGeom>
        </p:spPr>
      </p:pic>
    </p:spTree>
    <p:extLst>
      <p:ext uri="{BB962C8B-B14F-4D97-AF65-F5344CB8AC3E}">
        <p14:creationId xmlns:p14="http://schemas.microsoft.com/office/powerpoint/2010/main" val="2098016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DE41-CCDF-33A7-C7F8-D05EEDA1399C}"/>
              </a:ext>
            </a:extLst>
          </p:cNvPr>
          <p:cNvSpPr>
            <a:spLocks noGrp="1"/>
          </p:cNvSpPr>
          <p:nvPr>
            <p:ph type="title"/>
          </p:nvPr>
        </p:nvSpPr>
        <p:spPr/>
        <p:txBody>
          <a:bodyPr/>
          <a:lstStyle/>
          <a:p>
            <a:r>
              <a:rPr lang="en-US" dirty="0"/>
              <a:t>Investment by sector</a:t>
            </a:r>
            <a:endParaRPr lang="en-IN" dirty="0"/>
          </a:p>
        </p:txBody>
      </p:sp>
      <p:pic>
        <p:nvPicPr>
          <p:cNvPr id="5" name="Content Placeholder 4">
            <a:extLst>
              <a:ext uri="{FF2B5EF4-FFF2-40B4-BE49-F238E27FC236}">
                <a16:creationId xmlns:a16="http://schemas.microsoft.com/office/drawing/2014/main" id="{98C2E6D1-F287-94F0-F382-0D5E1D3E7316}"/>
              </a:ext>
            </a:extLst>
          </p:cNvPr>
          <p:cNvPicPr>
            <a:picLocks noGrp="1" noChangeAspect="1"/>
          </p:cNvPicPr>
          <p:nvPr>
            <p:ph idx="1"/>
          </p:nvPr>
        </p:nvPicPr>
        <p:blipFill>
          <a:blip r:embed="rId2"/>
          <a:stretch>
            <a:fillRect/>
          </a:stretch>
        </p:blipFill>
        <p:spPr>
          <a:xfrm>
            <a:off x="420592" y="2131425"/>
            <a:ext cx="4520083" cy="3219060"/>
          </a:xfrm>
        </p:spPr>
      </p:pic>
      <p:pic>
        <p:nvPicPr>
          <p:cNvPr id="7" name="Picture 6">
            <a:extLst>
              <a:ext uri="{FF2B5EF4-FFF2-40B4-BE49-F238E27FC236}">
                <a16:creationId xmlns:a16="http://schemas.microsoft.com/office/drawing/2014/main" id="{EDC1E79D-A547-CBCA-9BC1-E413993C9374}"/>
              </a:ext>
            </a:extLst>
          </p:cNvPr>
          <p:cNvPicPr>
            <a:picLocks noChangeAspect="1"/>
          </p:cNvPicPr>
          <p:nvPr/>
        </p:nvPicPr>
        <p:blipFill>
          <a:blip r:embed="rId3"/>
          <a:stretch>
            <a:fillRect/>
          </a:stretch>
        </p:blipFill>
        <p:spPr>
          <a:xfrm>
            <a:off x="5719664" y="2131425"/>
            <a:ext cx="4646645" cy="3219060"/>
          </a:xfrm>
          <a:prstGeom prst="rect">
            <a:avLst/>
          </a:prstGeom>
        </p:spPr>
      </p:pic>
    </p:spTree>
    <p:extLst>
      <p:ext uri="{BB962C8B-B14F-4D97-AF65-F5344CB8AC3E}">
        <p14:creationId xmlns:p14="http://schemas.microsoft.com/office/powerpoint/2010/main" val="1541960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2ABF-2087-1681-B233-E37F4848AD1C}"/>
              </a:ext>
            </a:extLst>
          </p:cNvPr>
          <p:cNvSpPr>
            <a:spLocks noGrp="1"/>
          </p:cNvSpPr>
          <p:nvPr>
            <p:ph type="title"/>
          </p:nvPr>
        </p:nvSpPr>
        <p:spPr/>
        <p:txBody>
          <a:bodyPr/>
          <a:lstStyle/>
          <a:p>
            <a:r>
              <a:rPr lang="en-US" dirty="0"/>
              <a:t>Investment Flow</a:t>
            </a:r>
            <a:endParaRPr lang="en-IN" dirty="0"/>
          </a:p>
        </p:txBody>
      </p:sp>
      <p:pic>
        <p:nvPicPr>
          <p:cNvPr id="5" name="Content Placeholder 4">
            <a:extLst>
              <a:ext uri="{FF2B5EF4-FFF2-40B4-BE49-F238E27FC236}">
                <a16:creationId xmlns:a16="http://schemas.microsoft.com/office/drawing/2014/main" id="{6E24EF10-2BB3-05D0-4B5C-B0D32405EF35}"/>
              </a:ext>
            </a:extLst>
          </p:cNvPr>
          <p:cNvPicPr>
            <a:picLocks noGrp="1" noChangeAspect="1"/>
          </p:cNvPicPr>
          <p:nvPr>
            <p:ph idx="1"/>
          </p:nvPr>
        </p:nvPicPr>
        <p:blipFill>
          <a:blip r:embed="rId2"/>
          <a:stretch>
            <a:fillRect/>
          </a:stretch>
        </p:blipFill>
        <p:spPr>
          <a:xfrm>
            <a:off x="500059" y="2171590"/>
            <a:ext cx="5070317" cy="3955567"/>
          </a:xfrm>
        </p:spPr>
      </p:pic>
      <p:pic>
        <p:nvPicPr>
          <p:cNvPr id="7" name="Picture 6">
            <a:extLst>
              <a:ext uri="{FF2B5EF4-FFF2-40B4-BE49-F238E27FC236}">
                <a16:creationId xmlns:a16="http://schemas.microsoft.com/office/drawing/2014/main" id="{9E5B3247-D8D0-D5F0-93B2-8BAAA18D4F9D}"/>
              </a:ext>
            </a:extLst>
          </p:cNvPr>
          <p:cNvPicPr>
            <a:picLocks noChangeAspect="1"/>
          </p:cNvPicPr>
          <p:nvPr/>
        </p:nvPicPr>
        <p:blipFill>
          <a:blip r:embed="rId3"/>
          <a:stretch>
            <a:fillRect/>
          </a:stretch>
        </p:blipFill>
        <p:spPr>
          <a:xfrm>
            <a:off x="5873898" y="2171590"/>
            <a:ext cx="5388151" cy="3922037"/>
          </a:xfrm>
          <a:prstGeom prst="rect">
            <a:avLst/>
          </a:prstGeom>
        </p:spPr>
      </p:pic>
    </p:spTree>
    <p:extLst>
      <p:ext uri="{BB962C8B-B14F-4D97-AF65-F5344CB8AC3E}">
        <p14:creationId xmlns:p14="http://schemas.microsoft.com/office/powerpoint/2010/main" val="4981499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55</TotalTime>
  <Words>599</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Gothic</vt:lpstr>
      <vt:lpstr>Vapor Trail</vt:lpstr>
      <vt:lpstr>Foreign Direct Investment Analysis</vt:lpstr>
      <vt:lpstr>Introduction</vt:lpstr>
      <vt:lpstr>Data overview</vt:lpstr>
      <vt:lpstr>Key metrics</vt:lpstr>
      <vt:lpstr>Analysis</vt:lpstr>
      <vt:lpstr>Investment by year</vt:lpstr>
      <vt:lpstr>Top  5 and bottom 5 investments</vt:lpstr>
      <vt:lpstr>Investment by sector</vt:lpstr>
      <vt:lpstr>Investment Flow</vt:lpstr>
      <vt:lpstr>Findings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priya3652024@outlook.com</dc:creator>
  <cp:lastModifiedBy>priya3652024@outlook.com</cp:lastModifiedBy>
  <cp:revision>3</cp:revision>
  <dcterms:created xsi:type="dcterms:W3CDTF">2024-06-14T16:08:43Z</dcterms:created>
  <dcterms:modified xsi:type="dcterms:W3CDTF">2024-06-14T17:04:04Z</dcterms:modified>
</cp:coreProperties>
</file>