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4" r:id="rId10"/>
    <p:sldId id="263" r:id="rId11"/>
    <p:sldId id="268"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2489869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CDF8A-A7BE-4382-A744-B6789BB75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192876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203676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429051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267955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1025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2365607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710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48297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1036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CDF8A-A7BE-4382-A744-B6789BB75280}"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7062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CDF8A-A7BE-4382-A744-B6789BB75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197372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CDF8A-A7BE-4382-A744-B6789BB75280}"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41849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CDF8A-A7BE-4382-A744-B6789BB75280}"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5654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2CCDF8A-A7BE-4382-A744-B6789BB75280}"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23398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CDF8A-A7BE-4382-A744-B6789BB75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38374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CDF8A-A7BE-4382-A744-B6789BB75280}"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87D50-C871-4F7A-9B05-9CB9FBC42F93}" type="slidenum">
              <a:rPr lang="en-IN" smtClean="0"/>
              <a:t>‹#›</a:t>
            </a:fld>
            <a:endParaRPr lang="en-IN"/>
          </a:p>
        </p:txBody>
      </p:sp>
    </p:spTree>
    <p:extLst>
      <p:ext uri="{BB962C8B-B14F-4D97-AF65-F5344CB8AC3E}">
        <p14:creationId xmlns:p14="http://schemas.microsoft.com/office/powerpoint/2010/main" val="335705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CCDF8A-A7BE-4382-A744-B6789BB75280}" type="datetimeFigureOut">
              <a:rPr lang="en-IN" smtClean="0"/>
              <a:t>07-05-2024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987D50-C871-4F7A-9B05-9CB9FBC42F93}" type="slidenum">
              <a:rPr lang="en-IN" smtClean="0"/>
              <a:t>‹#›</a:t>
            </a:fld>
            <a:endParaRPr lang="en-IN"/>
          </a:p>
        </p:txBody>
      </p:sp>
    </p:spTree>
    <p:extLst>
      <p:ext uri="{BB962C8B-B14F-4D97-AF65-F5344CB8AC3E}">
        <p14:creationId xmlns:p14="http://schemas.microsoft.com/office/powerpoint/2010/main" val="1269196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2060-8051-4D13-8238-6CB226B701A0}"/>
              </a:ext>
            </a:extLst>
          </p:cNvPr>
          <p:cNvSpPr>
            <a:spLocks noGrp="1"/>
          </p:cNvSpPr>
          <p:nvPr>
            <p:ph type="ctrTitle"/>
          </p:nvPr>
        </p:nvSpPr>
        <p:spPr/>
        <p:txBody>
          <a:bodyPr/>
          <a:lstStyle/>
          <a:p>
            <a:r>
              <a:rPr lang="en-US" dirty="0"/>
              <a:t>HAND GESTURE LANGUAGE RECOGNITION</a:t>
            </a:r>
            <a:endParaRPr lang="en-IN" dirty="0"/>
          </a:p>
        </p:txBody>
      </p:sp>
      <p:sp>
        <p:nvSpPr>
          <p:cNvPr id="3" name="Subtitle 2">
            <a:extLst>
              <a:ext uri="{FF2B5EF4-FFF2-40B4-BE49-F238E27FC236}">
                <a16:creationId xmlns:a16="http://schemas.microsoft.com/office/drawing/2014/main" id="{C34D4C50-58B8-4D1E-A906-C950E8A2D4D4}"/>
              </a:ext>
            </a:extLst>
          </p:cNvPr>
          <p:cNvSpPr>
            <a:spLocks noGrp="1"/>
          </p:cNvSpPr>
          <p:nvPr>
            <p:ph type="subTitle" idx="1"/>
          </p:nvPr>
        </p:nvSpPr>
        <p:spPr/>
        <p:txBody>
          <a:bodyPr>
            <a:normAutofit/>
          </a:bodyPr>
          <a:lstStyle/>
          <a:p>
            <a:r>
              <a:rPr lang="en-US" dirty="0"/>
              <a:t>S. KRISHNA PRIYA</a:t>
            </a:r>
          </a:p>
          <a:p>
            <a:r>
              <a:rPr lang="en-US" dirty="0"/>
              <a:t>K. SUHASINI</a:t>
            </a:r>
          </a:p>
          <a:p>
            <a:r>
              <a:rPr lang="en-US" dirty="0"/>
              <a:t>KAKA MAHESH</a:t>
            </a:r>
          </a:p>
          <a:p>
            <a:endParaRPr lang="en-IN" dirty="0"/>
          </a:p>
        </p:txBody>
      </p:sp>
    </p:spTree>
    <p:extLst>
      <p:ext uri="{BB962C8B-B14F-4D97-AF65-F5344CB8AC3E}">
        <p14:creationId xmlns:p14="http://schemas.microsoft.com/office/powerpoint/2010/main" val="121697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DF2B79-8DEB-47B5-91B9-A01A12142D4C}"/>
              </a:ext>
            </a:extLst>
          </p:cNvPr>
          <p:cNvSpPr>
            <a:spLocks noGrp="1"/>
          </p:cNvSpPr>
          <p:nvPr>
            <p:ph type="title"/>
          </p:nvPr>
        </p:nvSpPr>
        <p:spPr>
          <a:xfrm>
            <a:off x="685801" y="47612"/>
            <a:ext cx="10131425" cy="1123975"/>
          </a:xfrm>
        </p:spPr>
        <p:txBody>
          <a:bodyPr/>
          <a:lstStyle/>
          <a:p>
            <a:r>
              <a:rPr lang="en-US" dirty="0"/>
              <a:t>MODEL PERFORMANCE</a:t>
            </a:r>
            <a:endParaRPr lang="en-IN" dirty="0"/>
          </a:p>
        </p:txBody>
      </p:sp>
      <p:pic>
        <p:nvPicPr>
          <p:cNvPr id="6" name="Content Placeholder 5">
            <a:extLst>
              <a:ext uri="{FF2B5EF4-FFF2-40B4-BE49-F238E27FC236}">
                <a16:creationId xmlns:a16="http://schemas.microsoft.com/office/drawing/2014/main" id="{F00D2F77-DE66-1D69-C447-F1B2C5E04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872" y="1171587"/>
            <a:ext cx="10800018" cy="5298039"/>
          </a:xfrm>
        </p:spPr>
      </p:pic>
    </p:spTree>
    <p:extLst>
      <p:ext uri="{BB962C8B-B14F-4D97-AF65-F5344CB8AC3E}">
        <p14:creationId xmlns:p14="http://schemas.microsoft.com/office/powerpoint/2010/main" val="86652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33C-6B3C-60CB-0F34-8E4321A50F25}"/>
              </a:ext>
            </a:extLst>
          </p:cNvPr>
          <p:cNvSpPr>
            <a:spLocks noGrp="1"/>
          </p:cNvSpPr>
          <p:nvPr>
            <p:ph type="title" idx="4294967295"/>
          </p:nvPr>
        </p:nvSpPr>
        <p:spPr>
          <a:xfrm>
            <a:off x="0" y="125413"/>
            <a:ext cx="10131425" cy="1246187"/>
          </a:xfrm>
        </p:spPr>
        <p:txBody>
          <a:bodyPr/>
          <a:lstStyle/>
          <a:p>
            <a:r>
              <a:rPr lang="en-IN" dirty="0"/>
              <a:t>MODEL TRAINING :</a:t>
            </a:r>
            <a:br>
              <a:rPr lang="en-IN" dirty="0"/>
            </a:br>
            <a:endParaRPr lang="en-IN" dirty="0"/>
          </a:p>
        </p:txBody>
      </p:sp>
      <p:pic>
        <p:nvPicPr>
          <p:cNvPr id="5" name="Content Placeholder 4">
            <a:extLst>
              <a:ext uri="{FF2B5EF4-FFF2-40B4-BE49-F238E27FC236}">
                <a16:creationId xmlns:a16="http://schemas.microsoft.com/office/drawing/2014/main" id="{7D91E2EE-A1F6-A75B-1C3A-A3A23D2D9EB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26026" y="1069975"/>
            <a:ext cx="2961410" cy="2432050"/>
          </a:xfrm>
        </p:spPr>
      </p:pic>
      <p:pic>
        <p:nvPicPr>
          <p:cNvPr id="7" name="Picture 6">
            <a:extLst>
              <a:ext uri="{FF2B5EF4-FFF2-40B4-BE49-F238E27FC236}">
                <a16:creationId xmlns:a16="http://schemas.microsoft.com/office/drawing/2014/main" id="{14AC59DD-6ABF-9A27-90E1-14F891D76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70265"/>
            <a:ext cx="3193473" cy="2431472"/>
          </a:xfrm>
          <a:prstGeom prst="rect">
            <a:avLst/>
          </a:prstGeom>
        </p:spPr>
      </p:pic>
      <p:pic>
        <p:nvPicPr>
          <p:cNvPr id="9" name="Picture 8">
            <a:extLst>
              <a:ext uri="{FF2B5EF4-FFF2-40B4-BE49-F238E27FC236}">
                <a16:creationId xmlns:a16="http://schemas.microsoft.com/office/drawing/2014/main" id="{58606DA1-9372-B012-C85E-A3340C8A4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474" y="3855028"/>
            <a:ext cx="3065317" cy="2657061"/>
          </a:xfrm>
          <a:prstGeom prst="rect">
            <a:avLst/>
          </a:prstGeom>
        </p:spPr>
      </p:pic>
      <p:pic>
        <p:nvPicPr>
          <p:cNvPr id="11" name="Picture 10">
            <a:extLst>
              <a:ext uri="{FF2B5EF4-FFF2-40B4-BE49-F238E27FC236}">
                <a16:creationId xmlns:a16="http://schemas.microsoft.com/office/drawing/2014/main" id="{429A34EC-FDE1-F2CF-4215-E5560216C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055" y="3855028"/>
            <a:ext cx="3193473" cy="2657062"/>
          </a:xfrm>
          <a:prstGeom prst="rect">
            <a:avLst/>
          </a:prstGeom>
        </p:spPr>
      </p:pic>
    </p:spTree>
    <p:extLst>
      <p:ext uri="{BB962C8B-B14F-4D97-AF65-F5344CB8AC3E}">
        <p14:creationId xmlns:p14="http://schemas.microsoft.com/office/powerpoint/2010/main" val="233712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D17-F207-451B-C4C1-E23EA6A3D610}"/>
              </a:ext>
            </a:extLst>
          </p:cNvPr>
          <p:cNvSpPr>
            <a:spLocks noGrp="1"/>
          </p:cNvSpPr>
          <p:nvPr>
            <p:ph type="title"/>
          </p:nvPr>
        </p:nvSpPr>
        <p:spPr/>
        <p:txBody>
          <a:bodyPr/>
          <a:lstStyle/>
          <a:p>
            <a:r>
              <a:rPr lang="en-IN" dirty="0"/>
              <a:t>OUTPUT :</a:t>
            </a:r>
          </a:p>
        </p:txBody>
      </p:sp>
      <p:pic>
        <p:nvPicPr>
          <p:cNvPr id="5" name="Content Placeholder 4">
            <a:extLst>
              <a:ext uri="{FF2B5EF4-FFF2-40B4-BE49-F238E27FC236}">
                <a16:creationId xmlns:a16="http://schemas.microsoft.com/office/drawing/2014/main" id="{5310A0CF-3E0C-DE6D-8531-14F7265A0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82" y="2065866"/>
            <a:ext cx="5444836" cy="3725334"/>
          </a:xfrm>
        </p:spPr>
      </p:pic>
      <p:pic>
        <p:nvPicPr>
          <p:cNvPr id="7" name="Picture 6">
            <a:extLst>
              <a:ext uri="{FF2B5EF4-FFF2-40B4-BE49-F238E27FC236}">
                <a16:creationId xmlns:a16="http://schemas.microsoft.com/office/drawing/2014/main" id="{C2136E9B-F074-18A3-B524-F8E9D0DBB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5867"/>
            <a:ext cx="5811982" cy="3725334"/>
          </a:xfrm>
          <a:prstGeom prst="rect">
            <a:avLst/>
          </a:prstGeom>
        </p:spPr>
      </p:pic>
    </p:spTree>
    <p:extLst>
      <p:ext uri="{BB962C8B-B14F-4D97-AF65-F5344CB8AC3E}">
        <p14:creationId xmlns:p14="http://schemas.microsoft.com/office/powerpoint/2010/main" val="182387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C4CB-8CF6-41BD-AA65-AD4B4659882D}"/>
              </a:ext>
            </a:extLst>
          </p:cNvPr>
          <p:cNvSpPr>
            <a:spLocks noGrp="1"/>
          </p:cNvSpPr>
          <p:nvPr>
            <p:ph type="title"/>
          </p:nvPr>
        </p:nvSpPr>
        <p:spPr/>
        <p:txBody>
          <a:bodyPr/>
          <a:lstStyle/>
          <a:p>
            <a:r>
              <a:rPr lang="en-US" dirty="0"/>
              <a:t>BUSINESS APPLICATIONS</a:t>
            </a:r>
            <a:endParaRPr lang="en-IN" dirty="0"/>
          </a:p>
        </p:txBody>
      </p:sp>
      <p:sp>
        <p:nvSpPr>
          <p:cNvPr id="3" name="Content Placeholder 2">
            <a:extLst>
              <a:ext uri="{FF2B5EF4-FFF2-40B4-BE49-F238E27FC236}">
                <a16:creationId xmlns:a16="http://schemas.microsoft.com/office/drawing/2014/main" id="{9BE1F190-B4E7-42D2-804E-802F13D57897}"/>
              </a:ext>
            </a:extLst>
          </p:cNvPr>
          <p:cNvSpPr>
            <a:spLocks noGrp="1"/>
          </p:cNvSpPr>
          <p:nvPr>
            <p:ph idx="1"/>
          </p:nvPr>
        </p:nvSpPr>
        <p:spPr/>
        <p:txBody>
          <a:bodyPr/>
          <a:lstStyle/>
          <a:p>
            <a:r>
              <a:rPr lang="en-US" i="0" dirty="0">
                <a:solidFill>
                  <a:schemeClr val="tx1">
                    <a:lumMod val="95000"/>
                  </a:schemeClr>
                </a:solidFill>
                <a:effectLst/>
                <a:latin typeface="Google Sans"/>
              </a:rPr>
              <a:t>Users can use sign language to easily control or communicate with devices without physically touching them</a:t>
            </a:r>
            <a:r>
              <a:rPr lang="en-US" dirty="0">
                <a:solidFill>
                  <a:schemeClr val="tx1">
                    <a:lumMod val="95000"/>
                  </a:schemeClr>
                </a:solidFill>
              </a:rPr>
              <a:t>.</a:t>
            </a:r>
          </a:p>
          <a:p>
            <a:r>
              <a:rPr lang="en-US" dirty="0"/>
              <a:t>Virtual Meetings: Incorporate hand gesture recognition into video conferencing software, allowing users to control presentations or navigate slides with gestures, enhancing the remote meeting experience</a:t>
            </a:r>
          </a:p>
          <a:p>
            <a:r>
              <a:rPr lang="en-US" dirty="0"/>
              <a:t>Healthcare: Develop a system for healthcare professionals to control medical equipment or access patient records hands-free through gesture commands, improving efficiency and hygiene in clinical settings.</a:t>
            </a:r>
          </a:p>
          <a:p>
            <a:r>
              <a:rPr lang="en-US" dirty="0"/>
              <a:t>Certain version of the model can also be applied in personal computers at a basic level. So that until a person learns how to operate computers normally, the application using this model can help for the basic operations like opening a folder, typing, making spreadsheets etc.</a:t>
            </a:r>
          </a:p>
        </p:txBody>
      </p:sp>
    </p:spTree>
    <p:extLst>
      <p:ext uri="{BB962C8B-B14F-4D97-AF65-F5344CB8AC3E}">
        <p14:creationId xmlns:p14="http://schemas.microsoft.com/office/powerpoint/2010/main" val="337253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B180-214C-452A-BB59-AFDE9188D10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7F69686-A3CD-4974-BB5C-76D35AB29B72}"/>
              </a:ext>
            </a:extLst>
          </p:cNvPr>
          <p:cNvSpPr>
            <a:spLocks noGrp="1"/>
          </p:cNvSpPr>
          <p:nvPr>
            <p:ph idx="1"/>
          </p:nvPr>
        </p:nvSpPr>
        <p:spPr/>
        <p:txBody>
          <a:bodyPr/>
          <a:lstStyle/>
          <a:p>
            <a:r>
              <a:rPr lang="en-US" dirty="0"/>
              <a:t>In day-to-day life, computers are becoming a norm. But there are people who are not educated enough to use them. For them using computers even for the basic of requirements is a mountainous task.</a:t>
            </a:r>
            <a:r>
              <a:rPr lang="en-IN" dirty="0"/>
              <a:t> Also there are specially challenged people who are only know to interact with sign language from their childhood and cannot understand alphabets on the keyboard.</a:t>
            </a:r>
          </a:p>
          <a:p>
            <a:r>
              <a:rPr lang="en-IN" dirty="0"/>
              <a:t>This project is a stepping stone to overcome the problems faced by some unfortunate citizens so they can interact with computers at railway station and hence can use as easily as we do.</a:t>
            </a:r>
          </a:p>
        </p:txBody>
      </p:sp>
    </p:spTree>
    <p:extLst>
      <p:ext uri="{BB962C8B-B14F-4D97-AF65-F5344CB8AC3E}">
        <p14:creationId xmlns:p14="http://schemas.microsoft.com/office/powerpoint/2010/main" val="126551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3C8F-BE7B-4D99-A039-C14789A8FEE7}"/>
              </a:ext>
            </a:extLst>
          </p:cNvPr>
          <p:cNvSpPr>
            <a:spLocks noGrp="1"/>
          </p:cNvSpPr>
          <p:nvPr>
            <p:ph type="title"/>
          </p:nvPr>
        </p:nvSpPr>
        <p:spPr>
          <a:xfrm>
            <a:off x="685801" y="609600"/>
            <a:ext cx="10131425" cy="1456267"/>
          </a:xfrm>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5E9942BD-A475-4083-B323-9F40986D71E3}"/>
              </a:ext>
            </a:extLst>
          </p:cNvPr>
          <p:cNvSpPr>
            <a:spLocks noGrp="1"/>
          </p:cNvSpPr>
          <p:nvPr>
            <p:ph idx="1"/>
          </p:nvPr>
        </p:nvSpPr>
        <p:spPr/>
        <p:txBody>
          <a:bodyPr/>
          <a:lstStyle/>
          <a:p>
            <a:r>
              <a:rPr lang="en-US" dirty="0"/>
              <a:t>The goal of this project is to recognize the signs and symbols shown by people so the application or the device installed at a railway station can understand as what is conveyed and hence book the tickets to given destination in provided class.</a:t>
            </a:r>
          </a:p>
          <a:p>
            <a:r>
              <a:rPr lang="en-US" dirty="0"/>
              <a:t>This project recognizes 7 kinds of signs that are most commonly used in daily basis. The user shows up his/her hand depicting a symbol and the application in which the following project would be deployed will recognize the word and will process accordingly.</a:t>
            </a:r>
          </a:p>
          <a:p>
            <a:r>
              <a:rPr lang="en-US" dirty="0"/>
              <a:t>A graphical user interface authorizing the initialization of the application is to be developed for necessary security purposes.</a:t>
            </a:r>
            <a:endParaRPr lang="en-IN" dirty="0"/>
          </a:p>
        </p:txBody>
      </p:sp>
    </p:spTree>
    <p:extLst>
      <p:ext uri="{BB962C8B-B14F-4D97-AF65-F5344CB8AC3E}">
        <p14:creationId xmlns:p14="http://schemas.microsoft.com/office/powerpoint/2010/main" val="221558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56AC-3064-45F6-BBF8-8841BEC5E632}"/>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85451275-18A2-4B75-A0C9-6E3AE0CB450A}"/>
              </a:ext>
            </a:extLst>
          </p:cNvPr>
          <p:cNvSpPr>
            <a:spLocks noGrp="1"/>
          </p:cNvSpPr>
          <p:nvPr>
            <p:ph idx="1"/>
          </p:nvPr>
        </p:nvSpPr>
        <p:spPr/>
        <p:txBody>
          <a:bodyPr/>
          <a:lstStyle/>
          <a:p>
            <a:r>
              <a:rPr lang="en-US" dirty="0"/>
              <a:t>Almost 12000 train images and 8000 validation images were collected and categorized so as to train the model efficiently adapting to different ways of showing up hands using Video Capture in OpenCV library.</a:t>
            </a:r>
          </a:p>
          <a:p>
            <a:r>
              <a:rPr lang="en-US" dirty="0"/>
              <a:t>A model was built and the images were fed into the model and trained.</a:t>
            </a:r>
          </a:p>
          <a:p>
            <a:r>
              <a:rPr lang="en-US" dirty="0"/>
              <a:t>At the end, when the hand is shown depicting a particular sign or symbol in front of the webcam, the system will predict as to what the user is trying to convey in real time.</a:t>
            </a:r>
            <a:endParaRPr lang="en-IN" dirty="0"/>
          </a:p>
        </p:txBody>
      </p:sp>
    </p:spTree>
    <p:extLst>
      <p:ext uri="{BB962C8B-B14F-4D97-AF65-F5344CB8AC3E}">
        <p14:creationId xmlns:p14="http://schemas.microsoft.com/office/powerpoint/2010/main" val="19616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6930-0C51-7EAE-9F0E-6DE7F00CA1AB}"/>
              </a:ext>
            </a:extLst>
          </p:cNvPr>
          <p:cNvSpPr>
            <a:spLocks noGrp="1"/>
          </p:cNvSpPr>
          <p:nvPr>
            <p:ph type="title"/>
          </p:nvPr>
        </p:nvSpPr>
        <p:spPr/>
        <p:txBody>
          <a:bodyPr>
            <a:normAutofit fontScale="90000"/>
          </a:bodyPr>
          <a:lstStyle/>
          <a:p>
            <a:br>
              <a:rPr lang="en-IN" dirty="0"/>
            </a:br>
            <a:br>
              <a:rPr lang="en-IN" dirty="0"/>
            </a:br>
            <a:br>
              <a:rPr lang="en-IN" dirty="0"/>
            </a:br>
            <a:r>
              <a:rPr lang="en-IN" sz="4000" dirty="0"/>
              <a:t>CNN </a:t>
            </a:r>
            <a:r>
              <a:rPr lang="en-IN" sz="4000" dirty="0" err="1"/>
              <a:t>ArCHITECTURE</a:t>
            </a:r>
            <a:r>
              <a:rPr lang="en-IN" sz="4000" dirty="0"/>
              <a:t> :</a:t>
            </a:r>
            <a:br>
              <a:rPr lang="en-IN" sz="4000" dirty="0"/>
            </a:br>
            <a:br>
              <a:rPr lang="en-IN" sz="4000" dirty="0"/>
            </a:br>
            <a:br>
              <a:rPr lang="en-IN" dirty="0"/>
            </a:br>
            <a:br>
              <a:rPr lang="en-IN" dirty="0"/>
            </a:br>
            <a:endParaRPr lang="en-IN" dirty="0"/>
          </a:p>
        </p:txBody>
      </p:sp>
      <p:pic>
        <p:nvPicPr>
          <p:cNvPr id="1026" name="Picture 2" descr="Internal architecture of proposed CNN classifier for hand gesture recognition">
            <a:extLst>
              <a:ext uri="{FF2B5EF4-FFF2-40B4-BE49-F238E27FC236}">
                <a16:creationId xmlns:a16="http://schemas.microsoft.com/office/drawing/2014/main" id="{0A586594-D36C-38B5-EDF1-38E8EB72D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6" y="2065866"/>
            <a:ext cx="8894619" cy="435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73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7FB5-6CB8-4971-BBE6-688C9BCFC316}"/>
              </a:ext>
            </a:extLst>
          </p:cNvPr>
          <p:cNvSpPr>
            <a:spLocks noGrp="1"/>
          </p:cNvSpPr>
          <p:nvPr>
            <p:ph type="title"/>
          </p:nvPr>
        </p:nvSpPr>
        <p:spPr/>
        <p:txBody>
          <a:bodyPr/>
          <a:lstStyle/>
          <a:p>
            <a:r>
              <a:rPr lang="en-US" dirty="0"/>
              <a:t>HAND GESTURE LANGUAGE RECOGNITION MODEL</a:t>
            </a:r>
            <a:endParaRPr lang="en-IN" dirty="0"/>
          </a:p>
        </p:txBody>
      </p:sp>
      <p:sp>
        <p:nvSpPr>
          <p:cNvPr id="3" name="Content Placeholder 2">
            <a:extLst>
              <a:ext uri="{FF2B5EF4-FFF2-40B4-BE49-F238E27FC236}">
                <a16:creationId xmlns:a16="http://schemas.microsoft.com/office/drawing/2014/main" id="{A5C364E6-0A3B-4C19-9066-212EB8C0C46C}"/>
              </a:ext>
            </a:extLst>
          </p:cNvPr>
          <p:cNvSpPr>
            <a:spLocks noGrp="1"/>
          </p:cNvSpPr>
          <p:nvPr>
            <p:ph idx="1"/>
          </p:nvPr>
        </p:nvSpPr>
        <p:spPr/>
        <p:txBody>
          <a:bodyPr/>
          <a:lstStyle/>
          <a:p>
            <a:r>
              <a:rPr lang="en-US" dirty="0"/>
              <a:t>The hand </a:t>
            </a:r>
            <a:r>
              <a:rPr lang="en-US"/>
              <a:t>gesture language </a:t>
            </a:r>
            <a:r>
              <a:rPr lang="en-US" dirty="0"/>
              <a:t>recognition model in this project is based on Convolution Neural Network.</a:t>
            </a:r>
          </a:p>
          <a:p>
            <a:r>
              <a:rPr lang="en-US" dirty="0"/>
              <a:t>CNN is a specialized type of neural network model designed for working with two-dimensional image data. They can also be used with 1-D and 3-D data.</a:t>
            </a:r>
          </a:p>
          <a:p>
            <a:r>
              <a:rPr lang="en-US" dirty="0"/>
              <a:t>CNN uses convolution technique i.e. multiplies an array of input data with 2-D array of weights also called as filter or kernel. We can add as many as filters we want based on our requirement.</a:t>
            </a:r>
          </a:p>
          <a:p>
            <a:r>
              <a:rPr lang="en-US" dirty="0"/>
              <a:t>After getting the dot product between filter and input, we then take the maximum or average of values in the resultant matrix. As a result, the input image is broken down into number of small layers.</a:t>
            </a:r>
          </a:p>
          <a:p>
            <a:r>
              <a:rPr lang="en-US" dirty="0"/>
              <a:t>The last step involves flattening which is nothing but making the array of numbers into 1-D to be fed into the neural network model.</a:t>
            </a:r>
          </a:p>
          <a:p>
            <a:r>
              <a:rPr lang="en-US" dirty="0"/>
              <a:t>With each epoch of the neural network, this whole process of CNN undergoes.</a:t>
            </a:r>
          </a:p>
        </p:txBody>
      </p:sp>
    </p:spTree>
    <p:extLst>
      <p:ext uri="{BB962C8B-B14F-4D97-AF65-F5344CB8AC3E}">
        <p14:creationId xmlns:p14="http://schemas.microsoft.com/office/powerpoint/2010/main" val="194242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731A-E8D5-4C7E-A2F1-D6B3A239DD16}"/>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8C82AF70-C7B8-46D3-9291-15C98AAAAB2B}"/>
              </a:ext>
            </a:extLst>
          </p:cNvPr>
          <p:cNvSpPr>
            <a:spLocks noGrp="1"/>
          </p:cNvSpPr>
          <p:nvPr>
            <p:ph idx="1"/>
          </p:nvPr>
        </p:nvSpPr>
        <p:spPr/>
        <p:txBody>
          <a:bodyPr/>
          <a:lstStyle/>
          <a:p>
            <a:r>
              <a:rPr lang="en-US" dirty="0"/>
              <a:t>For the Image Recognition to work efficiently, the model needs to be trained very well adapting to different conditions. As a result, hand images were captured from all the angles which will result in an efficient prediction.</a:t>
            </a:r>
          </a:p>
          <a:p>
            <a:r>
              <a:rPr lang="en-US" dirty="0"/>
              <a:t>Background becomes an important factor in image recognition as a change in background will result in the system interpreting an entire different image. Due to this, all images are blurred and thresholds are applied to them so as to eliminate the effect of color from the images resulting in lesser effect of the background.</a:t>
            </a:r>
            <a:endParaRPr lang="en-IN" dirty="0"/>
          </a:p>
        </p:txBody>
      </p:sp>
    </p:spTree>
    <p:extLst>
      <p:ext uri="{BB962C8B-B14F-4D97-AF65-F5344CB8AC3E}">
        <p14:creationId xmlns:p14="http://schemas.microsoft.com/office/powerpoint/2010/main" val="282491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FE083-8472-4AC7-A9B6-07657769480E}"/>
              </a:ext>
            </a:extLst>
          </p:cNvPr>
          <p:cNvSpPr>
            <a:spLocks noGrp="1"/>
          </p:cNvSpPr>
          <p:nvPr>
            <p:ph type="title"/>
          </p:nvPr>
        </p:nvSpPr>
        <p:spPr/>
        <p:txBody>
          <a:bodyPr/>
          <a:lstStyle/>
          <a:p>
            <a:r>
              <a:rPr lang="en-US" dirty="0"/>
              <a:t>IMAGE COMPARISON between original and image after blurring and applying threshold</a:t>
            </a:r>
            <a:endParaRPr lang="en-IN" dirty="0"/>
          </a:p>
        </p:txBody>
      </p:sp>
      <p:sp>
        <p:nvSpPr>
          <p:cNvPr id="5" name="Text Placeholder 4">
            <a:extLst>
              <a:ext uri="{FF2B5EF4-FFF2-40B4-BE49-F238E27FC236}">
                <a16:creationId xmlns:a16="http://schemas.microsoft.com/office/drawing/2014/main" id="{B557938C-F35A-42FC-BC38-CEDAFC99F76C}"/>
              </a:ext>
            </a:extLst>
          </p:cNvPr>
          <p:cNvSpPr>
            <a:spLocks noGrp="1"/>
          </p:cNvSpPr>
          <p:nvPr>
            <p:ph type="body" idx="1"/>
          </p:nvPr>
        </p:nvSpPr>
        <p:spPr/>
        <p:txBody>
          <a:bodyPr/>
          <a:lstStyle/>
          <a:p>
            <a:pPr algn="ctr"/>
            <a:r>
              <a:rPr lang="en-US" dirty="0"/>
              <a:t>ORIGINAL</a:t>
            </a:r>
            <a:endParaRPr lang="en-IN" dirty="0"/>
          </a:p>
        </p:txBody>
      </p:sp>
      <p:pic>
        <p:nvPicPr>
          <p:cNvPr id="10" name="Content Placeholder 9">
            <a:extLst>
              <a:ext uri="{FF2B5EF4-FFF2-40B4-BE49-F238E27FC236}">
                <a16:creationId xmlns:a16="http://schemas.microsoft.com/office/drawing/2014/main" id="{6C924273-6243-413F-B61A-662BE53B06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3590" y="2997200"/>
            <a:ext cx="3769213" cy="3251200"/>
          </a:xfrm>
        </p:spPr>
      </p:pic>
      <p:sp>
        <p:nvSpPr>
          <p:cNvPr id="7" name="Text Placeholder 6">
            <a:extLst>
              <a:ext uri="{FF2B5EF4-FFF2-40B4-BE49-F238E27FC236}">
                <a16:creationId xmlns:a16="http://schemas.microsoft.com/office/drawing/2014/main" id="{F6ACD13B-2643-4E91-8C7D-E378F764F4DB}"/>
              </a:ext>
            </a:extLst>
          </p:cNvPr>
          <p:cNvSpPr>
            <a:spLocks noGrp="1"/>
          </p:cNvSpPr>
          <p:nvPr>
            <p:ph type="body" sz="quarter" idx="3"/>
          </p:nvPr>
        </p:nvSpPr>
        <p:spPr/>
        <p:txBody>
          <a:bodyPr/>
          <a:lstStyle/>
          <a:p>
            <a:pPr algn="ctr"/>
            <a:r>
              <a:rPr lang="en-US" dirty="0"/>
              <a:t>AFTER PROCESSING</a:t>
            </a:r>
            <a:endParaRPr lang="en-IN" dirty="0"/>
          </a:p>
        </p:txBody>
      </p:sp>
      <p:pic>
        <p:nvPicPr>
          <p:cNvPr id="12" name="Content Placeholder 11">
            <a:extLst>
              <a:ext uri="{FF2B5EF4-FFF2-40B4-BE49-F238E27FC236}">
                <a16:creationId xmlns:a16="http://schemas.microsoft.com/office/drawing/2014/main" id="{2D7223B8-7EDB-47E8-9C57-C1AC472C32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75959" y="2997200"/>
            <a:ext cx="3362899" cy="3251200"/>
          </a:xfrm>
        </p:spPr>
      </p:pic>
    </p:spTree>
    <p:extLst>
      <p:ext uri="{BB962C8B-B14F-4D97-AF65-F5344CB8AC3E}">
        <p14:creationId xmlns:p14="http://schemas.microsoft.com/office/powerpoint/2010/main" val="333752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172A5D-D6EE-40BE-8648-52ACABB16E47}"/>
              </a:ext>
            </a:extLst>
          </p:cNvPr>
          <p:cNvSpPr>
            <a:spLocks noGrp="1"/>
          </p:cNvSpPr>
          <p:nvPr>
            <p:ph type="title"/>
          </p:nvPr>
        </p:nvSpPr>
        <p:spPr/>
        <p:txBody>
          <a:bodyPr/>
          <a:lstStyle/>
          <a:p>
            <a:r>
              <a:rPr lang="en-US" dirty="0"/>
              <a:t>UNSOLVED CHALLENGES</a:t>
            </a:r>
            <a:endParaRPr lang="en-IN" dirty="0"/>
          </a:p>
        </p:txBody>
      </p:sp>
      <p:sp>
        <p:nvSpPr>
          <p:cNvPr id="10" name="Content Placeholder 9">
            <a:extLst>
              <a:ext uri="{FF2B5EF4-FFF2-40B4-BE49-F238E27FC236}">
                <a16:creationId xmlns:a16="http://schemas.microsoft.com/office/drawing/2014/main" id="{3F13593B-E6C3-4A4C-BCD1-1AC8884E8118}"/>
              </a:ext>
            </a:extLst>
          </p:cNvPr>
          <p:cNvSpPr>
            <a:spLocks noGrp="1"/>
          </p:cNvSpPr>
          <p:nvPr>
            <p:ph idx="1"/>
          </p:nvPr>
        </p:nvSpPr>
        <p:spPr/>
        <p:txBody>
          <a:bodyPr/>
          <a:lstStyle/>
          <a:p>
            <a:r>
              <a:rPr lang="en-US" dirty="0"/>
              <a:t>The effect of background still remains an issue with the project. Reducing this effect has been tried very hard by blurring the background and eliminating colors which has helped in near efficient prediction. But removing the effect completely is still needed to achieve. Too much noisy backgrounds can trigger inaccurate predictions.</a:t>
            </a:r>
          </a:p>
        </p:txBody>
      </p:sp>
    </p:spTree>
    <p:extLst>
      <p:ext uri="{BB962C8B-B14F-4D97-AF65-F5344CB8AC3E}">
        <p14:creationId xmlns:p14="http://schemas.microsoft.com/office/powerpoint/2010/main" val="2868852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609</TotalTime>
  <Words>797</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Google Sans</vt:lpstr>
      <vt:lpstr>Celestial</vt:lpstr>
      <vt:lpstr>HAND GESTURE LANGUAGE RECOGNITION</vt:lpstr>
      <vt:lpstr>PROBLEM STATEMENT</vt:lpstr>
      <vt:lpstr>GOAL</vt:lpstr>
      <vt:lpstr>APPROACH</vt:lpstr>
      <vt:lpstr>   CNN ArCHITECTURE :    </vt:lpstr>
      <vt:lpstr>HAND GESTURE LANGUAGE RECOGNITION MODEL</vt:lpstr>
      <vt:lpstr>CHALLENGES FACED</vt:lpstr>
      <vt:lpstr>IMAGE COMPARISON between original and image after blurring and applying threshold</vt:lpstr>
      <vt:lpstr>UNSOLVED CHALLENGES</vt:lpstr>
      <vt:lpstr>MODEL PERFORMANCE</vt:lpstr>
      <vt:lpstr>MODEL TRAINING : </vt:lpstr>
      <vt:lpstr>OUTPUT :</vt:lpstr>
      <vt:lpstr>BUSINESS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GESTURE RECOGNITION</dc:title>
  <dc:creator>Soumendu Chatterjee</dc:creator>
  <cp:lastModifiedBy>Krishna Priya</cp:lastModifiedBy>
  <cp:revision>41</cp:revision>
  <dcterms:created xsi:type="dcterms:W3CDTF">2021-11-05T15:40:50Z</dcterms:created>
  <dcterms:modified xsi:type="dcterms:W3CDTF">2024-05-07T07:00:21Z</dcterms:modified>
</cp:coreProperties>
</file>