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1" r:id="rId5"/>
    <p:sldId id="273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58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C5F93F-B978-4BBF-AE7A-C7CE74DAAC7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6AE47-801A-4DF9-929E-0E81FB4D738C}">
      <dgm:prSet phldrT="[Text]"/>
      <dgm:spPr/>
      <dgm:t>
        <a:bodyPr/>
        <a:lstStyle/>
        <a:p>
          <a:r>
            <a:rPr lang="en-US" dirty="0" smtClean="0"/>
            <a:t>Data Understanding</a:t>
          </a:r>
          <a:endParaRPr lang="en-US" dirty="0"/>
        </a:p>
      </dgm:t>
    </dgm:pt>
    <dgm:pt modelId="{D6194E9C-7121-4E2F-A1BF-69A82AE13CD9}" type="parTrans" cxnId="{6E597B68-36A8-450C-B714-8ED2CA981E36}">
      <dgm:prSet/>
      <dgm:spPr/>
      <dgm:t>
        <a:bodyPr/>
        <a:lstStyle/>
        <a:p>
          <a:endParaRPr lang="en-US"/>
        </a:p>
      </dgm:t>
    </dgm:pt>
    <dgm:pt modelId="{5AB6618E-524D-4E5B-B0B2-0C6967546423}" type="sibTrans" cxnId="{6E597B68-36A8-450C-B714-8ED2CA981E36}">
      <dgm:prSet/>
      <dgm:spPr/>
      <dgm:t>
        <a:bodyPr/>
        <a:lstStyle/>
        <a:p>
          <a:endParaRPr lang="en-US"/>
        </a:p>
      </dgm:t>
    </dgm:pt>
    <dgm:pt modelId="{4F61AEC2-A26A-42D9-9937-21FC562EAD4F}">
      <dgm:prSet phldrT="[Text]"/>
      <dgm:spPr/>
      <dgm:t>
        <a:bodyPr/>
        <a:lstStyle/>
        <a:p>
          <a:r>
            <a:rPr lang="en-US" dirty="0" smtClean="0"/>
            <a:t>Working with data dictionary to understand all relevant column details.</a:t>
          </a:r>
          <a:endParaRPr lang="en-US" dirty="0"/>
        </a:p>
      </dgm:t>
    </dgm:pt>
    <dgm:pt modelId="{6E52EF4B-9908-46E7-AEC6-C712204F3DCD}" type="parTrans" cxnId="{219593CD-4D54-4F54-8CA6-9C3052C2E1F3}">
      <dgm:prSet/>
      <dgm:spPr/>
      <dgm:t>
        <a:bodyPr/>
        <a:lstStyle/>
        <a:p>
          <a:endParaRPr lang="en-US"/>
        </a:p>
      </dgm:t>
    </dgm:pt>
    <dgm:pt modelId="{BEB3A7CF-645B-4B62-A7E2-C4A8540C131C}" type="sibTrans" cxnId="{219593CD-4D54-4F54-8CA6-9C3052C2E1F3}">
      <dgm:prSet/>
      <dgm:spPr/>
      <dgm:t>
        <a:bodyPr/>
        <a:lstStyle/>
        <a:p>
          <a:endParaRPr lang="en-US"/>
        </a:p>
      </dgm:t>
    </dgm:pt>
    <dgm:pt modelId="{E0E2DFE6-38E2-448D-AF04-2A96D5A8A1D1}">
      <dgm:prSet phldrT="[Text]"/>
      <dgm:spPr/>
      <dgm:t>
        <a:bodyPr/>
        <a:lstStyle/>
        <a:p>
          <a:r>
            <a:rPr lang="en-US" dirty="0" smtClean="0"/>
            <a:t>Data Cleaning</a:t>
          </a:r>
          <a:endParaRPr lang="en-US" dirty="0"/>
        </a:p>
      </dgm:t>
    </dgm:pt>
    <dgm:pt modelId="{F0E934C1-CA6A-4069-A8B3-E756F50F96AA}" type="parTrans" cxnId="{0BFF9CB0-87A8-412E-B71C-4EB68D1EF3A3}">
      <dgm:prSet/>
      <dgm:spPr/>
      <dgm:t>
        <a:bodyPr/>
        <a:lstStyle/>
        <a:p>
          <a:endParaRPr lang="en-US"/>
        </a:p>
      </dgm:t>
    </dgm:pt>
    <dgm:pt modelId="{EBA0A020-0103-4C28-B519-0B97CD02A870}" type="sibTrans" cxnId="{0BFF9CB0-87A8-412E-B71C-4EB68D1EF3A3}">
      <dgm:prSet/>
      <dgm:spPr/>
      <dgm:t>
        <a:bodyPr/>
        <a:lstStyle/>
        <a:p>
          <a:endParaRPr lang="en-US"/>
        </a:p>
      </dgm:t>
    </dgm:pt>
    <dgm:pt modelId="{9E2C56BC-D15D-4107-A265-DE19C1E1DC06}">
      <dgm:prSet phldrT="[Text]"/>
      <dgm:spPr/>
      <dgm:t>
        <a:bodyPr/>
        <a:lstStyle/>
        <a:p>
          <a:r>
            <a:rPr lang="en-US" dirty="0" smtClean="0"/>
            <a:t>Delete non-unique and null column</a:t>
          </a:r>
          <a:endParaRPr lang="en-US" dirty="0"/>
        </a:p>
      </dgm:t>
    </dgm:pt>
    <dgm:pt modelId="{CD76CF6A-E8F5-4F2A-8592-38499BE376BC}" type="parTrans" cxnId="{33BB71AD-5724-45C7-A247-5E6DA9624F00}">
      <dgm:prSet/>
      <dgm:spPr/>
      <dgm:t>
        <a:bodyPr/>
        <a:lstStyle/>
        <a:p>
          <a:endParaRPr lang="en-US"/>
        </a:p>
      </dgm:t>
    </dgm:pt>
    <dgm:pt modelId="{E469E2F9-3E75-4B09-BFEB-1F771626E358}" type="sibTrans" cxnId="{33BB71AD-5724-45C7-A247-5E6DA9624F00}">
      <dgm:prSet/>
      <dgm:spPr/>
      <dgm:t>
        <a:bodyPr/>
        <a:lstStyle/>
        <a:p>
          <a:endParaRPr lang="en-US"/>
        </a:p>
      </dgm:t>
    </dgm:pt>
    <dgm:pt modelId="{8837321D-2166-4E07-B2A4-AA1311EB392E}">
      <dgm:prSet phldrT="[Text]"/>
      <dgm:spPr/>
      <dgm:t>
        <a:bodyPr/>
        <a:lstStyle/>
        <a:p>
          <a:r>
            <a:rPr lang="en-US" dirty="0" smtClean="0"/>
            <a:t>Data Analysis</a:t>
          </a:r>
          <a:endParaRPr lang="en-US" dirty="0"/>
        </a:p>
      </dgm:t>
    </dgm:pt>
    <dgm:pt modelId="{2917C281-E608-481F-A098-B13EAEE5564A}" type="parTrans" cxnId="{504A4071-0A7B-40CE-928F-788FB2727A74}">
      <dgm:prSet/>
      <dgm:spPr/>
      <dgm:t>
        <a:bodyPr/>
        <a:lstStyle/>
        <a:p>
          <a:endParaRPr lang="en-US"/>
        </a:p>
      </dgm:t>
    </dgm:pt>
    <dgm:pt modelId="{D0E6F3F9-A8A4-49B1-BC1A-8A924F62DC8D}" type="sibTrans" cxnId="{504A4071-0A7B-40CE-928F-788FB2727A74}">
      <dgm:prSet/>
      <dgm:spPr/>
      <dgm:t>
        <a:bodyPr/>
        <a:lstStyle/>
        <a:p>
          <a:endParaRPr lang="en-US"/>
        </a:p>
      </dgm:t>
    </dgm:pt>
    <dgm:pt modelId="{5D401E25-6541-4431-9106-403ADDEF689A}">
      <dgm:prSet phldrT="[Text]"/>
      <dgm:spPr/>
      <dgm:t>
        <a:bodyPr/>
        <a:lstStyle/>
        <a:p>
          <a:r>
            <a:rPr lang="en-US" dirty="0" err="1" smtClean="0"/>
            <a:t>Univariate</a:t>
          </a:r>
          <a:r>
            <a:rPr lang="en-US" dirty="0" smtClean="0"/>
            <a:t> analysis </a:t>
          </a:r>
          <a:r>
            <a:rPr lang="en-US" dirty="0" err="1" smtClean="0"/>
            <a:t>eg</a:t>
          </a:r>
          <a:r>
            <a:rPr lang="en-US" dirty="0" smtClean="0"/>
            <a:t>. Loan distribution </a:t>
          </a:r>
          <a:r>
            <a:rPr lang="en-US" dirty="0" err="1" smtClean="0"/>
            <a:t>yearwise</a:t>
          </a:r>
          <a:endParaRPr lang="en-US" dirty="0"/>
        </a:p>
      </dgm:t>
    </dgm:pt>
    <dgm:pt modelId="{C3C74E10-FC9E-4658-A0ED-E6DC3D5D49B3}" type="parTrans" cxnId="{34458E4E-E188-4BAC-BA3C-9FE37F217D6B}">
      <dgm:prSet/>
      <dgm:spPr/>
      <dgm:t>
        <a:bodyPr/>
        <a:lstStyle/>
        <a:p>
          <a:endParaRPr lang="en-US"/>
        </a:p>
      </dgm:t>
    </dgm:pt>
    <dgm:pt modelId="{1EA8E0DD-3AD0-4799-BC43-443370ABAAE0}" type="sibTrans" cxnId="{34458E4E-E188-4BAC-BA3C-9FE37F217D6B}">
      <dgm:prSet/>
      <dgm:spPr/>
      <dgm:t>
        <a:bodyPr/>
        <a:lstStyle/>
        <a:p>
          <a:endParaRPr lang="en-US"/>
        </a:p>
      </dgm:t>
    </dgm:pt>
    <dgm:pt modelId="{54AF6875-D2A2-4599-BD39-0A1A9B96ED69}">
      <dgm:prSet phldrT="[Text]"/>
      <dgm:spPr/>
      <dgm:t>
        <a:bodyPr/>
        <a:lstStyle/>
        <a:p>
          <a:r>
            <a:rPr lang="en-US" dirty="0" smtClean="0"/>
            <a:t>Format columns for analysis</a:t>
          </a:r>
          <a:endParaRPr lang="en-US" dirty="0"/>
        </a:p>
      </dgm:t>
    </dgm:pt>
    <dgm:pt modelId="{74C5A0D5-D0F9-4712-836F-5A50BC3D3CFD}" type="parTrans" cxnId="{043502A0-BA83-4740-A9EB-046B4564A82F}">
      <dgm:prSet/>
      <dgm:spPr/>
      <dgm:t>
        <a:bodyPr/>
        <a:lstStyle/>
        <a:p>
          <a:endParaRPr lang="en-US"/>
        </a:p>
      </dgm:t>
    </dgm:pt>
    <dgm:pt modelId="{DDA02ED4-A9D5-438E-A294-D53DFE05AF10}" type="sibTrans" cxnId="{043502A0-BA83-4740-A9EB-046B4564A82F}">
      <dgm:prSet/>
      <dgm:spPr/>
      <dgm:t>
        <a:bodyPr/>
        <a:lstStyle/>
        <a:p>
          <a:endParaRPr lang="en-US"/>
        </a:p>
      </dgm:t>
    </dgm:pt>
    <dgm:pt modelId="{BE83FB50-DF23-4A03-8E6E-975BC561C754}">
      <dgm:prSet phldrT="[Text]"/>
      <dgm:spPr/>
      <dgm:t>
        <a:bodyPr/>
        <a:lstStyle/>
        <a:p>
          <a:r>
            <a:rPr lang="en-US" dirty="0" smtClean="0"/>
            <a:t>Impute null values</a:t>
          </a:r>
          <a:endParaRPr lang="en-US" dirty="0"/>
        </a:p>
      </dgm:t>
    </dgm:pt>
    <dgm:pt modelId="{DFE9D1A6-EEB7-4832-8029-6BBF44244EF1}" type="parTrans" cxnId="{DB33E833-DA28-4B31-8C2E-1978EB714F5B}">
      <dgm:prSet/>
      <dgm:spPr/>
      <dgm:t>
        <a:bodyPr/>
        <a:lstStyle/>
        <a:p>
          <a:endParaRPr lang="en-US"/>
        </a:p>
      </dgm:t>
    </dgm:pt>
    <dgm:pt modelId="{F046423E-E7FF-4A05-9593-ABCB45899C0C}" type="sibTrans" cxnId="{DB33E833-DA28-4B31-8C2E-1978EB714F5B}">
      <dgm:prSet/>
      <dgm:spPr/>
      <dgm:t>
        <a:bodyPr/>
        <a:lstStyle/>
        <a:p>
          <a:endParaRPr lang="en-US"/>
        </a:p>
      </dgm:t>
    </dgm:pt>
    <dgm:pt modelId="{78F2AC37-4133-470F-932D-54EC8BED0D09}">
      <dgm:prSet phldrT="[Text]"/>
      <dgm:spPr/>
      <dgm:t>
        <a:bodyPr/>
        <a:lstStyle/>
        <a:p>
          <a:r>
            <a:rPr lang="en-US" dirty="0" smtClean="0"/>
            <a:t>Outlier detection and treatment</a:t>
          </a:r>
          <a:endParaRPr lang="en-US" dirty="0"/>
        </a:p>
      </dgm:t>
    </dgm:pt>
    <dgm:pt modelId="{CD6007FD-72DB-4068-B8E8-74A9AF32323C}" type="parTrans" cxnId="{BF6ACA76-0984-4366-99B2-B4CB8E9B6931}">
      <dgm:prSet/>
      <dgm:spPr/>
      <dgm:t>
        <a:bodyPr/>
        <a:lstStyle/>
        <a:p>
          <a:endParaRPr lang="en-US"/>
        </a:p>
      </dgm:t>
    </dgm:pt>
    <dgm:pt modelId="{015166B8-CA89-4AFE-83C1-A29B53BA3E2C}" type="sibTrans" cxnId="{BF6ACA76-0984-4366-99B2-B4CB8E9B6931}">
      <dgm:prSet/>
      <dgm:spPr/>
      <dgm:t>
        <a:bodyPr/>
        <a:lstStyle/>
        <a:p>
          <a:endParaRPr lang="en-US"/>
        </a:p>
      </dgm:t>
    </dgm:pt>
    <dgm:pt modelId="{F5736384-D554-4EA3-8300-F7DE7AE89709}">
      <dgm:prSet phldrT="[Text]"/>
      <dgm:spPr/>
      <dgm:t>
        <a:bodyPr/>
        <a:lstStyle/>
        <a:p>
          <a:r>
            <a:rPr lang="en-US" dirty="0" err="1" smtClean="0"/>
            <a:t>Bivariate</a:t>
          </a:r>
          <a:r>
            <a:rPr lang="en-US" dirty="0" smtClean="0"/>
            <a:t>/Multivariate analysis: Identify relation between </a:t>
          </a:r>
          <a:r>
            <a:rPr lang="en-US" dirty="0" err="1" smtClean="0"/>
            <a:t>tw</a:t>
          </a:r>
          <a:r>
            <a:rPr lang="en-US" dirty="0" smtClean="0"/>
            <a:t> or more columns and how they are impacting loans </a:t>
          </a:r>
          <a:r>
            <a:rPr lang="en-US" dirty="0" err="1" smtClean="0"/>
            <a:t>eg</a:t>
          </a:r>
          <a:r>
            <a:rPr lang="en-US" dirty="0" smtClean="0"/>
            <a:t>. Loan status and interest rate.</a:t>
          </a:r>
          <a:endParaRPr lang="en-US" dirty="0"/>
        </a:p>
      </dgm:t>
    </dgm:pt>
    <dgm:pt modelId="{5DD721F7-6A90-4322-9897-39C3EC7E63FF}" type="parTrans" cxnId="{E0800A85-6919-4078-AC4A-C533C7F14274}">
      <dgm:prSet/>
      <dgm:spPr/>
      <dgm:t>
        <a:bodyPr/>
        <a:lstStyle/>
        <a:p>
          <a:endParaRPr lang="en-US"/>
        </a:p>
      </dgm:t>
    </dgm:pt>
    <dgm:pt modelId="{CC0947E9-1EBC-49BC-8E8E-3C87C743B643}" type="sibTrans" cxnId="{E0800A85-6919-4078-AC4A-C533C7F14274}">
      <dgm:prSet/>
      <dgm:spPr/>
      <dgm:t>
        <a:bodyPr/>
        <a:lstStyle/>
        <a:p>
          <a:endParaRPr lang="en-US"/>
        </a:p>
      </dgm:t>
    </dgm:pt>
    <dgm:pt modelId="{3E3DA3C4-631D-45DA-AE6E-D545767DA179}" type="pres">
      <dgm:prSet presAssocID="{34C5F93F-B978-4BBF-AE7A-C7CE74DAAC7A}" presName="linearFlow" presStyleCnt="0">
        <dgm:presLayoutVars>
          <dgm:dir/>
          <dgm:animLvl val="lvl"/>
          <dgm:resizeHandles val="exact"/>
        </dgm:presLayoutVars>
      </dgm:prSet>
      <dgm:spPr/>
    </dgm:pt>
    <dgm:pt modelId="{00281A37-7F1F-4182-99E4-2562A89EF93E}" type="pres">
      <dgm:prSet presAssocID="{B576AE47-801A-4DF9-929E-0E81FB4D738C}" presName="composite" presStyleCnt="0"/>
      <dgm:spPr/>
    </dgm:pt>
    <dgm:pt modelId="{4D06C3D8-4247-42F0-BC01-F94603F8E974}" type="pres">
      <dgm:prSet presAssocID="{B576AE47-801A-4DF9-929E-0E81FB4D738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98D481-05A7-469D-97A3-37CF61D40897}" type="pres">
      <dgm:prSet presAssocID="{B576AE47-801A-4DF9-929E-0E81FB4D738C}" presName="parSh" presStyleLbl="node1" presStyleIdx="0" presStyleCnt="3"/>
      <dgm:spPr/>
      <dgm:t>
        <a:bodyPr/>
        <a:lstStyle/>
        <a:p>
          <a:endParaRPr lang="en-US"/>
        </a:p>
      </dgm:t>
    </dgm:pt>
    <dgm:pt modelId="{3A2F593F-70BE-49E7-B00E-EC49664CA2F6}" type="pres">
      <dgm:prSet presAssocID="{B576AE47-801A-4DF9-929E-0E81FB4D738C}" presName="desTx" presStyleLbl="fgAcc1" presStyleIdx="0" presStyleCnt="3" custScaleX="106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14B60-E4BB-4A26-899E-7D62926DBDC9}" type="pres">
      <dgm:prSet presAssocID="{5AB6618E-524D-4E5B-B0B2-0C6967546423}" presName="sibTrans" presStyleLbl="sibTrans2D1" presStyleIdx="0" presStyleCnt="2"/>
      <dgm:spPr/>
    </dgm:pt>
    <dgm:pt modelId="{AF4E3268-E994-4CA9-A517-F4522ACE5CBA}" type="pres">
      <dgm:prSet presAssocID="{5AB6618E-524D-4E5B-B0B2-0C6967546423}" presName="connTx" presStyleLbl="sibTrans2D1" presStyleIdx="0" presStyleCnt="2"/>
      <dgm:spPr/>
    </dgm:pt>
    <dgm:pt modelId="{CCEBA955-3249-4EB3-A32E-43A81F9BAE2B}" type="pres">
      <dgm:prSet presAssocID="{E0E2DFE6-38E2-448D-AF04-2A96D5A8A1D1}" presName="composite" presStyleCnt="0"/>
      <dgm:spPr/>
    </dgm:pt>
    <dgm:pt modelId="{5FDAE2B8-5F8B-4FEC-8803-038E8617A735}" type="pres">
      <dgm:prSet presAssocID="{E0E2DFE6-38E2-448D-AF04-2A96D5A8A1D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8AC420-80BD-42A2-828A-3FC352CE56C2}" type="pres">
      <dgm:prSet presAssocID="{E0E2DFE6-38E2-448D-AF04-2A96D5A8A1D1}" presName="parSh" presStyleLbl="node1" presStyleIdx="1" presStyleCnt="3"/>
      <dgm:spPr/>
    </dgm:pt>
    <dgm:pt modelId="{86217884-70F3-47E0-9692-E4380DBBB5F7}" type="pres">
      <dgm:prSet presAssocID="{E0E2DFE6-38E2-448D-AF04-2A96D5A8A1D1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2DD7AC-9343-44A8-A225-0B682C1780F1}" type="pres">
      <dgm:prSet presAssocID="{EBA0A020-0103-4C28-B519-0B97CD02A870}" presName="sibTrans" presStyleLbl="sibTrans2D1" presStyleIdx="1" presStyleCnt="2"/>
      <dgm:spPr/>
    </dgm:pt>
    <dgm:pt modelId="{E7DA00CF-FC62-44AE-857E-D3CA9F39A4F3}" type="pres">
      <dgm:prSet presAssocID="{EBA0A020-0103-4C28-B519-0B97CD02A870}" presName="connTx" presStyleLbl="sibTrans2D1" presStyleIdx="1" presStyleCnt="2"/>
      <dgm:spPr/>
    </dgm:pt>
    <dgm:pt modelId="{382DFC9A-94BE-418F-93C0-5ABE5D789983}" type="pres">
      <dgm:prSet presAssocID="{8837321D-2166-4E07-B2A4-AA1311EB392E}" presName="composite" presStyleCnt="0"/>
      <dgm:spPr/>
    </dgm:pt>
    <dgm:pt modelId="{C0B4277E-22E2-45AE-A30C-4C9ACB85CF17}" type="pres">
      <dgm:prSet presAssocID="{8837321D-2166-4E07-B2A4-AA1311EB392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2B38E2D-75FD-44F4-9C94-573D22A52CA5}" type="pres">
      <dgm:prSet presAssocID="{8837321D-2166-4E07-B2A4-AA1311EB392E}" presName="parSh" presStyleLbl="node1" presStyleIdx="2" presStyleCnt="3"/>
      <dgm:spPr/>
    </dgm:pt>
    <dgm:pt modelId="{E3492B7E-EF35-4258-969B-4655602839C7}" type="pres">
      <dgm:prSet presAssocID="{8837321D-2166-4E07-B2A4-AA1311EB392E}" presName="desTx" presStyleLbl="fgAcc1" presStyleIdx="2" presStyleCnt="3" custLinFactNeighborX="-6456" custLinFactNeighborY="11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9593CD-4D54-4F54-8CA6-9C3052C2E1F3}" srcId="{B576AE47-801A-4DF9-929E-0E81FB4D738C}" destId="{4F61AEC2-A26A-42D9-9937-21FC562EAD4F}" srcOrd="0" destOrd="0" parTransId="{6E52EF4B-9908-46E7-AEC6-C712204F3DCD}" sibTransId="{BEB3A7CF-645B-4B62-A7E2-C4A8540C131C}"/>
    <dgm:cxn modelId="{1FFFB7E3-D17A-4AB9-BE11-96372B841A0C}" type="presOf" srcId="{B576AE47-801A-4DF9-929E-0E81FB4D738C}" destId="{1498D481-05A7-469D-97A3-37CF61D40897}" srcOrd="1" destOrd="0" presId="urn:microsoft.com/office/officeart/2005/8/layout/process3"/>
    <dgm:cxn modelId="{043502A0-BA83-4740-A9EB-046B4564A82F}" srcId="{E0E2DFE6-38E2-448D-AF04-2A96D5A8A1D1}" destId="{54AF6875-D2A2-4599-BD39-0A1A9B96ED69}" srcOrd="1" destOrd="0" parTransId="{74C5A0D5-D0F9-4712-836F-5A50BC3D3CFD}" sibTransId="{DDA02ED4-A9D5-438E-A294-D53DFE05AF10}"/>
    <dgm:cxn modelId="{34458E4E-E188-4BAC-BA3C-9FE37F217D6B}" srcId="{8837321D-2166-4E07-B2A4-AA1311EB392E}" destId="{5D401E25-6541-4431-9106-403ADDEF689A}" srcOrd="0" destOrd="0" parTransId="{C3C74E10-FC9E-4658-A0ED-E6DC3D5D49B3}" sibTransId="{1EA8E0DD-3AD0-4799-BC43-443370ABAAE0}"/>
    <dgm:cxn modelId="{6E597B68-36A8-450C-B714-8ED2CA981E36}" srcId="{34C5F93F-B978-4BBF-AE7A-C7CE74DAAC7A}" destId="{B576AE47-801A-4DF9-929E-0E81FB4D738C}" srcOrd="0" destOrd="0" parTransId="{D6194E9C-7121-4E2F-A1BF-69A82AE13CD9}" sibTransId="{5AB6618E-524D-4E5B-B0B2-0C6967546423}"/>
    <dgm:cxn modelId="{EC3D29DC-10C7-440B-A5B0-F80249A4EB9C}" type="presOf" srcId="{5D401E25-6541-4431-9106-403ADDEF689A}" destId="{E3492B7E-EF35-4258-969B-4655602839C7}" srcOrd="0" destOrd="0" presId="urn:microsoft.com/office/officeart/2005/8/layout/process3"/>
    <dgm:cxn modelId="{DB33E833-DA28-4B31-8C2E-1978EB714F5B}" srcId="{E0E2DFE6-38E2-448D-AF04-2A96D5A8A1D1}" destId="{BE83FB50-DF23-4A03-8E6E-975BC561C754}" srcOrd="2" destOrd="0" parTransId="{DFE9D1A6-EEB7-4832-8029-6BBF44244EF1}" sibTransId="{F046423E-E7FF-4A05-9593-ABCB45899C0C}"/>
    <dgm:cxn modelId="{0BFF9CB0-87A8-412E-B71C-4EB68D1EF3A3}" srcId="{34C5F93F-B978-4BBF-AE7A-C7CE74DAAC7A}" destId="{E0E2DFE6-38E2-448D-AF04-2A96D5A8A1D1}" srcOrd="1" destOrd="0" parTransId="{F0E934C1-CA6A-4069-A8B3-E756F50F96AA}" sibTransId="{EBA0A020-0103-4C28-B519-0B97CD02A870}"/>
    <dgm:cxn modelId="{608EB335-D774-4D6E-8502-7E4DA9B832EC}" type="presOf" srcId="{34C5F93F-B978-4BBF-AE7A-C7CE74DAAC7A}" destId="{3E3DA3C4-631D-45DA-AE6E-D545767DA179}" srcOrd="0" destOrd="0" presId="urn:microsoft.com/office/officeart/2005/8/layout/process3"/>
    <dgm:cxn modelId="{813FDADA-212D-4FF2-AD50-EC9105CE5F9D}" type="presOf" srcId="{F5736384-D554-4EA3-8300-F7DE7AE89709}" destId="{E3492B7E-EF35-4258-969B-4655602839C7}" srcOrd="0" destOrd="1" presId="urn:microsoft.com/office/officeart/2005/8/layout/process3"/>
    <dgm:cxn modelId="{33BB71AD-5724-45C7-A247-5E6DA9624F00}" srcId="{E0E2DFE6-38E2-448D-AF04-2A96D5A8A1D1}" destId="{9E2C56BC-D15D-4107-A265-DE19C1E1DC06}" srcOrd="0" destOrd="0" parTransId="{CD76CF6A-E8F5-4F2A-8592-38499BE376BC}" sibTransId="{E469E2F9-3E75-4B09-BFEB-1F771626E358}"/>
    <dgm:cxn modelId="{1E611706-4742-4130-97EB-F32F91470A6C}" type="presOf" srcId="{EBA0A020-0103-4C28-B519-0B97CD02A870}" destId="{E7DA00CF-FC62-44AE-857E-D3CA9F39A4F3}" srcOrd="1" destOrd="0" presId="urn:microsoft.com/office/officeart/2005/8/layout/process3"/>
    <dgm:cxn modelId="{E0800A85-6919-4078-AC4A-C533C7F14274}" srcId="{8837321D-2166-4E07-B2A4-AA1311EB392E}" destId="{F5736384-D554-4EA3-8300-F7DE7AE89709}" srcOrd="1" destOrd="0" parTransId="{5DD721F7-6A90-4322-9897-39C3EC7E63FF}" sibTransId="{CC0947E9-1EBC-49BC-8E8E-3C87C743B643}"/>
    <dgm:cxn modelId="{D80B9E03-5B28-4C54-AAA5-B6C86BB69074}" type="presOf" srcId="{9E2C56BC-D15D-4107-A265-DE19C1E1DC06}" destId="{86217884-70F3-47E0-9692-E4380DBBB5F7}" srcOrd="0" destOrd="0" presId="urn:microsoft.com/office/officeart/2005/8/layout/process3"/>
    <dgm:cxn modelId="{51E87109-C0AC-4F90-9C1B-5A441165BCBA}" type="presOf" srcId="{5AB6618E-524D-4E5B-B0B2-0C6967546423}" destId="{89E14B60-E4BB-4A26-899E-7D62926DBDC9}" srcOrd="0" destOrd="0" presId="urn:microsoft.com/office/officeart/2005/8/layout/process3"/>
    <dgm:cxn modelId="{66ACF82A-38D4-4396-880D-B1D04F68D257}" type="presOf" srcId="{B576AE47-801A-4DF9-929E-0E81FB4D738C}" destId="{4D06C3D8-4247-42F0-BC01-F94603F8E974}" srcOrd="0" destOrd="0" presId="urn:microsoft.com/office/officeart/2005/8/layout/process3"/>
    <dgm:cxn modelId="{BF6ACA76-0984-4366-99B2-B4CB8E9B6931}" srcId="{E0E2DFE6-38E2-448D-AF04-2A96D5A8A1D1}" destId="{78F2AC37-4133-470F-932D-54EC8BED0D09}" srcOrd="3" destOrd="0" parTransId="{CD6007FD-72DB-4068-B8E8-74A9AF32323C}" sibTransId="{015166B8-CA89-4AFE-83C1-A29B53BA3E2C}"/>
    <dgm:cxn modelId="{CD67CC52-C635-4E58-95B0-83428722561A}" type="presOf" srcId="{8837321D-2166-4E07-B2A4-AA1311EB392E}" destId="{C0B4277E-22E2-45AE-A30C-4C9ACB85CF17}" srcOrd="0" destOrd="0" presId="urn:microsoft.com/office/officeart/2005/8/layout/process3"/>
    <dgm:cxn modelId="{4284C73A-D89B-4E76-B97F-8A5AA538154E}" type="presOf" srcId="{54AF6875-D2A2-4599-BD39-0A1A9B96ED69}" destId="{86217884-70F3-47E0-9692-E4380DBBB5F7}" srcOrd="0" destOrd="1" presId="urn:microsoft.com/office/officeart/2005/8/layout/process3"/>
    <dgm:cxn modelId="{7D1E94A7-9CDC-47D9-922C-132363BA6B81}" type="presOf" srcId="{BE83FB50-DF23-4A03-8E6E-975BC561C754}" destId="{86217884-70F3-47E0-9692-E4380DBBB5F7}" srcOrd="0" destOrd="2" presId="urn:microsoft.com/office/officeart/2005/8/layout/process3"/>
    <dgm:cxn modelId="{40688DDD-1E3F-4169-8D5D-5095856CFB8B}" type="presOf" srcId="{EBA0A020-0103-4C28-B519-0B97CD02A870}" destId="{912DD7AC-9343-44A8-A225-0B682C1780F1}" srcOrd="0" destOrd="0" presId="urn:microsoft.com/office/officeart/2005/8/layout/process3"/>
    <dgm:cxn modelId="{F98994EB-DC05-45D0-90EB-2889B19CAAB7}" type="presOf" srcId="{4F61AEC2-A26A-42D9-9937-21FC562EAD4F}" destId="{3A2F593F-70BE-49E7-B00E-EC49664CA2F6}" srcOrd="0" destOrd="0" presId="urn:microsoft.com/office/officeart/2005/8/layout/process3"/>
    <dgm:cxn modelId="{9F7DBCF6-23F0-4FF6-B8B5-0E4DC0500641}" type="presOf" srcId="{E0E2DFE6-38E2-448D-AF04-2A96D5A8A1D1}" destId="{D68AC420-80BD-42A2-828A-3FC352CE56C2}" srcOrd="1" destOrd="0" presId="urn:microsoft.com/office/officeart/2005/8/layout/process3"/>
    <dgm:cxn modelId="{8763C826-C864-4D3B-823C-B0A254DE5EA6}" type="presOf" srcId="{8837321D-2166-4E07-B2A4-AA1311EB392E}" destId="{62B38E2D-75FD-44F4-9C94-573D22A52CA5}" srcOrd="1" destOrd="0" presId="urn:microsoft.com/office/officeart/2005/8/layout/process3"/>
    <dgm:cxn modelId="{504A4071-0A7B-40CE-928F-788FB2727A74}" srcId="{34C5F93F-B978-4BBF-AE7A-C7CE74DAAC7A}" destId="{8837321D-2166-4E07-B2A4-AA1311EB392E}" srcOrd="2" destOrd="0" parTransId="{2917C281-E608-481F-A098-B13EAEE5564A}" sibTransId="{D0E6F3F9-A8A4-49B1-BC1A-8A924F62DC8D}"/>
    <dgm:cxn modelId="{B6ED746C-C3C0-4C88-92EB-08B428C9BF8F}" type="presOf" srcId="{5AB6618E-524D-4E5B-B0B2-0C6967546423}" destId="{AF4E3268-E994-4CA9-A517-F4522ACE5CBA}" srcOrd="1" destOrd="0" presId="urn:microsoft.com/office/officeart/2005/8/layout/process3"/>
    <dgm:cxn modelId="{9A3A8A96-7805-498F-83FB-89255BD019FD}" type="presOf" srcId="{78F2AC37-4133-470F-932D-54EC8BED0D09}" destId="{86217884-70F3-47E0-9692-E4380DBBB5F7}" srcOrd="0" destOrd="3" presId="urn:microsoft.com/office/officeart/2005/8/layout/process3"/>
    <dgm:cxn modelId="{C8F636BA-68AC-4BB6-9AC8-E16AFDC2C180}" type="presOf" srcId="{E0E2DFE6-38E2-448D-AF04-2A96D5A8A1D1}" destId="{5FDAE2B8-5F8B-4FEC-8803-038E8617A735}" srcOrd="0" destOrd="0" presId="urn:microsoft.com/office/officeart/2005/8/layout/process3"/>
    <dgm:cxn modelId="{1D7055B5-982A-433D-B4C5-8D435F96E91D}" type="presParOf" srcId="{3E3DA3C4-631D-45DA-AE6E-D545767DA179}" destId="{00281A37-7F1F-4182-99E4-2562A89EF93E}" srcOrd="0" destOrd="0" presId="urn:microsoft.com/office/officeart/2005/8/layout/process3"/>
    <dgm:cxn modelId="{C8214DB3-D2A1-4F74-A970-7EDC761266F8}" type="presParOf" srcId="{00281A37-7F1F-4182-99E4-2562A89EF93E}" destId="{4D06C3D8-4247-42F0-BC01-F94603F8E974}" srcOrd="0" destOrd="0" presId="urn:microsoft.com/office/officeart/2005/8/layout/process3"/>
    <dgm:cxn modelId="{78137CB4-6C7D-448A-BCA5-2DA139747EF8}" type="presParOf" srcId="{00281A37-7F1F-4182-99E4-2562A89EF93E}" destId="{1498D481-05A7-469D-97A3-37CF61D40897}" srcOrd="1" destOrd="0" presId="urn:microsoft.com/office/officeart/2005/8/layout/process3"/>
    <dgm:cxn modelId="{4C3E7994-9B3B-4124-A023-9133AFC57BBD}" type="presParOf" srcId="{00281A37-7F1F-4182-99E4-2562A89EF93E}" destId="{3A2F593F-70BE-49E7-B00E-EC49664CA2F6}" srcOrd="2" destOrd="0" presId="urn:microsoft.com/office/officeart/2005/8/layout/process3"/>
    <dgm:cxn modelId="{033491EB-1403-4061-A885-413647312633}" type="presParOf" srcId="{3E3DA3C4-631D-45DA-AE6E-D545767DA179}" destId="{89E14B60-E4BB-4A26-899E-7D62926DBDC9}" srcOrd="1" destOrd="0" presId="urn:microsoft.com/office/officeart/2005/8/layout/process3"/>
    <dgm:cxn modelId="{B71EBB68-F4FA-4F41-878B-C4434469301C}" type="presParOf" srcId="{89E14B60-E4BB-4A26-899E-7D62926DBDC9}" destId="{AF4E3268-E994-4CA9-A517-F4522ACE5CBA}" srcOrd="0" destOrd="0" presId="urn:microsoft.com/office/officeart/2005/8/layout/process3"/>
    <dgm:cxn modelId="{F8AB5EDD-0F38-4166-8497-B1ABC562B0DA}" type="presParOf" srcId="{3E3DA3C4-631D-45DA-AE6E-D545767DA179}" destId="{CCEBA955-3249-4EB3-A32E-43A81F9BAE2B}" srcOrd="2" destOrd="0" presId="urn:microsoft.com/office/officeart/2005/8/layout/process3"/>
    <dgm:cxn modelId="{BE909F94-E463-4BAD-BF0A-521F4FB0D6C5}" type="presParOf" srcId="{CCEBA955-3249-4EB3-A32E-43A81F9BAE2B}" destId="{5FDAE2B8-5F8B-4FEC-8803-038E8617A735}" srcOrd="0" destOrd="0" presId="urn:microsoft.com/office/officeart/2005/8/layout/process3"/>
    <dgm:cxn modelId="{749F6ACA-D22E-4FE6-B7CA-AE962F091AE8}" type="presParOf" srcId="{CCEBA955-3249-4EB3-A32E-43A81F9BAE2B}" destId="{D68AC420-80BD-42A2-828A-3FC352CE56C2}" srcOrd="1" destOrd="0" presId="urn:microsoft.com/office/officeart/2005/8/layout/process3"/>
    <dgm:cxn modelId="{B768F288-FE82-46B9-9B43-1B4040FEB36D}" type="presParOf" srcId="{CCEBA955-3249-4EB3-A32E-43A81F9BAE2B}" destId="{86217884-70F3-47E0-9692-E4380DBBB5F7}" srcOrd="2" destOrd="0" presId="urn:microsoft.com/office/officeart/2005/8/layout/process3"/>
    <dgm:cxn modelId="{CE744D1D-43D5-4EE4-8DC5-33B9B54F6BA6}" type="presParOf" srcId="{3E3DA3C4-631D-45DA-AE6E-D545767DA179}" destId="{912DD7AC-9343-44A8-A225-0B682C1780F1}" srcOrd="3" destOrd="0" presId="urn:microsoft.com/office/officeart/2005/8/layout/process3"/>
    <dgm:cxn modelId="{8B209749-327B-4533-BC6E-7D4D060DC06D}" type="presParOf" srcId="{912DD7AC-9343-44A8-A225-0B682C1780F1}" destId="{E7DA00CF-FC62-44AE-857E-D3CA9F39A4F3}" srcOrd="0" destOrd="0" presId="urn:microsoft.com/office/officeart/2005/8/layout/process3"/>
    <dgm:cxn modelId="{CE260DC2-E8F0-457D-A777-C44533C90095}" type="presParOf" srcId="{3E3DA3C4-631D-45DA-AE6E-D545767DA179}" destId="{382DFC9A-94BE-418F-93C0-5ABE5D789983}" srcOrd="4" destOrd="0" presId="urn:microsoft.com/office/officeart/2005/8/layout/process3"/>
    <dgm:cxn modelId="{03D962DE-A125-44DE-90A7-4ACB08D8AE13}" type="presParOf" srcId="{382DFC9A-94BE-418F-93C0-5ABE5D789983}" destId="{C0B4277E-22E2-45AE-A30C-4C9ACB85CF17}" srcOrd="0" destOrd="0" presId="urn:microsoft.com/office/officeart/2005/8/layout/process3"/>
    <dgm:cxn modelId="{F922408D-2075-433A-8068-019131170198}" type="presParOf" srcId="{382DFC9A-94BE-418F-93C0-5ABE5D789983}" destId="{62B38E2D-75FD-44F4-9C94-573D22A52CA5}" srcOrd="1" destOrd="0" presId="urn:microsoft.com/office/officeart/2005/8/layout/process3"/>
    <dgm:cxn modelId="{79042B8C-78A0-4A4F-B34A-9F69DF397BC7}" type="presParOf" srcId="{382DFC9A-94BE-418F-93C0-5ABE5D789983}" destId="{E3492B7E-EF35-4258-969B-4655602839C7}" srcOrd="2" destOrd="0" presId="urn:microsoft.com/office/officeart/2005/8/layout/process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1D16B5-3C6E-4B3D-A19F-903DC7BB7CC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7A37A99-DEC0-4251-91EF-E5B5DA4D3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1D16B5-3C6E-4B3D-A19F-903DC7BB7CC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A37A99-DEC0-4251-91EF-E5B5DA4D3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1D16B5-3C6E-4B3D-A19F-903DC7BB7CC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A37A99-DEC0-4251-91EF-E5B5DA4D3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1D16B5-3C6E-4B3D-A19F-903DC7BB7CC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A37A99-DEC0-4251-91EF-E5B5DA4D39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1D16B5-3C6E-4B3D-A19F-903DC7BB7CC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A37A99-DEC0-4251-91EF-E5B5DA4D39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1D16B5-3C6E-4B3D-A19F-903DC7BB7CC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A37A99-DEC0-4251-91EF-E5B5DA4D39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1D16B5-3C6E-4B3D-A19F-903DC7BB7CC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A37A99-DEC0-4251-91EF-E5B5DA4D39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1D16B5-3C6E-4B3D-A19F-903DC7BB7CC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A37A99-DEC0-4251-91EF-E5B5DA4D397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1D16B5-3C6E-4B3D-A19F-903DC7BB7CC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A37A99-DEC0-4251-91EF-E5B5DA4D3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11D16B5-3C6E-4B3D-A19F-903DC7BB7CC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A37A99-DEC0-4251-91EF-E5B5DA4D39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1D16B5-3C6E-4B3D-A19F-903DC7BB7CC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7A37A99-DEC0-4251-91EF-E5B5DA4D397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11D16B5-3C6E-4B3D-A19F-903DC7BB7CC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7A37A99-DEC0-4251-91EF-E5B5DA4D39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Lending Club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Priya</a:t>
            </a:r>
            <a:r>
              <a:rPr lang="en-US" dirty="0" smtClean="0"/>
              <a:t> </a:t>
            </a:r>
            <a:r>
              <a:rPr lang="en-US" dirty="0" err="1" smtClean="0"/>
              <a:t>Srivastava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282" y="428604"/>
            <a:ext cx="8472518" cy="714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Debt to income and Verification Status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1025" y="785794"/>
            <a:ext cx="475297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28736"/>
            <a:ext cx="433712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00430" y="5643578"/>
            <a:ext cx="6286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Large no of applicants have DTI.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Most of the applicants have no derogatory public records.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Not verified loan is mostly going to charged off</a:t>
            </a:r>
          </a:p>
          <a:p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3214687"/>
            <a:ext cx="370523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642918"/>
            <a:ext cx="401422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28596" y="214290"/>
            <a:ext cx="821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Purpose and Interest Rate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2250" y="142852"/>
            <a:ext cx="511175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428860" y="5429264"/>
            <a:ext cx="6500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For Debt Consolidation maximum charged off has happened.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Higher the interest rate difficult to pay.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Interest rate, Annual Income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214422"/>
            <a:ext cx="486212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4422"/>
            <a:ext cx="4572000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857356" y="5643578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Members having income 20-60k are charged off more ~50% irrespective of interest rate.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Employeement</a:t>
            </a:r>
            <a:r>
              <a:rPr lang="en-US" dirty="0" smtClean="0"/>
              <a:t> length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8786841" cy="4108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86050" y="5786454"/>
            <a:ext cx="585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having greater experience is more likely to default.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Ownership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85918" y="5500702"/>
            <a:ext cx="707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Home ownership ”Others” most default in general.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Home ownership is not related to interest rate any how.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357298"/>
            <a:ext cx="4429124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428736"/>
            <a:ext cx="451961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 dirty="0" smtClean="0"/>
              <a:t>Major Driving factor </a:t>
            </a:r>
            <a:r>
              <a:rPr lang="en-US" sz="1400" dirty="0" smtClean="0"/>
              <a:t>for Default:</a:t>
            </a:r>
            <a:endParaRPr lang="en-US" sz="1400" dirty="0" smtClean="0"/>
          </a:p>
          <a:p>
            <a:pPr marL="452628" indent="-342900"/>
            <a:r>
              <a:rPr lang="en-US" sz="1400" dirty="0" smtClean="0"/>
              <a:t>High Interest Rate</a:t>
            </a:r>
          </a:p>
          <a:p>
            <a:pPr marL="452628" indent="-342900"/>
            <a:r>
              <a:rPr lang="en-US" sz="1400" dirty="0" smtClean="0"/>
              <a:t>Debt to income(</a:t>
            </a:r>
            <a:r>
              <a:rPr lang="en-US" sz="1400" dirty="0" err="1" smtClean="0"/>
              <a:t>dti</a:t>
            </a:r>
            <a:r>
              <a:rPr lang="en-US" sz="1400" dirty="0" smtClean="0"/>
              <a:t>)</a:t>
            </a:r>
          </a:p>
          <a:p>
            <a:pPr marL="452628" indent="-342900"/>
            <a:r>
              <a:rPr lang="en-US" sz="1400" dirty="0" smtClean="0"/>
              <a:t>Purpose</a:t>
            </a:r>
          </a:p>
          <a:p>
            <a:pPr marL="452628" indent="-342900"/>
            <a:r>
              <a:rPr lang="en-US" sz="1400" dirty="0" smtClean="0"/>
              <a:t>Address State</a:t>
            </a:r>
          </a:p>
          <a:p>
            <a:pPr marL="452628" indent="-342900"/>
            <a:r>
              <a:rPr lang="en-US" sz="1400" dirty="0" smtClean="0"/>
              <a:t>Year end sales pressure(Q4 max loans are issued)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Recommendations:</a:t>
            </a:r>
            <a:endParaRPr lang="en-US" sz="1400" dirty="0" smtClean="0"/>
          </a:p>
          <a:p>
            <a:pPr marL="452628" indent="-342900">
              <a:buFont typeface="+mj-lt"/>
              <a:buAutoNum type="arabicPeriod"/>
            </a:pPr>
            <a:r>
              <a:rPr lang="en-US" sz="1400" smtClean="0"/>
              <a:t>Lending </a:t>
            </a:r>
            <a:r>
              <a:rPr lang="en-US" sz="1400" dirty="0" smtClean="0"/>
              <a:t>club should put some control for CA</a:t>
            </a:r>
            <a:r>
              <a:rPr lang="en-US" sz="1400" dirty="0" smtClean="0"/>
              <a:t>, FL </a:t>
            </a:r>
            <a:r>
              <a:rPr lang="en-US" sz="1400" dirty="0" smtClean="0"/>
              <a:t>and NY. As ~36% defaulters are from these state.</a:t>
            </a:r>
            <a:endParaRPr lang="en-US" sz="1400" dirty="0" smtClean="0"/>
          </a:p>
          <a:p>
            <a:pPr marL="452628" indent="-342900">
              <a:buFont typeface="+mj-lt"/>
              <a:buAutoNum type="arabicPeriod"/>
            </a:pPr>
            <a:r>
              <a:rPr lang="en-US" sz="1400" dirty="0" smtClean="0"/>
              <a:t>High debt income is likely to default as money is limited resource, so Lending club should put some control to issue loan to such customer.</a:t>
            </a:r>
            <a:endParaRPr lang="en-US" sz="1400" dirty="0" smtClean="0"/>
          </a:p>
          <a:p>
            <a:pPr marL="452628" indent="-342900">
              <a:buFont typeface="+mj-lt"/>
              <a:buAutoNum type="arabicPeriod"/>
            </a:pPr>
            <a:r>
              <a:rPr lang="en-US" sz="1400" dirty="0" smtClean="0"/>
              <a:t>Unconscious biasness happens to provide loan who have home or rented place. However from data it seems it home ownership does not have much impact. However purpose is causing loans </a:t>
            </a:r>
            <a:r>
              <a:rPr lang="en-US" sz="1400" dirty="0" smtClean="0"/>
              <a:t>to default. Small business </a:t>
            </a:r>
            <a:r>
              <a:rPr lang="en-US" sz="1400" dirty="0" smtClean="0"/>
              <a:t>and debt consolidations loans are more likely to default so Lending club should reduce/control providing loans for these purpose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1400" dirty="0" smtClean="0"/>
              <a:t>60 months loans with high interest rate is likely to default. Lending club should either increase the tenure or decrease the interest </a:t>
            </a:r>
            <a:r>
              <a:rPr lang="en-US" sz="1400" dirty="0" smtClean="0"/>
              <a:t>rate</a:t>
            </a:r>
            <a:r>
              <a:rPr lang="en-US" sz="1400" dirty="0" smtClean="0"/>
              <a:t> so installment would be less.</a:t>
            </a:r>
            <a:endParaRPr lang="en-US" sz="1400" dirty="0" smtClean="0"/>
          </a:p>
          <a:p>
            <a:pPr marL="452628" indent="-342900">
              <a:buFont typeface="+mj-lt"/>
              <a:buAutoNum type="arabicPeriod"/>
            </a:pPr>
            <a:r>
              <a:rPr lang="en-US" sz="1400" dirty="0" smtClean="0"/>
              <a:t>As per my domain knowledge Higher the grade lower the interest rate . Grade G is much likely to default because of high interest rate so lending club should revisit Grading system with respect to interest rate and accordingly should stop/reduce giving loan </a:t>
            </a:r>
            <a:r>
              <a:rPr lang="en-US" sz="1400" dirty="0" err="1" smtClean="0"/>
              <a:t>tolower</a:t>
            </a:r>
            <a:r>
              <a:rPr lang="en-US" sz="1400" dirty="0" smtClean="0"/>
              <a:t> grades.</a:t>
            </a:r>
          </a:p>
          <a:p>
            <a:pPr marL="452628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34" y="1214422"/>
            <a:ext cx="7729566" cy="4792869"/>
          </a:xfrm>
        </p:spPr>
        <p:txBody>
          <a:bodyPr>
            <a:normAutofit/>
          </a:bodyPr>
          <a:lstStyle/>
          <a:p>
            <a:r>
              <a:rPr lang="en-US" sz="1400" dirty="0" smtClean="0"/>
              <a:t>Lending Club is </a:t>
            </a:r>
            <a:r>
              <a:rPr lang="en-US" sz="1400" dirty="0" smtClean="0"/>
              <a:t>the largest online loan marketplace, facilitating personal </a:t>
            </a:r>
            <a:r>
              <a:rPr lang="en-US" sz="1400" dirty="0" smtClean="0"/>
              <a:t>loans, business </a:t>
            </a:r>
            <a:r>
              <a:rPr lang="en-US" sz="1400" dirty="0" smtClean="0"/>
              <a:t>loans, and financing of medical procedures. Borrowers can easily access lower interest rate loans through a fast online interface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Company has provided </a:t>
            </a:r>
            <a:r>
              <a:rPr lang="en-US" sz="1400" dirty="0" smtClean="0"/>
              <a:t>complete loan data for all loans issued through the time period 2007 t0 </a:t>
            </a:r>
            <a:r>
              <a:rPr lang="en-US" sz="1400" dirty="0" smtClean="0"/>
              <a:t>2011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This loan data consist loans with status </a:t>
            </a:r>
            <a:r>
              <a:rPr lang="en-US" sz="1400" dirty="0" smtClean="0"/>
              <a:t>'charged-off' </a:t>
            </a:r>
            <a:r>
              <a:rPr lang="en-US" sz="1400" dirty="0" smtClean="0"/>
              <a:t>which are </a:t>
            </a:r>
            <a:r>
              <a:rPr lang="en-US" sz="1400" dirty="0" smtClean="0"/>
              <a:t>the </a:t>
            </a:r>
            <a:r>
              <a:rPr lang="en-US" sz="1400" dirty="0" smtClean="0"/>
              <a:t>'defaulters‘</a:t>
            </a:r>
          </a:p>
          <a:p>
            <a:r>
              <a:rPr lang="en-US" sz="1400" dirty="0" smtClean="0"/>
              <a:t>Lending </a:t>
            </a:r>
            <a:r>
              <a:rPr lang="en-US" sz="1400" dirty="0" smtClean="0"/>
              <a:t>Club </a:t>
            </a:r>
            <a:r>
              <a:rPr lang="en-US" sz="1400" dirty="0" smtClean="0"/>
              <a:t>wants </a:t>
            </a:r>
            <a:r>
              <a:rPr lang="en-US" sz="1400" dirty="0" smtClean="0"/>
              <a:t>to understand the </a:t>
            </a:r>
            <a:r>
              <a:rPr lang="en-US" sz="1400" b="1" dirty="0" smtClean="0"/>
              <a:t>driving factors (or driver variables) </a:t>
            </a:r>
            <a:r>
              <a:rPr lang="en-US" sz="1400" dirty="0" smtClean="0"/>
              <a:t>behind loan default, i.e. the variables which are strong indicators of default.  The company </a:t>
            </a:r>
            <a:r>
              <a:rPr lang="en-US" sz="1400" dirty="0" smtClean="0"/>
              <a:t>will utilize </a:t>
            </a:r>
            <a:r>
              <a:rPr lang="en-US" sz="1400" dirty="0" smtClean="0"/>
              <a:t>this knowledge for its portfolio and risk assessment. 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428869"/>
            <a:ext cx="621510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7158" y="1142984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of case study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5072074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</a:t>
            </a:r>
            <a:r>
              <a:rPr lang="en-US" dirty="0" err="1" smtClean="0"/>
              <a:t>Explotary</a:t>
            </a:r>
            <a:r>
              <a:rPr lang="en-US" dirty="0" smtClean="0"/>
              <a:t> Data analysis done, we will come to conclusion that what are different factors which is causing charged-off loans. Accordingly recommendation will be given to Lending club.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Loan Status 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571611"/>
            <a:ext cx="4319585" cy="3857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357290" y="5572140"/>
            <a:ext cx="771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Out of 33814 loan 14.7% Loan has “charged off”.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Almost 60% of charged off loan has sanctioned for 36months.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643049"/>
            <a:ext cx="4214842" cy="332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Loan Status </a:t>
            </a:r>
            <a:r>
              <a:rPr lang="en-US" dirty="0" err="1" smtClean="0"/>
              <a:t>vs</a:t>
            </a:r>
            <a:r>
              <a:rPr lang="en-US" dirty="0" smtClean="0"/>
              <a:t> Interest Rate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428736"/>
            <a:ext cx="585791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4414" y="5214950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general interest rates are high for default loans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Rate and Term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429000"/>
            <a:ext cx="428628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478860" y="1500188"/>
            <a:ext cx="4374104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357298"/>
            <a:ext cx="278608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071638" y="5643578"/>
            <a:ext cx="7072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Though most charged off loan are sanctioned for 36months, The one which is issued for 60months with high interest rate is prone to default.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720" y="274638"/>
            <a:ext cx="8401080" cy="9397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Charged off loan Year and </a:t>
            </a:r>
            <a:r>
              <a:rPr lang="en-US" dirty="0" err="1" smtClean="0"/>
              <a:t>Monthwise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857232"/>
            <a:ext cx="485775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14546" y="5357826"/>
            <a:ext cx="6929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If we see the trend there is drastic change in loan issued per year.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Most loans issued on Dec-2011 has charged off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Last quarter max loans are sanctioned.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4422"/>
            <a:ext cx="4429124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Address state wise loan charged off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357298"/>
            <a:ext cx="878687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71802" y="5643578"/>
            <a:ext cx="585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CA,FL,NY state has good percentage of loan charged off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Rate and Grade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214422"/>
            <a:ext cx="328611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85860"/>
            <a:ext cx="5643570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428860" y="5429264"/>
            <a:ext cx="6500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Charged off loans for Grade B seems pretty high even though interest rate is between 10-12.5%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Grade G with is with higher interest rate and are likely to default.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953</TotalTime>
  <Words>659</Words>
  <Application>Microsoft Office PowerPoint</Application>
  <PresentationFormat>On-screen Show (4:3)</PresentationFormat>
  <Paragraphs>72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Lending Club Case Study</vt:lpstr>
      <vt:lpstr>Problem statement</vt:lpstr>
      <vt:lpstr>Approach of case study</vt:lpstr>
      <vt:lpstr>Loan Status </vt:lpstr>
      <vt:lpstr>Loan Status vs Interest Rate</vt:lpstr>
      <vt:lpstr>Interest Rate and Term</vt:lpstr>
      <vt:lpstr>Charged off loan Year and Monthwise</vt:lpstr>
      <vt:lpstr>Address state wise loan charged off</vt:lpstr>
      <vt:lpstr>Interest Rate and Grade</vt:lpstr>
      <vt:lpstr>Debt to income and Verification Status</vt:lpstr>
      <vt:lpstr> </vt:lpstr>
      <vt:lpstr>Interest rate, Annual Income</vt:lpstr>
      <vt:lpstr>Employeement length</vt:lpstr>
      <vt:lpstr>Home Ownership</vt:lpstr>
      <vt:lpstr>Observations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Priya Srivastava</dc:creator>
  <cp:lastModifiedBy>Priya Srivastava</cp:lastModifiedBy>
  <cp:revision>53</cp:revision>
  <dcterms:created xsi:type="dcterms:W3CDTF">2024-12-24T20:30:19Z</dcterms:created>
  <dcterms:modified xsi:type="dcterms:W3CDTF">2024-12-25T12:23:39Z</dcterms:modified>
</cp:coreProperties>
</file>