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6ba404b8d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6ba404b8d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6ba404b8d_0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6ba404b8d_0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6ba404b8d_0_1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6ba404b8d_0_1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6ba404b8d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6ba404b8d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6ba404b8d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6ba404b8d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6ba404b8d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6ba404b8d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6ba404b8d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6ba404b8d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6ba404b8d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6ba404b8d_0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6ba404b8d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6ba404b8d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6ba404b8d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6ba404b8d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6ba404b8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6ba404b8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6ba404b8d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6ba404b8d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6ba404b8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6ba404b8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6ba404b8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6ba404b8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6ba404b8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6ba404b8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595959"/>
                </a:solidFill>
              </a:rPr>
              <a:t>(In Chef, we can read attribute values in a recipe using the node object. The node object provides access to all the attributes defined in your cookbook)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6ba404b8d_0_1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6ba404b8d_0_1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6ba404b8d_0_1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6ba404b8d_0_1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6ba404b8d_0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6ba404b8d_0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6ba404b8d_0_1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6ba404b8d_0_1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6ba404b8d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26ba404b8d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f1c6048c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f1c6048c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6ba404b8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6ba404b8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f1c6048c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f1c6048c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f1c6048c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f1c6048c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f1c6048c9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f1c6048c9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4f1c6048c9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4f1c6048c9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f1c6048c9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4f1c6048c9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f1c6048c9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f1c6048c9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4f1c6048c9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4f1c6048c9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6ba404b8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6ba404b8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6ba404b8d_0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6ba404b8d_0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6ba404b8d_0_1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6ba404b8d_0_1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6ba404b8d_0_1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6ba404b8d_0_1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6ba404b8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6ba404b8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6ba404b8d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6ba404b8d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chef.io/downloads/tools/workstation?os=amaz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Chef</a:t>
            </a:r>
            <a:endParaRPr/>
          </a:p>
        </p:txBody>
      </p:sp>
      <p:sp>
        <p:nvSpPr>
          <p:cNvPr id="55" name="Google Shape;55;p13"/>
          <p:cNvSpPr txBox="1"/>
          <p:nvPr>
            <p:ph idx="1" type="body"/>
          </p:nvPr>
        </p:nvSpPr>
        <p:spPr>
          <a:xfrm>
            <a:off x="311700" y="1181625"/>
            <a:ext cx="8520600" cy="3823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Chef is a powerful configuration management tool written in ruby and Erlang, that helps you to automate the process of configuring and deploying software on your servers.</a:t>
            </a:r>
            <a:br>
              <a:rPr lang="en"/>
            </a:br>
            <a:endParaRPr/>
          </a:p>
          <a:p>
            <a:pPr indent="-342900" lvl="0" marL="457200" rtl="0" algn="l">
              <a:spcBef>
                <a:spcPts val="0"/>
              </a:spcBef>
              <a:spcAft>
                <a:spcPts val="0"/>
              </a:spcAft>
              <a:buSzPts val="1800"/>
              <a:buChar char="●"/>
            </a:pPr>
            <a:r>
              <a:rPr lang="en"/>
              <a:t>It's</a:t>
            </a:r>
            <a:r>
              <a:rPr lang="en"/>
              <a:t> like a administrative tool and does things that are </a:t>
            </a:r>
            <a:r>
              <a:rPr lang="en"/>
              <a:t>usually</a:t>
            </a:r>
            <a:r>
              <a:rPr lang="en"/>
              <a:t> done by system admins like </a:t>
            </a:r>
            <a:r>
              <a:rPr lang="en"/>
              <a:t>installing</a:t>
            </a:r>
            <a:r>
              <a:rPr lang="en"/>
              <a:t> a security tool on n number of servers or any  other softwares etc. </a:t>
            </a:r>
            <a:br>
              <a:rPr lang="en"/>
            </a:br>
            <a:endParaRPr/>
          </a:p>
          <a:p>
            <a:pPr indent="-342900" lvl="0" marL="457200" rtl="0" algn="l">
              <a:spcBef>
                <a:spcPts val="0"/>
              </a:spcBef>
              <a:spcAft>
                <a:spcPts val="0"/>
              </a:spcAft>
              <a:buSzPts val="1800"/>
              <a:buChar char="●"/>
            </a:pPr>
            <a:r>
              <a:rPr lang="en"/>
              <a:t>Configuration management tool basically turns code into infrastructure.</a:t>
            </a:r>
            <a:endParaRPr/>
          </a:p>
          <a:p>
            <a:pPr indent="0" lvl="0" marL="0" rtl="0" algn="l">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Cookbook1/Recipe1</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cron 'chef-client' do</a:t>
            </a:r>
            <a:endParaRPr/>
          </a:p>
          <a:p>
            <a:pPr indent="0" lvl="0" marL="0" rtl="0" algn="l">
              <a:spcBef>
                <a:spcPts val="1200"/>
              </a:spcBef>
              <a:spcAft>
                <a:spcPts val="0"/>
              </a:spcAft>
              <a:buNone/>
            </a:pPr>
            <a:r>
              <a:rPr lang="en"/>
              <a:t>  minute '*'</a:t>
            </a:r>
            <a:endParaRPr/>
          </a:p>
          <a:p>
            <a:pPr indent="0" lvl="0" marL="0" rtl="0" algn="l">
              <a:spcBef>
                <a:spcPts val="1200"/>
              </a:spcBef>
              <a:spcAft>
                <a:spcPts val="0"/>
              </a:spcAft>
              <a:buNone/>
            </a:pPr>
            <a:r>
              <a:rPr lang="en"/>
              <a:t>  command 'chef-client'</a:t>
            </a:r>
            <a:endParaRPr/>
          </a:p>
          <a:p>
            <a:pPr indent="0" lvl="0" marL="0" rtl="0" algn="l">
              <a:spcBef>
                <a:spcPts val="1200"/>
              </a:spcBef>
              <a:spcAft>
                <a:spcPts val="0"/>
              </a:spcAft>
              <a:buNone/>
            </a:pPr>
            <a:r>
              <a:rPr lang="en"/>
              <a:t>  user 'root'</a:t>
            </a:r>
            <a:endParaRPr/>
          </a:p>
          <a:p>
            <a:pPr indent="0" lvl="0" marL="0" rtl="0" algn="l">
              <a:spcBef>
                <a:spcPts val="1200"/>
              </a:spcBef>
              <a:spcAft>
                <a:spcPts val="0"/>
              </a:spcAft>
              <a:buNone/>
            </a:pPr>
            <a:r>
              <a:rPr lang="en"/>
              <a:t>end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Cookbook1/</a:t>
            </a:r>
            <a:r>
              <a:rPr lang="en"/>
              <a:t>Recipe2</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file '/path/to/testfile' do</a:t>
            </a:r>
            <a:endParaRPr/>
          </a:p>
          <a:p>
            <a:pPr indent="0" lvl="0" marL="0" rtl="0" algn="l">
              <a:spcBef>
                <a:spcPts val="1200"/>
              </a:spcBef>
              <a:spcAft>
                <a:spcPts val="0"/>
              </a:spcAft>
              <a:buNone/>
            </a:pPr>
            <a:r>
              <a:rPr lang="en"/>
              <a:t>  content 'This is a test file.'</a:t>
            </a:r>
            <a:endParaRPr/>
          </a:p>
          <a:p>
            <a:pPr indent="0" lvl="0" marL="0" rtl="0" algn="l">
              <a:spcBef>
                <a:spcPts val="1200"/>
              </a:spcBef>
              <a:spcAft>
                <a:spcPts val="0"/>
              </a:spcAft>
              <a:buNone/>
            </a:pPr>
            <a:r>
              <a:rPr lang="en"/>
              <a:t>  action :create</a:t>
            </a:r>
            <a:endParaRPr/>
          </a:p>
          <a:p>
            <a:pPr indent="0" lvl="0" marL="0" rtl="0" algn="l">
              <a:spcBef>
                <a:spcPts val="1200"/>
              </a:spcBef>
              <a:spcAft>
                <a:spcPts val="0"/>
              </a:spcAft>
              <a:buNone/>
            </a:pPr>
            <a:r>
              <a:rPr lang="en"/>
              <a:t>end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226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Cookbook2/</a:t>
            </a:r>
            <a:r>
              <a:rPr lang="en"/>
              <a:t>Recipe1</a:t>
            </a:r>
            <a:endParaRPr/>
          </a:p>
        </p:txBody>
      </p:sp>
      <p:sp>
        <p:nvSpPr>
          <p:cNvPr id="119" name="Google Shape;119;p24"/>
          <p:cNvSpPr txBox="1"/>
          <p:nvPr>
            <p:ph idx="1" type="body"/>
          </p:nvPr>
        </p:nvSpPr>
        <p:spPr>
          <a:xfrm>
            <a:off x="311700" y="863550"/>
            <a:ext cx="8520600" cy="4280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200"/>
              <a:t>package 'tar' do</a:t>
            </a:r>
            <a:br>
              <a:rPr lang="en" sz="7200"/>
            </a:br>
            <a:r>
              <a:rPr lang="en" sz="7200"/>
              <a:t>  version '1.16.1'</a:t>
            </a:r>
            <a:br>
              <a:rPr lang="en" sz="7200"/>
            </a:br>
            <a:r>
              <a:rPr lang="en" sz="7200"/>
              <a:t>  action :install</a:t>
            </a:r>
            <a:br>
              <a:rPr lang="en" sz="7200"/>
            </a:br>
            <a:r>
              <a:rPr lang="en" sz="7200"/>
              <a:t>end</a:t>
            </a:r>
            <a:endParaRPr sz="7200"/>
          </a:p>
          <a:p>
            <a:pPr indent="0" lvl="0" marL="0" rtl="0" algn="l">
              <a:spcBef>
                <a:spcPts val="1200"/>
              </a:spcBef>
              <a:spcAft>
                <a:spcPts val="0"/>
              </a:spcAft>
              <a:buNone/>
            </a:pPr>
            <a:br>
              <a:rPr lang="en" sz="7200"/>
            </a:br>
            <a:r>
              <a:rPr lang="en" sz="7200"/>
              <a:t>All actions have a default value. Only non-default behaviors of actions and properties need to be specified. For example, the package resource’s default action is :install</a:t>
            </a:r>
            <a:br>
              <a:rPr lang="en" sz="7200"/>
            </a:br>
            <a:endParaRPr sz="7200"/>
          </a:p>
          <a:p>
            <a:pPr indent="0" lvl="0" marL="0" rtl="0" algn="l">
              <a:spcBef>
                <a:spcPts val="1200"/>
              </a:spcBef>
              <a:spcAft>
                <a:spcPts val="0"/>
              </a:spcAft>
              <a:buNone/>
            </a:pPr>
            <a:r>
              <a:rPr lang="en" sz="7200"/>
              <a:t>package 'tar' do</a:t>
            </a:r>
            <a:br>
              <a:rPr lang="en" sz="7200"/>
            </a:br>
            <a:r>
              <a:rPr lang="en" sz="7200"/>
              <a:t>  version '1.16.1'</a:t>
            </a:r>
            <a:br>
              <a:rPr lang="en" sz="7200"/>
            </a:br>
            <a:r>
              <a:rPr lang="en" sz="7200"/>
              <a:t>end</a:t>
            </a:r>
            <a:endParaRPr sz="7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Chef Resources</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https://docs.chef.io/resource/</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145225" y="16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Chef-</a:t>
            </a:r>
            <a:r>
              <a:rPr lang="en"/>
              <a:t>workstation</a:t>
            </a:r>
            <a:endParaRPr/>
          </a:p>
        </p:txBody>
      </p:sp>
      <p:sp>
        <p:nvSpPr>
          <p:cNvPr id="131" name="Google Shape;131;p26"/>
          <p:cNvSpPr txBox="1"/>
          <p:nvPr>
            <p:ph idx="1" type="body"/>
          </p:nvPr>
        </p:nvSpPr>
        <p:spPr>
          <a:xfrm>
            <a:off x="211825" y="902800"/>
            <a:ext cx="8520600" cy="2953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Create an ec2 instance-</a:t>
            </a:r>
            <a:endParaRPr/>
          </a:p>
          <a:p>
            <a:pPr indent="-334327" lvl="0" marL="457200" rtl="0" algn="l">
              <a:spcBef>
                <a:spcPts val="0"/>
              </a:spcBef>
              <a:spcAft>
                <a:spcPts val="0"/>
              </a:spcAft>
              <a:buSzPct val="100000"/>
              <a:buChar char="●"/>
            </a:pPr>
            <a:r>
              <a:rPr lang="en"/>
              <a:t>Go to </a:t>
            </a:r>
            <a:r>
              <a:rPr lang="en" u="sng">
                <a:solidFill>
                  <a:schemeClr val="hlink"/>
                </a:solidFill>
                <a:hlinkClick r:id="rId3"/>
              </a:rPr>
              <a:t>https://www.chef.io/downloads/tools/workstation?os=amazon</a:t>
            </a:r>
            <a:br>
              <a:rPr lang="en"/>
            </a:br>
            <a:r>
              <a:rPr lang="en"/>
              <a:t>Get the link for downloading chef-workstation</a:t>
            </a:r>
            <a:endParaRPr/>
          </a:p>
          <a:p>
            <a:pPr indent="-334327" lvl="0" marL="457200" rtl="0" algn="l">
              <a:spcBef>
                <a:spcPts val="0"/>
              </a:spcBef>
              <a:spcAft>
                <a:spcPts val="0"/>
              </a:spcAft>
              <a:buSzPct val="100000"/>
              <a:buChar char="●"/>
            </a:pPr>
            <a:r>
              <a:rPr lang="en"/>
              <a:t>wget https://packages.chef.io/files/stable/chef-workstation/23.5.1040/amazon/2/chef-workstation-23.5.1040-1.el7.x86_64.rpm</a:t>
            </a:r>
            <a:endParaRPr/>
          </a:p>
          <a:p>
            <a:pPr indent="-334327" lvl="0" marL="457200" rtl="0" algn="l">
              <a:spcBef>
                <a:spcPts val="0"/>
              </a:spcBef>
              <a:spcAft>
                <a:spcPts val="0"/>
              </a:spcAft>
              <a:buSzPct val="100000"/>
              <a:buChar char="●"/>
            </a:pPr>
            <a:r>
              <a:rPr lang="en"/>
              <a:t>yum install </a:t>
            </a:r>
            <a:r>
              <a:rPr lang="en"/>
              <a:t>chef-workstation-23.5.1040-1.el7.x86_64.rpm</a:t>
            </a:r>
            <a:endParaRPr/>
          </a:p>
          <a:p>
            <a:pPr indent="-334327" lvl="0" marL="457200" rtl="0" algn="l">
              <a:spcBef>
                <a:spcPts val="0"/>
              </a:spcBef>
              <a:spcAft>
                <a:spcPts val="0"/>
              </a:spcAft>
              <a:buSzPct val="100000"/>
              <a:buChar char="●"/>
            </a:pPr>
            <a:r>
              <a:rPr lang="en"/>
              <a:t>chef --version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Cookbook</a:t>
            </a:r>
            <a:endParaRPr/>
          </a:p>
        </p:txBody>
      </p:sp>
      <p:sp>
        <p:nvSpPr>
          <p:cNvPr id="137" name="Google Shape;137;p27"/>
          <p:cNvSpPr txBox="1"/>
          <p:nvPr>
            <p:ph idx="1" type="body"/>
          </p:nvPr>
        </p:nvSpPr>
        <p:spPr>
          <a:xfrm>
            <a:off x="311700" y="1383925"/>
            <a:ext cx="8520600" cy="304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Login to ec2 and create a directory cookbooks.</a:t>
            </a:r>
            <a:endParaRPr/>
          </a:p>
          <a:p>
            <a:pPr indent="-342900" lvl="0" marL="457200" rtl="0" algn="l">
              <a:spcBef>
                <a:spcPts val="0"/>
              </a:spcBef>
              <a:spcAft>
                <a:spcPts val="0"/>
              </a:spcAft>
              <a:buSzPts val="1800"/>
              <a:buChar char="●"/>
            </a:pPr>
            <a:r>
              <a:rPr lang="en"/>
              <a:t>cd cookbooks</a:t>
            </a:r>
            <a:endParaRPr/>
          </a:p>
          <a:p>
            <a:pPr indent="-342900" lvl="0" marL="457200" rtl="0" algn="l">
              <a:spcBef>
                <a:spcPts val="0"/>
              </a:spcBef>
              <a:spcAft>
                <a:spcPts val="0"/>
              </a:spcAft>
              <a:buSzPts val="1800"/>
              <a:buChar char="●"/>
            </a:pPr>
            <a:r>
              <a:rPr lang="en"/>
              <a:t>chef generate cookbook apache-cookbook</a:t>
            </a:r>
            <a:endParaRPr/>
          </a:p>
          <a:p>
            <a:pPr indent="-342900" lvl="0" marL="457200" rtl="0" algn="l">
              <a:spcBef>
                <a:spcPts val="0"/>
              </a:spcBef>
              <a:spcAft>
                <a:spcPts val="0"/>
              </a:spcAft>
              <a:buSzPts val="1800"/>
              <a:buChar char="●"/>
            </a:pPr>
            <a:r>
              <a:rPr lang="en"/>
              <a:t>ls -ltra apache-cookbook</a:t>
            </a:r>
            <a:endParaRPr/>
          </a:p>
          <a:p>
            <a:pPr indent="-342900" lvl="0" marL="457200" rtl="0" algn="l">
              <a:spcBef>
                <a:spcPts val="0"/>
              </a:spcBef>
              <a:spcAft>
                <a:spcPts val="0"/>
              </a:spcAft>
              <a:buSzPts val="1800"/>
              <a:buChar char="●"/>
            </a:pPr>
            <a:r>
              <a:rPr lang="en"/>
              <a:t>cd apache-cookbook</a:t>
            </a:r>
            <a:endParaRPr/>
          </a:p>
          <a:p>
            <a:pPr indent="-342900" lvl="0" marL="457200" rtl="0" algn="l">
              <a:spcBef>
                <a:spcPts val="0"/>
              </a:spcBef>
              <a:spcAft>
                <a:spcPts val="0"/>
              </a:spcAft>
              <a:buSzPts val="1800"/>
              <a:buChar char="●"/>
            </a:pPr>
            <a:r>
              <a:rPr lang="en"/>
              <a:t>chef generate recipe recipe1</a:t>
            </a:r>
            <a:endParaRPr/>
          </a:p>
          <a:p>
            <a:pPr indent="-342900" lvl="0" marL="457200" rtl="0" algn="l">
              <a:spcBef>
                <a:spcPts val="0"/>
              </a:spcBef>
              <a:spcAft>
                <a:spcPts val="0"/>
              </a:spcAft>
              <a:buSzPts val="1800"/>
              <a:buChar char="●"/>
            </a:pPr>
            <a:r>
              <a:rPr lang="en"/>
              <a:t>chef generate recipe apache-recipe</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1805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a Cookbook</a:t>
            </a:r>
            <a:endParaRPr/>
          </a:p>
        </p:txBody>
      </p:sp>
      <p:sp>
        <p:nvSpPr>
          <p:cNvPr id="143" name="Google Shape;14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44" name="Google Shape;144;p28"/>
          <p:cNvPicPr preferRelativeResize="0"/>
          <p:nvPr/>
        </p:nvPicPr>
        <p:blipFill>
          <a:blip r:embed="rId3">
            <a:alphaModFix/>
          </a:blip>
          <a:stretch>
            <a:fillRect/>
          </a:stretch>
        </p:blipFill>
        <p:spPr>
          <a:xfrm>
            <a:off x="0" y="690475"/>
            <a:ext cx="9143999" cy="4389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recipe</a:t>
            </a:r>
            <a:endParaRPr/>
          </a:p>
        </p:txBody>
      </p:sp>
      <p:sp>
        <p:nvSpPr>
          <p:cNvPr id="150" name="Google Shape;150;p29"/>
          <p:cNvSpPr txBox="1"/>
          <p:nvPr>
            <p:ph idx="1" type="body"/>
          </p:nvPr>
        </p:nvSpPr>
        <p:spPr>
          <a:xfrm>
            <a:off x="311700" y="101772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vi apache-cookbook/recipes/recipe1.rb</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file 'info_file' do</a:t>
            </a:r>
            <a:endParaRPr/>
          </a:p>
          <a:p>
            <a:pPr indent="0" lvl="0" marL="0" rtl="0" algn="l">
              <a:spcBef>
                <a:spcPts val="1200"/>
              </a:spcBef>
              <a:spcAft>
                <a:spcPts val="0"/>
              </a:spcAft>
              <a:buNone/>
            </a:pPr>
            <a:r>
              <a:rPr lang="en"/>
              <a:t>content 'Hello there..'</a:t>
            </a:r>
            <a:endParaRPr/>
          </a:p>
          <a:p>
            <a:pPr indent="0" lvl="0" marL="0" rtl="0" algn="l">
              <a:spcBef>
                <a:spcPts val="1200"/>
              </a:spcBef>
              <a:spcAft>
                <a:spcPts val="0"/>
              </a:spcAft>
              <a:buNone/>
            </a:pPr>
            <a:r>
              <a:rPr lang="en"/>
              <a:t>action :create</a:t>
            </a:r>
            <a:endParaRPr/>
          </a:p>
          <a:p>
            <a:pPr indent="0" lvl="0" marL="0" rtl="0" algn="l">
              <a:spcBef>
                <a:spcPts val="1200"/>
              </a:spcBef>
              <a:spcAft>
                <a:spcPts val="0"/>
              </a:spcAft>
              <a:buNone/>
            </a:pPr>
            <a:r>
              <a:rPr lang="en"/>
              <a:t>end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95450"/>
            <a:ext cx="8520600" cy="46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recipe</a:t>
            </a:r>
            <a:endParaRPr/>
          </a:p>
        </p:txBody>
      </p:sp>
      <p:sp>
        <p:nvSpPr>
          <p:cNvPr id="156" name="Google Shape;156;p30"/>
          <p:cNvSpPr txBox="1"/>
          <p:nvPr>
            <p:ph idx="1" type="body"/>
          </p:nvPr>
        </p:nvSpPr>
        <p:spPr>
          <a:xfrm>
            <a:off x="311700" y="560400"/>
            <a:ext cx="8520600" cy="4583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200"/>
              <a:t>vi apache-cookbook/recipes/apache-recipe.rb</a:t>
            </a:r>
            <a:endParaRPr sz="7200"/>
          </a:p>
          <a:p>
            <a:pPr indent="0" lvl="0" marL="0" rtl="0" algn="l">
              <a:spcBef>
                <a:spcPts val="1200"/>
              </a:spcBef>
              <a:spcAft>
                <a:spcPts val="0"/>
              </a:spcAft>
              <a:buNone/>
            </a:pPr>
            <a:r>
              <a:rPr lang="en" sz="7200"/>
              <a:t>package "httpd" do</a:t>
            </a:r>
            <a:br>
              <a:rPr lang="en" sz="7200"/>
            </a:br>
            <a:r>
              <a:rPr lang="en" sz="7200"/>
              <a:t>action :install</a:t>
            </a:r>
            <a:br>
              <a:rPr lang="en" sz="7200"/>
            </a:br>
            <a:r>
              <a:rPr lang="en" sz="7200"/>
              <a:t>end</a:t>
            </a:r>
            <a:endParaRPr sz="7200"/>
          </a:p>
          <a:p>
            <a:pPr indent="0" lvl="0" marL="0" rtl="0" algn="l">
              <a:spcBef>
                <a:spcPts val="1200"/>
              </a:spcBef>
              <a:spcAft>
                <a:spcPts val="0"/>
              </a:spcAft>
              <a:buNone/>
            </a:pPr>
            <a:br>
              <a:rPr lang="en" sz="7200"/>
            </a:br>
            <a:r>
              <a:rPr lang="en" sz="7200"/>
              <a:t>file '/var/www/html/index.html' do</a:t>
            </a:r>
            <a:br>
              <a:rPr lang="en" sz="7200"/>
            </a:br>
            <a:r>
              <a:rPr lang="en" sz="7200"/>
              <a:t>content 'Created using chef cookbook'</a:t>
            </a:r>
            <a:br>
              <a:rPr lang="en" sz="7200"/>
            </a:br>
            <a:r>
              <a:rPr lang="en" sz="7200"/>
              <a:t>action :create</a:t>
            </a:r>
            <a:br>
              <a:rPr lang="en" sz="7200"/>
            </a:br>
            <a:r>
              <a:rPr lang="en" sz="7200"/>
              <a:t>end</a:t>
            </a:r>
            <a:endParaRPr sz="7200"/>
          </a:p>
          <a:p>
            <a:pPr indent="0" lvl="0" marL="0" rtl="0" algn="l">
              <a:spcBef>
                <a:spcPts val="1200"/>
              </a:spcBef>
              <a:spcAft>
                <a:spcPts val="0"/>
              </a:spcAft>
              <a:buNone/>
            </a:pPr>
            <a:r>
              <a:t/>
            </a:r>
            <a:endParaRPr sz="7200"/>
          </a:p>
          <a:p>
            <a:pPr indent="0" lvl="0" marL="0" rtl="0" algn="l">
              <a:spcBef>
                <a:spcPts val="1200"/>
              </a:spcBef>
              <a:spcAft>
                <a:spcPts val="0"/>
              </a:spcAft>
              <a:buNone/>
            </a:pPr>
            <a:r>
              <a:rPr lang="en" sz="7200"/>
              <a:t>service 'httpd' do</a:t>
            </a:r>
            <a:br>
              <a:rPr lang="en" sz="7200"/>
            </a:br>
            <a:r>
              <a:rPr lang="en" sz="7200"/>
              <a:t>action  [:enable, :start]</a:t>
            </a:r>
            <a:br>
              <a:rPr lang="en" sz="7200"/>
            </a:br>
            <a:r>
              <a:rPr lang="en" sz="7200"/>
              <a:t>end</a:t>
            </a:r>
            <a:endParaRPr sz="7200"/>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execute linux command in a chef recipe</a:t>
            </a:r>
            <a:endParaRPr/>
          </a:p>
        </p:txBody>
      </p:sp>
      <p:sp>
        <p:nvSpPr>
          <p:cNvPr id="162" name="Google Shape;16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execute  "run a script" do </a:t>
            </a:r>
            <a:br>
              <a:rPr lang="en"/>
            </a:br>
            <a:r>
              <a:rPr lang="en"/>
              <a:t>command &lt;&lt;-EOH </a:t>
            </a:r>
            <a:br>
              <a:rPr lang="en"/>
            </a:br>
            <a:r>
              <a:rPr lang="en"/>
              <a:t>mkdir /logs</a:t>
            </a:r>
            <a:br>
              <a:rPr lang="en"/>
            </a:br>
            <a:r>
              <a:rPr lang="en"/>
              <a:t>touch /info.txt</a:t>
            </a:r>
            <a:br>
              <a:rPr lang="en"/>
            </a:br>
            <a:r>
              <a:rPr lang="en"/>
              <a:t>EOH</a:t>
            </a:r>
            <a:br>
              <a:rPr lang="en"/>
            </a:br>
            <a:r>
              <a:rPr lang="en"/>
              <a:t>end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chemeClr val="dk1"/>
              </a:buClr>
              <a:buSzPts val="770"/>
              <a:buFont typeface="Arial"/>
              <a:buNone/>
            </a:pPr>
            <a:r>
              <a:rPr lang="en" sz="2500">
                <a:solidFill>
                  <a:schemeClr val="dk2"/>
                </a:solidFill>
              </a:rPr>
              <a:t>Types of Configuration Management Tools:</a:t>
            </a:r>
            <a:endParaRPr sz="321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Char char="●"/>
            </a:pPr>
            <a:r>
              <a:rPr lang="en"/>
              <a:t>Push Based</a:t>
            </a:r>
            <a:endParaRPr/>
          </a:p>
          <a:p>
            <a:pPr indent="0" lvl="0" marL="0" rtl="0" algn="l">
              <a:lnSpc>
                <a:spcPct val="95000"/>
              </a:lnSpc>
              <a:spcBef>
                <a:spcPts val="1200"/>
              </a:spcBef>
              <a:spcAft>
                <a:spcPts val="0"/>
              </a:spcAft>
              <a:buSzPts val="770"/>
              <a:buNone/>
            </a:pPr>
            <a:r>
              <a:rPr lang="en"/>
              <a:t>Here the configuration server pushes the code/configuration to the nodes.</a:t>
            </a:r>
            <a:endParaRPr/>
          </a:p>
          <a:p>
            <a:pPr indent="0" lvl="0" marL="0" rtl="0" algn="l">
              <a:lnSpc>
                <a:spcPct val="95000"/>
              </a:lnSpc>
              <a:spcBef>
                <a:spcPts val="1200"/>
              </a:spcBef>
              <a:spcAft>
                <a:spcPts val="0"/>
              </a:spcAft>
              <a:buSzPts val="770"/>
              <a:buNone/>
            </a:pPr>
            <a:r>
              <a:rPr lang="en"/>
              <a:t>e.g., Ansible and Saltstack</a:t>
            </a:r>
            <a:endParaRPr/>
          </a:p>
          <a:p>
            <a:pPr indent="0" lvl="0" marL="0" rtl="0" algn="l">
              <a:lnSpc>
                <a:spcPct val="95000"/>
              </a:lnSpc>
              <a:spcBef>
                <a:spcPts val="1200"/>
              </a:spcBef>
              <a:spcAft>
                <a:spcPts val="0"/>
              </a:spcAft>
              <a:buSzPts val="770"/>
              <a:buNone/>
            </a:pPr>
            <a:r>
              <a:t/>
            </a:r>
            <a:endParaRPr/>
          </a:p>
          <a:p>
            <a:pPr indent="-342900" lvl="0" marL="457200" rtl="0" algn="l">
              <a:lnSpc>
                <a:spcPct val="95000"/>
              </a:lnSpc>
              <a:spcBef>
                <a:spcPts val="1200"/>
              </a:spcBef>
              <a:spcAft>
                <a:spcPts val="0"/>
              </a:spcAft>
              <a:buSzPts val="1800"/>
              <a:buChar char="●"/>
            </a:pPr>
            <a:r>
              <a:rPr lang="en"/>
              <a:t>Pull Based</a:t>
            </a:r>
            <a:endParaRPr/>
          </a:p>
          <a:p>
            <a:pPr indent="0" lvl="0" marL="0" rtl="0" algn="l">
              <a:lnSpc>
                <a:spcPct val="95000"/>
              </a:lnSpc>
              <a:spcBef>
                <a:spcPts val="1200"/>
              </a:spcBef>
              <a:spcAft>
                <a:spcPts val="0"/>
              </a:spcAft>
              <a:buSzPts val="770"/>
              <a:buNone/>
            </a:pPr>
            <a:r>
              <a:rPr lang="en"/>
              <a:t>Here the nodes check with the configuration server periodically and fetches the configuration.</a:t>
            </a:r>
            <a:endParaRPr/>
          </a:p>
          <a:p>
            <a:pPr indent="0" lvl="0" marL="0" rtl="0" algn="l">
              <a:lnSpc>
                <a:spcPct val="95000"/>
              </a:lnSpc>
              <a:spcBef>
                <a:spcPts val="1200"/>
              </a:spcBef>
              <a:spcAft>
                <a:spcPts val="0"/>
              </a:spcAft>
              <a:buSzPts val="770"/>
              <a:buNone/>
            </a:pPr>
            <a:r>
              <a:rPr lang="en"/>
              <a:t>e.g., Chef and Puppet</a:t>
            </a:r>
            <a:endParaRPr/>
          </a:p>
          <a:p>
            <a:pPr indent="0" lvl="0" marL="0" rtl="0" algn="l">
              <a:lnSpc>
                <a:spcPct val="95000"/>
              </a:lnSpc>
              <a:spcBef>
                <a:spcPts val="1200"/>
              </a:spcBef>
              <a:spcAft>
                <a:spcPts val="0"/>
              </a:spcAft>
              <a:buSzPts val="770"/>
              <a:buNone/>
            </a:pPr>
            <a:r>
              <a:t/>
            </a:r>
            <a:endParaRPr/>
          </a:p>
          <a:p>
            <a:pPr indent="0" lvl="0" marL="0" rtl="0" algn="l">
              <a:lnSpc>
                <a:spcPct val="95000"/>
              </a:lnSpc>
              <a:spcBef>
                <a:spcPts val="1200"/>
              </a:spcBef>
              <a:spcAft>
                <a:spcPts val="1200"/>
              </a:spcAft>
              <a:buSzPts val="77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500">
                <a:solidFill>
                  <a:schemeClr val="dk2"/>
                </a:solidFill>
              </a:rPr>
              <a:t>T</a:t>
            </a:r>
            <a:r>
              <a:rPr lang="en" sz="2500">
                <a:solidFill>
                  <a:schemeClr val="dk2"/>
                </a:solidFill>
              </a:rPr>
              <a:t>esting the recipes syntax</a:t>
            </a:r>
            <a:endParaRPr sz="2500"/>
          </a:p>
        </p:txBody>
      </p:sp>
      <p:sp>
        <p:nvSpPr>
          <p:cNvPr id="168" name="Google Shape;168;p32"/>
          <p:cNvSpPr txBox="1"/>
          <p:nvPr>
            <p:ph idx="1" type="body"/>
          </p:nvPr>
        </p:nvSpPr>
        <p:spPr>
          <a:xfrm>
            <a:off x="45285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chef exec ruby -c  &lt;cookbook_name&gt;/recipes/&lt;recipe_name.rb&gt;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Chef in local mode</a:t>
            </a:r>
            <a:endParaRPr/>
          </a:p>
        </p:txBody>
      </p:sp>
      <p:sp>
        <p:nvSpPr>
          <p:cNvPr id="174" name="Google Shape;17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options to run the recipe locally skipping the chef-server</a:t>
            </a:r>
            <a:endParaRPr/>
          </a:p>
          <a:p>
            <a:pPr indent="0" lvl="0" marL="0" rtl="0" algn="l">
              <a:spcBef>
                <a:spcPts val="1200"/>
              </a:spcBef>
              <a:spcAft>
                <a:spcPts val="0"/>
              </a:spcAft>
              <a:buNone/>
            </a:pPr>
            <a:r>
              <a:rPr lang="en"/>
              <a:t>chef-client -zr  "recipe[&lt;cookbook_name&gt;::&lt;recipe_name&gt;]"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-z: Specifies that Chef should run in local mode, meaning it operates without a Chef server. It uses the local cookbooks and resources available on the system.</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195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Chef Attributes</a:t>
            </a:r>
            <a:endParaRPr/>
          </a:p>
        </p:txBody>
      </p:sp>
      <p:sp>
        <p:nvSpPr>
          <p:cNvPr id="180" name="Google Shape;180;p34"/>
          <p:cNvSpPr txBox="1"/>
          <p:nvPr>
            <p:ph idx="1" type="body"/>
          </p:nvPr>
        </p:nvSpPr>
        <p:spPr>
          <a:xfrm>
            <a:off x="311700" y="863550"/>
            <a:ext cx="8520600" cy="4158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br>
              <a:rPr lang="en" sz="3750"/>
            </a:br>
            <a:r>
              <a:rPr lang="en" sz="3750"/>
              <a:t>An attribute is a specific detail about a node, written in a key=value pair</a:t>
            </a:r>
            <a:endParaRPr sz="3750"/>
          </a:p>
          <a:p>
            <a:pPr indent="0" lvl="0" marL="0" rtl="0" algn="l">
              <a:spcBef>
                <a:spcPts val="1200"/>
              </a:spcBef>
              <a:spcAft>
                <a:spcPts val="0"/>
              </a:spcAft>
              <a:buNone/>
            </a:pPr>
            <a:r>
              <a:rPr lang="en" sz="3750"/>
              <a:t>Attributes are used by Chef Client to determine:</a:t>
            </a:r>
            <a:endParaRPr sz="3750"/>
          </a:p>
          <a:p>
            <a:pPr indent="0" lvl="0" marL="0" rtl="0" algn="l">
              <a:spcBef>
                <a:spcPts val="1200"/>
              </a:spcBef>
              <a:spcAft>
                <a:spcPts val="0"/>
              </a:spcAft>
              <a:buNone/>
            </a:pPr>
            <a:r>
              <a:t/>
            </a:r>
            <a:endParaRPr sz="3750"/>
          </a:p>
          <a:p>
            <a:pPr indent="-341709" lvl="0" marL="457200" rtl="0" algn="l">
              <a:spcBef>
                <a:spcPts val="1200"/>
              </a:spcBef>
              <a:spcAft>
                <a:spcPts val="0"/>
              </a:spcAft>
              <a:buSzPct val="100000"/>
              <a:buChar char="●"/>
            </a:pPr>
            <a:r>
              <a:rPr lang="en" sz="3750"/>
              <a:t>The current state of the node</a:t>
            </a:r>
            <a:br>
              <a:rPr lang="en" sz="3750"/>
            </a:br>
            <a:endParaRPr sz="3750"/>
          </a:p>
          <a:p>
            <a:pPr indent="-341709" lvl="0" marL="457200" rtl="0" algn="l">
              <a:spcBef>
                <a:spcPts val="0"/>
              </a:spcBef>
              <a:spcAft>
                <a:spcPts val="0"/>
              </a:spcAft>
              <a:buSzPct val="100000"/>
              <a:buChar char="●"/>
            </a:pPr>
            <a:r>
              <a:rPr lang="en" sz="3750"/>
              <a:t>What was the state of the node at the end of the previous Chef Infra Client run</a:t>
            </a:r>
            <a:br>
              <a:rPr lang="en" sz="3750"/>
            </a:br>
            <a:endParaRPr sz="3750"/>
          </a:p>
          <a:p>
            <a:pPr indent="-341709" lvl="0" marL="457200" rtl="0" algn="l">
              <a:spcBef>
                <a:spcPts val="0"/>
              </a:spcBef>
              <a:spcAft>
                <a:spcPts val="0"/>
              </a:spcAft>
              <a:buSzPct val="100000"/>
              <a:buChar char="●"/>
            </a:pPr>
            <a:r>
              <a:rPr lang="en" sz="3750"/>
              <a:t>What should be the state of the node at the end of the current Chef Infra Client run</a:t>
            </a:r>
            <a:endParaRPr sz="37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idx="1" type="body"/>
          </p:nvPr>
        </p:nvSpPr>
        <p:spPr>
          <a:xfrm>
            <a:off x="106850" y="768025"/>
            <a:ext cx="8942700" cy="418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t>
            </a:r>
            <a:r>
              <a:rPr lang="en"/>
              <a:t>.g, Create a folder attributes under your cookbook.</a:t>
            </a:r>
            <a:endParaRPr/>
          </a:p>
          <a:p>
            <a:pPr indent="0" lvl="0" marL="0" rtl="0" algn="l">
              <a:spcBef>
                <a:spcPts val="1200"/>
              </a:spcBef>
              <a:spcAft>
                <a:spcPts val="0"/>
              </a:spcAft>
              <a:buNone/>
            </a:pPr>
            <a:r>
              <a:rPr lang="en"/>
              <a:t>Add </a:t>
            </a:r>
            <a:r>
              <a:rPr lang="en"/>
              <a:t>attributes</a:t>
            </a:r>
            <a:r>
              <a:rPr lang="en"/>
              <a:t>/default.rb with below content:</a:t>
            </a:r>
            <a:br>
              <a:rPr lang="en"/>
            </a:br>
            <a:r>
              <a:rPr lang="en"/>
              <a:t>default['apache-cookbook']['message'] = 'Hello, Chef ..using attributes!'</a:t>
            </a:r>
            <a:endParaRPr/>
          </a:p>
          <a:p>
            <a:pPr indent="0" lvl="0" marL="0" rtl="0" algn="l">
              <a:spcBef>
                <a:spcPts val="1200"/>
              </a:spcBef>
              <a:spcAft>
                <a:spcPts val="0"/>
              </a:spcAft>
              <a:buNone/>
            </a:pPr>
            <a:br>
              <a:rPr lang="en"/>
            </a:br>
            <a:r>
              <a:rPr lang="en"/>
              <a:t>#You can use it in your recipe like below</a:t>
            </a:r>
            <a:endParaRPr/>
          </a:p>
          <a:p>
            <a:pPr indent="0" lvl="0" marL="0" rtl="0" algn="l">
              <a:spcBef>
                <a:spcPts val="1200"/>
              </a:spcBef>
              <a:spcAft>
                <a:spcPts val="0"/>
              </a:spcAft>
              <a:buNone/>
            </a:pPr>
            <a:r>
              <a:rPr lang="en"/>
              <a:t>message = node[‘</a:t>
            </a:r>
            <a:r>
              <a:rPr lang="en"/>
              <a:t>apache-cookbook’</a:t>
            </a:r>
            <a:r>
              <a:rPr lang="en"/>
              <a:t>]['message']</a:t>
            </a:r>
            <a:endParaRPr/>
          </a:p>
          <a:p>
            <a:pPr indent="0" lvl="0" marL="0" rtl="0" algn="l">
              <a:spcBef>
                <a:spcPts val="1200"/>
              </a:spcBef>
              <a:spcAft>
                <a:spcPts val="1200"/>
              </a:spcAft>
              <a:buNone/>
            </a:pPr>
            <a:r>
              <a:rPr lang="en"/>
              <a:t>file '/tmp/my_file.txt' do</a:t>
            </a:r>
            <a:br>
              <a:rPr lang="en"/>
            </a:br>
            <a:r>
              <a:rPr lang="en"/>
              <a:t>  content message</a:t>
            </a:r>
            <a:br>
              <a:rPr lang="en"/>
            </a:br>
            <a:r>
              <a:rPr lang="en"/>
              <a:t>  action :create</a:t>
            </a:r>
            <a:br>
              <a:rPr lang="en"/>
            </a:br>
            <a:r>
              <a:rPr lang="en"/>
              <a:t>end</a:t>
            </a:r>
            <a:endParaRPr/>
          </a:p>
        </p:txBody>
      </p:sp>
      <p:sp>
        <p:nvSpPr>
          <p:cNvPr id="186" name="Google Shape;186;p35"/>
          <p:cNvSpPr txBox="1"/>
          <p:nvPr>
            <p:ph type="title"/>
          </p:nvPr>
        </p:nvSpPr>
        <p:spPr>
          <a:xfrm>
            <a:off x="106850" y="184575"/>
            <a:ext cx="8725500" cy="58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an attribute in a recipe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211825"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3750">
                <a:solidFill>
                  <a:schemeClr val="dk2"/>
                </a:solidFill>
              </a:rPr>
              <a:t>Attribute Types</a:t>
            </a:r>
            <a:endParaRPr/>
          </a:p>
        </p:txBody>
      </p:sp>
      <p:sp>
        <p:nvSpPr>
          <p:cNvPr id="192" name="Google Shape;192;p36"/>
          <p:cNvSpPr txBox="1"/>
          <p:nvPr>
            <p:ph idx="1" type="body"/>
          </p:nvPr>
        </p:nvSpPr>
        <p:spPr>
          <a:xfrm>
            <a:off x="311700" y="572700"/>
            <a:ext cx="8520600" cy="4571100"/>
          </a:xfrm>
          <a:prstGeom prst="rect">
            <a:avLst/>
          </a:prstGeom>
        </p:spPr>
        <p:txBody>
          <a:bodyPr anchorCtr="0" anchor="t" bIns="91425" lIns="91425" spcFirstLastPara="1" rIns="91425" wrap="square" tIns="91425">
            <a:noAutofit/>
          </a:bodyPr>
          <a:lstStyle/>
          <a:p>
            <a:pPr indent="-334962" lvl="0" marL="457200" rtl="0" algn="l">
              <a:lnSpc>
                <a:spcPct val="105000"/>
              </a:lnSpc>
              <a:spcBef>
                <a:spcPts val="0"/>
              </a:spcBef>
              <a:spcAft>
                <a:spcPts val="0"/>
              </a:spcAft>
              <a:buSzPts val="1675"/>
              <a:buChar char="●"/>
            </a:pPr>
            <a:r>
              <a:rPr lang="en" sz="1675"/>
              <a:t>d</a:t>
            </a:r>
            <a:r>
              <a:rPr lang="en" sz="1675"/>
              <a:t>efault  	-Has the lowest attribute precedence. Default attributes are defined in cookbooks and roles.</a:t>
            </a:r>
            <a:endParaRPr sz="1675"/>
          </a:p>
          <a:p>
            <a:pPr indent="-334962" lvl="0" marL="457200" rtl="0" algn="l">
              <a:lnSpc>
                <a:spcPct val="105000"/>
              </a:lnSpc>
              <a:spcBef>
                <a:spcPts val="0"/>
              </a:spcBef>
              <a:spcAft>
                <a:spcPts val="0"/>
              </a:spcAft>
              <a:buSzPts val="1675"/>
              <a:buChar char="●"/>
            </a:pPr>
            <a:r>
              <a:rPr lang="en" sz="1675"/>
              <a:t>force_default	- Takes precedence over a default attribute set by a role or an environment.</a:t>
            </a:r>
            <a:endParaRPr sz="1675"/>
          </a:p>
          <a:p>
            <a:pPr indent="-334962" lvl="0" marL="457200" rtl="0" algn="l">
              <a:lnSpc>
                <a:spcPct val="105000"/>
              </a:lnSpc>
              <a:spcBef>
                <a:spcPts val="0"/>
              </a:spcBef>
              <a:spcAft>
                <a:spcPts val="0"/>
              </a:spcAft>
              <a:buSzPts val="1675"/>
              <a:buChar char="●"/>
            </a:pPr>
            <a:r>
              <a:rPr lang="en" sz="1675"/>
              <a:t>normal	-A normal attribute has a higher attribute precedence than a default attribute.</a:t>
            </a:r>
            <a:endParaRPr sz="1675"/>
          </a:p>
          <a:p>
            <a:pPr indent="-334962" lvl="0" marL="457200" rtl="0" algn="l">
              <a:lnSpc>
                <a:spcPct val="105000"/>
              </a:lnSpc>
              <a:spcBef>
                <a:spcPts val="0"/>
              </a:spcBef>
              <a:spcAft>
                <a:spcPts val="0"/>
              </a:spcAft>
              <a:buSzPts val="1675"/>
              <a:buChar char="●"/>
            </a:pPr>
            <a:r>
              <a:rPr lang="en" sz="1675"/>
              <a:t>override</a:t>
            </a:r>
            <a:r>
              <a:rPr lang="en" sz="1675"/>
              <a:t>     - override attributes are a way to override the default values of attributes defined in a cookbook</a:t>
            </a:r>
            <a:endParaRPr sz="1675"/>
          </a:p>
          <a:p>
            <a:pPr indent="-334962" lvl="0" marL="457200" rtl="0" algn="l">
              <a:lnSpc>
                <a:spcPct val="105000"/>
              </a:lnSpc>
              <a:spcBef>
                <a:spcPts val="0"/>
              </a:spcBef>
              <a:spcAft>
                <a:spcPts val="0"/>
              </a:spcAft>
              <a:buSzPts val="1675"/>
              <a:buChar char="●"/>
            </a:pPr>
            <a:r>
              <a:rPr lang="en" sz="1675"/>
              <a:t>force_override	-Use the force_override attribute to ensure that an attribute defined in a cookbook  (by an attribute file or by a recipe) takes precedence over an override attribute set by a role or an environment.</a:t>
            </a:r>
            <a:endParaRPr sz="1675"/>
          </a:p>
          <a:p>
            <a:pPr indent="-322262" lvl="0" marL="457200" rtl="0" algn="l">
              <a:lnSpc>
                <a:spcPct val="105000"/>
              </a:lnSpc>
              <a:spcBef>
                <a:spcPts val="0"/>
              </a:spcBef>
              <a:spcAft>
                <a:spcPts val="0"/>
              </a:spcAft>
              <a:buSzPts val="1475"/>
              <a:buChar char="●"/>
            </a:pPr>
            <a:r>
              <a:rPr lang="en" sz="1675"/>
              <a:t>automatic	- Automatic attributes are set by the Chef client.These attributes provide information about the node and its environment, such as hostname, IP address, platform, etc. You can access these attributes directly in your recipes without explicitly defining them. </a:t>
            </a:r>
            <a:r>
              <a:rPr lang="en" sz="1475"/>
              <a:t>e.g., node['ipaddress'], node['hostname'], node['hostname']</a:t>
            </a:r>
            <a:br>
              <a:rPr lang="en" sz="1475"/>
            </a:br>
            <a:endParaRPr sz="1475"/>
          </a:p>
          <a:p>
            <a:pPr indent="0" lvl="0" marL="457200" rtl="0" algn="l">
              <a:lnSpc>
                <a:spcPct val="105000"/>
              </a:lnSpc>
              <a:spcBef>
                <a:spcPts val="1200"/>
              </a:spcBef>
              <a:spcAft>
                <a:spcPts val="1200"/>
              </a:spcAft>
              <a:buSzPts val="275"/>
              <a:buNone/>
            </a:pPr>
            <a:r>
              <a:t/>
            </a:r>
            <a:endParaRPr sz="5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idx="1" type="body"/>
          </p:nvPr>
        </p:nvSpPr>
        <p:spPr>
          <a:xfrm>
            <a:off x="311700" y="460525"/>
            <a:ext cx="8520600" cy="456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Chef </a:t>
            </a:r>
            <a:r>
              <a:rPr lang="en"/>
              <a:t>Attributes can be defined by nodes, cookbooks, roles, environments or recipes.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Priority of Attributes:</a:t>
            </a:r>
            <a:endParaRPr/>
          </a:p>
          <a:p>
            <a:pPr indent="0" lvl="0" marL="457200" rtl="0" algn="l">
              <a:spcBef>
                <a:spcPts val="1200"/>
              </a:spcBef>
              <a:spcAft>
                <a:spcPts val="0"/>
              </a:spcAft>
              <a:buNone/>
            </a:pPr>
            <a:r>
              <a:rPr lang="en"/>
              <a:t>Here is the order of precedence for Chef attributes: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https://docs.chef.io/attribute_precedence/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78800"/>
            <a:ext cx="8520600" cy="39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Chef recipe using automatic attributes</a:t>
            </a:r>
            <a:endParaRPr/>
          </a:p>
        </p:txBody>
      </p:sp>
      <p:sp>
        <p:nvSpPr>
          <p:cNvPr id="203" name="Google Shape;203;p38"/>
          <p:cNvSpPr txBox="1"/>
          <p:nvPr>
            <p:ph idx="1" type="body"/>
          </p:nvPr>
        </p:nvSpPr>
        <p:spPr>
          <a:xfrm>
            <a:off x="311700" y="543750"/>
            <a:ext cx="8520600" cy="4347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350"/>
              <a:t>file '/basicinfo' do</a:t>
            </a:r>
            <a:br>
              <a:rPr lang="en" sz="7350"/>
            </a:br>
            <a:r>
              <a:rPr lang="en" sz="7350"/>
              <a:t>  content "This is to get attributes</a:t>
            </a:r>
            <a:br>
              <a:rPr lang="en" sz="7350"/>
            </a:br>
            <a:r>
              <a:rPr lang="en" sz="7350"/>
              <a:t>  HOSTNAME: #{node['hostname']}</a:t>
            </a:r>
            <a:br>
              <a:rPr lang="en" sz="7350"/>
            </a:br>
            <a:r>
              <a:rPr lang="en" sz="7350"/>
              <a:t>  IPADDRESS: #{node['ipaddress']}</a:t>
            </a:r>
            <a:br>
              <a:rPr lang="en" sz="7350"/>
            </a:br>
            <a:r>
              <a:rPr lang="en" sz="7350"/>
              <a:t>   MEMORY: #{node['memory']['total']}"</a:t>
            </a:r>
            <a:br>
              <a:rPr lang="en" sz="7350"/>
            </a:br>
            <a:r>
              <a:rPr lang="en" sz="7350"/>
              <a:t>  owner 'root'</a:t>
            </a:r>
            <a:br>
              <a:rPr lang="en" sz="7350"/>
            </a:br>
            <a:r>
              <a:rPr lang="en" sz="7350"/>
              <a:t>  group 'root'</a:t>
            </a:r>
            <a:br>
              <a:rPr lang="en" sz="7350"/>
            </a:br>
            <a:r>
              <a:rPr lang="en" sz="7350"/>
              <a:t>  action :create</a:t>
            </a:r>
            <a:br>
              <a:rPr lang="en" sz="7350"/>
            </a:br>
            <a:r>
              <a:rPr lang="en" sz="7350"/>
              <a:t>e</a:t>
            </a:r>
            <a:r>
              <a:rPr lang="en" sz="7350"/>
              <a:t>nd</a:t>
            </a:r>
            <a:br>
              <a:rPr lang="en" sz="7350"/>
            </a:br>
            <a:endParaRPr sz="7350"/>
          </a:p>
          <a:p>
            <a:pPr indent="-345281" lvl="0" marL="457200" rtl="0" algn="l">
              <a:spcBef>
                <a:spcPts val="1200"/>
              </a:spcBef>
              <a:spcAft>
                <a:spcPts val="0"/>
              </a:spcAft>
              <a:buSzPct val="100000"/>
              <a:buChar char="●"/>
            </a:pPr>
            <a:r>
              <a:rPr lang="en" sz="7350"/>
              <a:t>Test the recipe:</a:t>
            </a:r>
            <a:br>
              <a:rPr lang="en" sz="7350"/>
            </a:br>
            <a:br>
              <a:rPr lang="en" sz="7350"/>
            </a:br>
            <a:r>
              <a:rPr lang="en" sz="7350"/>
              <a:t>chef exec ruby -c apache-cookbook/recipes/&lt;recipename.rb&gt;</a:t>
            </a:r>
            <a:endParaRPr sz="7350"/>
          </a:p>
          <a:p>
            <a:pPr indent="0" lvl="0" marL="0" rtl="0" algn="l">
              <a:spcBef>
                <a:spcPts val="1200"/>
              </a:spcBef>
              <a:spcAft>
                <a:spcPts val="0"/>
              </a:spcAft>
              <a:buNone/>
            </a:pPr>
            <a:r>
              <a:t/>
            </a:r>
            <a:endParaRPr sz="7350"/>
          </a:p>
          <a:p>
            <a:pPr indent="0" lvl="0" marL="0" rtl="0" algn="l">
              <a:spcBef>
                <a:spcPts val="1200"/>
              </a:spcBef>
              <a:spcAft>
                <a:spcPts val="0"/>
              </a:spcAft>
              <a:buNone/>
            </a:pPr>
            <a:r>
              <a:t/>
            </a:r>
            <a:endParaRPr sz="73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311700" y="78825"/>
            <a:ext cx="8520600" cy="57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Chef Server</a:t>
            </a:r>
            <a:endParaRPr/>
          </a:p>
        </p:txBody>
      </p:sp>
      <p:sp>
        <p:nvSpPr>
          <p:cNvPr id="209" name="Google Shape;209;p39"/>
          <p:cNvSpPr txBox="1"/>
          <p:nvPr>
            <p:ph idx="1" type="body"/>
          </p:nvPr>
        </p:nvSpPr>
        <p:spPr>
          <a:xfrm>
            <a:off x="311700" y="760125"/>
            <a:ext cx="8520600" cy="4383300"/>
          </a:xfrm>
          <a:prstGeom prst="rect">
            <a:avLst/>
          </a:prstGeom>
        </p:spPr>
        <p:txBody>
          <a:bodyPr anchorCtr="0" anchor="t" bIns="91425" lIns="91425" spcFirstLastPara="1" rIns="91425" wrap="square" tIns="91425">
            <a:normAutofit fontScale="32500" lnSpcReduction="20000"/>
          </a:bodyPr>
          <a:lstStyle/>
          <a:p>
            <a:pPr indent="-342106" lvl="0" marL="457200" rtl="0" algn="l">
              <a:spcBef>
                <a:spcPts val="0"/>
              </a:spcBef>
              <a:spcAft>
                <a:spcPts val="0"/>
              </a:spcAft>
              <a:buSzPct val="100000"/>
              <a:buChar char="●"/>
            </a:pPr>
            <a:r>
              <a:rPr lang="en" sz="5500"/>
              <a:t>T</a:t>
            </a:r>
            <a:r>
              <a:rPr lang="en" sz="5500"/>
              <a:t>he hosted Chef Server provided by Chef Software (api.chef.io) is a cloud-based service offered by Chef Software. It is a fully-managed solution that provides all the infrastructure and services needed to run a Chef Server.</a:t>
            </a:r>
            <a:br>
              <a:rPr lang="en" sz="5500"/>
            </a:br>
            <a:endParaRPr sz="5500"/>
          </a:p>
          <a:p>
            <a:pPr indent="-342106" lvl="0" marL="457200" rtl="0" algn="l">
              <a:spcBef>
                <a:spcPts val="0"/>
              </a:spcBef>
              <a:spcAft>
                <a:spcPts val="0"/>
              </a:spcAft>
              <a:buSzPct val="100000"/>
              <a:buChar char="●"/>
            </a:pPr>
            <a:r>
              <a:rPr lang="en" sz="5500"/>
              <a:t>With the hosted Chef Server, you don't need to set up and manage your own dedicated EC2 instance for the Chef Server. </a:t>
            </a:r>
            <a:br>
              <a:rPr lang="en" sz="5500"/>
            </a:br>
            <a:endParaRPr sz="5500"/>
          </a:p>
          <a:p>
            <a:pPr indent="-342106" lvl="0" marL="457200" rtl="0" algn="l">
              <a:spcBef>
                <a:spcPts val="0"/>
              </a:spcBef>
              <a:spcAft>
                <a:spcPts val="0"/>
              </a:spcAft>
              <a:buSzPct val="100000"/>
              <a:buChar char="●"/>
            </a:pPr>
            <a:r>
              <a:rPr lang="en" sz="5500"/>
              <a:t>Go to manage.chef.io, create an account , clk on organisations-&gt; download starter kit-&gt; extract-&gt; move chef-repo to workstation</a:t>
            </a:r>
            <a:br>
              <a:rPr lang="en" sz="5500"/>
            </a:br>
            <a:endParaRPr sz="5500"/>
          </a:p>
          <a:p>
            <a:pPr indent="-342106" lvl="0" marL="457200" rtl="0" algn="l">
              <a:spcBef>
                <a:spcPts val="0"/>
              </a:spcBef>
              <a:spcAft>
                <a:spcPts val="0"/>
              </a:spcAft>
              <a:buSzPct val="100000"/>
              <a:buChar char="●"/>
            </a:pPr>
            <a:r>
              <a:rPr lang="en" sz="5500"/>
              <a:t>Run the below command to verify if your workstation is connected to the chef-server or not.</a:t>
            </a:r>
            <a:br>
              <a:rPr lang="en" sz="5500"/>
            </a:br>
            <a:br>
              <a:rPr lang="en" sz="5500"/>
            </a:br>
            <a:r>
              <a:rPr lang="en" sz="5500"/>
              <a:t>#</a:t>
            </a:r>
            <a:r>
              <a:rPr b="1" lang="en" sz="5500"/>
              <a:t>cd chef-repo</a:t>
            </a:r>
            <a:br>
              <a:rPr lang="en" sz="5500"/>
            </a:br>
            <a:r>
              <a:rPr lang="en" sz="5500"/>
              <a:t>#</a:t>
            </a:r>
            <a:r>
              <a:rPr b="1" lang="en" sz="4980"/>
              <a:t>knife ssl check</a:t>
            </a:r>
            <a:endParaRPr b="1" sz="303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idx="1" type="body"/>
          </p:nvPr>
        </p:nvSpPr>
        <p:spPr>
          <a:xfrm>
            <a:off x="311700" y="307950"/>
            <a:ext cx="8520600" cy="4527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cd ec2-user/chef-repo/.chef</a:t>
            </a:r>
            <a:endParaRPr/>
          </a:p>
          <a:p>
            <a:pPr indent="-342900" lvl="0" marL="457200" rtl="0" algn="l">
              <a:spcBef>
                <a:spcPts val="0"/>
              </a:spcBef>
              <a:spcAft>
                <a:spcPts val="0"/>
              </a:spcAft>
              <a:buSzPts val="1800"/>
              <a:buChar char="●"/>
            </a:pPr>
            <a:r>
              <a:rPr lang="en"/>
              <a:t>cat config.rb</a:t>
            </a:r>
            <a:endParaRPr/>
          </a:p>
          <a:p>
            <a:pPr indent="0" lvl="0" marL="457200" rtl="0" algn="l">
              <a:spcBef>
                <a:spcPts val="1200"/>
              </a:spcBef>
              <a:spcAft>
                <a:spcPts val="0"/>
              </a:spcAft>
              <a:buNone/>
            </a:pPr>
            <a:r>
              <a:rPr lang="en"/>
              <a:t>This will show you the chef-server-url</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Now the workstation is connected to the chef server.</a:t>
            </a:r>
            <a:endParaRPr/>
          </a:p>
          <a:p>
            <a:pPr indent="0" lvl="0" marL="457200" rtl="0" algn="l">
              <a:spcBef>
                <a:spcPts val="1200"/>
              </a:spcBef>
              <a:spcAft>
                <a:spcPts val="0"/>
              </a:spcAft>
              <a:buClr>
                <a:schemeClr val="dk1"/>
              </a:buClr>
              <a:buSzPts val="1100"/>
              <a:buFont typeface="Arial"/>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311700" y="78825"/>
            <a:ext cx="8520600" cy="57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Upload cookbooks to Chef-Server</a:t>
            </a:r>
            <a:endParaRPr/>
          </a:p>
        </p:txBody>
      </p:sp>
      <p:sp>
        <p:nvSpPr>
          <p:cNvPr id="220" name="Google Shape;220;p41"/>
          <p:cNvSpPr txBox="1"/>
          <p:nvPr>
            <p:ph idx="1" type="body"/>
          </p:nvPr>
        </p:nvSpPr>
        <p:spPr>
          <a:xfrm>
            <a:off x="311700" y="653325"/>
            <a:ext cx="8520600" cy="429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the cookbooks under /home/ec2-user/chef-repo/cookbooks/</a:t>
            </a:r>
            <a:endParaRPr/>
          </a:p>
          <a:p>
            <a:pPr indent="-342900" lvl="0" marL="457200" rtl="0" algn="l">
              <a:spcBef>
                <a:spcPts val="0"/>
              </a:spcBef>
              <a:spcAft>
                <a:spcPts val="0"/>
              </a:spcAft>
              <a:buSzPts val="1800"/>
              <a:buChar char="●"/>
            </a:pPr>
            <a:r>
              <a:rPr lang="en"/>
              <a:t>cd chef-repo/cookbooks</a:t>
            </a:r>
            <a:endParaRPr/>
          </a:p>
          <a:p>
            <a:pPr indent="0" lvl="0" marL="457200" rtl="0" algn="l">
              <a:spcBef>
                <a:spcPts val="1200"/>
              </a:spcBef>
              <a:spcAft>
                <a:spcPts val="0"/>
              </a:spcAft>
              <a:buNone/>
            </a:pPr>
            <a:r>
              <a:rPr lang="en"/>
              <a:t>chef generate cookbook apache-cookbook</a:t>
            </a:r>
            <a:br>
              <a:rPr lang="en"/>
            </a:br>
            <a:br>
              <a:rPr lang="en"/>
            </a:br>
            <a:endParaRPr/>
          </a:p>
          <a:p>
            <a:pPr indent="-342900" lvl="0" marL="457200" rtl="0" algn="l">
              <a:spcBef>
                <a:spcPts val="1200"/>
              </a:spcBef>
              <a:spcAft>
                <a:spcPts val="0"/>
              </a:spcAft>
              <a:buSzPts val="1800"/>
              <a:buChar char="●"/>
            </a:pPr>
            <a:r>
              <a:rPr lang="en"/>
              <a:t>cd chef-repo</a:t>
            </a:r>
            <a:endParaRPr/>
          </a:p>
          <a:p>
            <a:pPr indent="0" lvl="0" marL="457200" rtl="0" algn="l">
              <a:spcBef>
                <a:spcPts val="1200"/>
              </a:spcBef>
              <a:spcAft>
                <a:spcPts val="0"/>
              </a:spcAft>
              <a:buNone/>
            </a:pPr>
            <a:r>
              <a:rPr lang="en"/>
              <a:t>knife cookbook upload &lt;cookbook_name&gt;</a:t>
            </a:r>
            <a:endParaRPr/>
          </a:p>
          <a:p>
            <a:pPr indent="0" lvl="0" marL="457200" rtl="0" algn="l">
              <a:spcBef>
                <a:spcPts val="1200"/>
              </a:spcBef>
              <a:spcAft>
                <a:spcPts val="1200"/>
              </a:spcAft>
              <a:buNone/>
            </a:pPr>
            <a:r>
              <a:rPr lang="en"/>
              <a:t>knife cookbook list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53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solidFill>
                  <a:schemeClr val="dk2"/>
                </a:solidFill>
              </a:rPr>
              <a:t>Chef  architecture</a:t>
            </a:r>
            <a:endParaRPr sz="2500"/>
          </a:p>
        </p:txBody>
      </p:sp>
      <p:sp>
        <p:nvSpPr>
          <p:cNvPr id="67" name="Google Shape;67;p15"/>
          <p:cNvSpPr txBox="1"/>
          <p:nvPr>
            <p:ph idx="1" type="body"/>
          </p:nvPr>
        </p:nvSpPr>
        <p:spPr>
          <a:xfrm>
            <a:off x="383700" y="793450"/>
            <a:ext cx="8640600" cy="4350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7315"/>
              <a:t>Chef has a three-tier architecture:</a:t>
            </a:r>
            <a:endParaRPr sz="7315"/>
          </a:p>
          <a:p>
            <a:pPr indent="-344731" lvl="0" marL="457200" rtl="0" algn="l">
              <a:spcBef>
                <a:spcPts val="1200"/>
              </a:spcBef>
              <a:spcAft>
                <a:spcPts val="0"/>
              </a:spcAft>
              <a:buSzPct val="100000"/>
              <a:buChar char="●"/>
            </a:pPr>
            <a:r>
              <a:rPr lang="en" sz="7315"/>
              <a:t>Workstation: Where you write and test your Chef cookbooks.It also has a command-line tool called knife that you can use to interact with the Chef server.</a:t>
            </a:r>
            <a:endParaRPr sz="7315"/>
          </a:p>
          <a:p>
            <a:pPr indent="0" lvl="0" marL="457200" rtl="0" algn="l">
              <a:spcBef>
                <a:spcPts val="1200"/>
              </a:spcBef>
              <a:spcAft>
                <a:spcPts val="0"/>
              </a:spcAft>
              <a:buNone/>
            </a:pPr>
            <a:r>
              <a:t/>
            </a:r>
            <a:endParaRPr sz="7315"/>
          </a:p>
          <a:p>
            <a:pPr indent="-344731" lvl="0" marL="457200" rtl="0" algn="l">
              <a:spcBef>
                <a:spcPts val="1200"/>
              </a:spcBef>
              <a:spcAft>
                <a:spcPts val="0"/>
              </a:spcAft>
              <a:buSzPct val="100000"/>
              <a:buChar char="●"/>
            </a:pPr>
            <a:r>
              <a:rPr lang="en" sz="7315"/>
              <a:t>Server: The Chef server is the central repository for all of your Chef configuration data. It stores cookbooks, roles, environments, and other resources.</a:t>
            </a:r>
            <a:endParaRPr sz="7315"/>
          </a:p>
          <a:p>
            <a:pPr indent="0" lvl="0" marL="457200" rtl="0" algn="l">
              <a:spcBef>
                <a:spcPts val="1200"/>
              </a:spcBef>
              <a:spcAft>
                <a:spcPts val="0"/>
              </a:spcAft>
              <a:buNone/>
            </a:pPr>
            <a:r>
              <a:t/>
            </a:r>
            <a:endParaRPr sz="7315"/>
          </a:p>
          <a:p>
            <a:pPr indent="-344731" lvl="0" marL="457200" rtl="0" algn="l">
              <a:spcBef>
                <a:spcPts val="1200"/>
              </a:spcBef>
              <a:spcAft>
                <a:spcPts val="0"/>
              </a:spcAft>
              <a:buSzPct val="100000"/>
              <a:buChar char="●"/>
            </a:pPr>
            <a:r>
              <a:rPr lang="en" sz="7315"/>
              <a:t>Node: The Chef node is the server or machine that you want to configure.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311700" y="78825"/>
            <a:ext cx="8520600" cy="57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Bootstrapping a Node</a:t>
            </a:r>
            <a:endParaRPr/>
          </a:p>
        </p:txBody>
      </p:sp>
      <p:sp>
        <p:nvSpPr>
          <p:cNvPr id="226" name="Google Shape;226;p42"/>
          <p:cNvSpPr txBox="1"/>
          <p:nvPr>
            <p:ph idx="1" type="body"/>
          </p:nvPr>
        </p:nvSpPr>
        <p:spPr>
          <a:xfrm>
            <a:off x="311700" y="653325"/>
            <a:ext cx="8697900" cy="43857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Char char="●"/>
            </a:pPr>
            <a:r>
              <a:rPr lang="en"/>
              <a:t>Process of connecting any node with the chef-server is called bootstrapping.</a:t>
            </a:r>
            <a:endParaRPr/>
          </a:p>
          <a:p>
            <a:pPr indent="-342900" lvl="0" marL="457200" rtl="0" algn="just">
              <a:spcBef>
                <a:spcPts val="0"/>
              </a:spcBef>
              <a:spcAft>
                <a:spcPts val="0"/>
              </a:spcAft>
              <a:buSzPts val="1800"/>
              <a:buChar char="●"/>
            </a:pPr>
            <a:r>
              <a:rPr lang="en"/>
              <a:t>Bootstrapping installs Ohai and Chef-Client on a target system so that it can run as a client and sets the node up to communicate with a Chef Server.</a:t>
            </a:r>
            <a:endParaRPr/>
          </a:p>
          <a:p>
            <a:pPr indent="0" lvl="0" marL="457200" rtl="0" algn="just">
              <a:spcBef>
                <a:spcPts val="1200"/>
              </a:spcBef>
              <a:spcAft>
                <a:spcPts val="0"/>
              </a:spcAft>
              <a:buNone/>
            </a:pPr>
            <a:r>
              <a:rPr lang="en"/>
              <a:t>step 1. Create a ec2 instance to be considered as node.</a:t>
            </a:r>
            <a:br>
              <a:rPr lang="en"/>
            </a:br>
            <a:r>
              <a:rPr lang="en"/>
              <a:t>step 2. Copy the private key of the ec2 node to the workstation under chef-repo</a:t>
            </a:r>
            <a:br>
              <a:rPr lang="en"/>
            </a:br>
            <a:r>
              <a:rPr lang="en"/>
              <a:t>step 3. Run the below command on Workstation from inside chef-repo</a:t>
            </a:r>
            <a:endParaRPr/>
          </a:p>
          <a:p>
            <a:pPr indent="0" lvl="0" marL="457200" rtl="0" algn="just">
              <a:spcBef>
                <a:spcPts val="1200"/>
              </a:spcBef>
              <a:spcAft>
                <a:spcPts val="0"/>
              </a:spcAft>
              <a:buNone/>
            </a:pPr>
            <a:r>
              <a:rPr lang="en"/>
              <a:t>Knife bootstrap &lt;nodeip_add&gt; --ssh-user ec2-user --sudo -i &lt;node_privkey.pem&gt; -N &lt;node_name&gt;</a:t>
            </a:r>
            <a:br>
              <a:rPr lang="en"/>
            </a:br>
            <a:endParaRPr/>
          </a:p>
          <a:p>
            <a:pPr indent="-342900" lvl="0" marL="457200" rtl="0" algn="just">
              <a:spcBef>
                <a:spcPts val="1200"/>
              </a:spcBef>
              <a:spcAft>
                <a:spcPts val="0"/>
              </a:spcAft>
              <a:buSzPts val="1800"/>
              <a:buChar char="●"/>
            </a:pPr>
            <a:r>
              <a:rPr lang="en"/>
              <a:t>Once the node is connected to chef-server , we can check it using below command:</a:t>
            </a:r>
            <a:endParaRPr/>
          </a:p>
          <a:p>
            <a:pPr indent="0" lvl="0" marL="457200" rtl="0" algn="just">
              <a:spcBef>
                <a:spcPts val="1200"/>
              </a:spcBef>
              <a:spcAft>
                <a:spcPts val="1200"/>
              </a:spcAft>
              <a:buNone/>
            </a:pPr>
            <a:r>
              <a:rPr lang="en"/>
              <a:t>knife node list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3"/>
          <p:cNvSpPr txBox="1"/>
          <p:nvPr>
            <p:ph type="title"/>
          </p:nvPr>
        </p:nvSpPr>
        <p:spPr>
          <a:xfrm>
            <a:off x="311700" y="78825"/>
            <a:ext cx="8520600" cy="57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Attach the cookbook and/or recipes with the Node</a:t>
            </a:r>
            <a:endParaRPr/>
          </a:p>
        </p:txBody>
      </p:sp>
      <p:sp>
        <p:nvSpPr>
          <p:cNvPr id="232" name="Google Shape;232;p43"/>
          <p:cNvSpPr txBox="1"/>
          <p:nvPr>
            <p:ph idx="1" type="body"/>
          </p:nvPr>
        </p:nvSpPr>
        <p:spPr>
          <a:xfrm>
            <a:off x="106850" y="781975"/>
            <a:ext cx="9037200" cy="410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cd chef-repo</a:t>
            </a:r>
            <a:br>
              <a:rPr lang="en"/>
            </a:br>
            <a:endParaRPr/>
          </a:p>
          <a:p>
            <a:pPr indent="-342900" lvl="0" marL="457200" rtl="0" algn="l">
              <a:spcBef>
                <a:spcPts val="0"/>
              </a:spcBef>
              <a:spcAft>
                <a:spcPts val="0"/>
              </a:spcAft>
              <a:buSzPts val="1800"/>
              <a:buChar char="●"/>
            </a:pPr>
            <a:r>
              <a:rPr lang="en"/>
              <a:t>knife node run_list set &lt;node_name&gt; "recipe[apache-cookbook::apache-recipe]"</a:t>
            </a:r>
            <a:br>
              <a:rPr lang="en"/>
            </a:br>
            <a:endParaRPr/>
          </a:p>
          <a:p>
            <a:pPr indent="-342900" lvl="0" marL="457200" rtl="0" algn="l">
              <a:spcBef>
                <a:spcPts val="0"/>
              </a:spcBef>
              <a:spcAft>
                <a:spcPts val="0"/>
              </a:spcAft>
              <a:buSzPts val="1800"/>
              <a:buChar char="●"/>
            </a:pPr>
            <a:r>
              <a:rPr lang="en"/>
              <a:t>Check the runlist for node.</a:t>
            </a:r>
            <a:br>
              <a:rPr lang="en"/>
            </a:br>
            <a:endParaRPr/>
          </a:p>
          <a:p>
            <a:pPr indent="-342900" lvl="0" marL="457200" rtl="0" algn="l">
              <a:spcBef>
                <a:spcPts val="0"/>
              </a:spcBef>
              <a:spcAft>
                <a:spcPts val="0"/>
              </a:spcAft>
              <a:buSzPts val="1800"/>
              <a:buChar char="●"/>
            </a:pPr>
            <a:r>
              <a:rPr lang="en"/>
              <a:t>knife node show &lt;node_name&gt;</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78825"/>
            <a:ext cx="8520600" cy="57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Running/Pulling the changes from Node</a:t>
            </a:r>
            <a:endParaRPr/>
          </a:p>
        </p:txBody>
      </p:sp>
      <p:sp>
        <p:nvSpPr>
          <p:cNvPr id="238" name="Google Shape;238;p44"/>
          <p:cNvSpPr txBox="1"/>
          <p:nvPr>
            <p:ph idx="1" type="body"/>
          </p:nvPr>
        </p:nvSpPr>
        <p:spPr>
          <a:xfrm>
            <a:off x="311700" y="760125"/>
            <a:ext cx="8520600" cy="438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Login to your node.</a:t>
            </a:r>
            <a:br>
              <a:rPr lang="en"/>
            </a:br>
            <a:endParaRPr/>
          </a:p>
          <a:p>
            <a:pPr indent="-342900" lvl="0" marL="457200" rtl="0" algn="l">
              <a:spcBef>
                <a:spcPts val="0"/>
              </a:spcBef>
              <a:spcAft>
                <a:spcPts val="0"/>
              </a:spcAft>
              <a:buSzPts val="1800"/>
              <a:buChar char="●"/>
            </a:pPr>
            <a:r>
              <a:rPr lang="en"/>
              <a:t>sudo su</a:t>
            </a:r>
            <a:br>
              <a:rPr lang="en"/>
            </a:br>
            <a:endParaRPr/>
          </a:p>
          <a:p>
            <a:pPr indent="-342900" lvl="0" marL="457200" rtl="0" algn="l">
              <a:spcBef>
                <a:spcPts val="0"/>
              </a:spcBef>
              <a:spcAft>
                <a:spcPts val="0"/>
              </a:spcAft>
              <a:buSzPts val="1800"/>
              <a:buChar char="●"/>
            </a:pPr>
            <a:r>
              <a:rPr lang="en"/>
              <a:t>chef-client</a:t>
            </a:r>
            <a:br>
              <a:rPr lang="en"/>
            </a:br>
            <a:endParaRPr/>
          </a:p>
          <a:p>
            <a:pPr indent="-342900" lvl="0" marL="457200" rtl="0" algn="l">
              <a:spcBef>
                <a:spcPts val="0"/>
              </a:spcBef>
              <a:spcAft>
                <a:spcPts val="0"/>
              </a:spcAft>
              <a:buSzPts val="1800"/>
              <a:buChar char="●"/>
            </a:pPr>
            <a:r>
              <a:rPr lang="en"/>
              <a:t>If you do not want to run the chef-client manually set a cron to run chef-client at a regular interval.</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311700" y="93400"/>
            <a:ext cx="8520600" cy="57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Chef Roles</a:t>
            </a:r>
            <a:endParaRPr/>
          </a:p>
        </p:txBody>
      </p:sp>
      <p:sp>
        <p:nvSpPr>
          <p:cNvPr id="244" name="Google Shape;244;p45"/>
          <p:cNvSpPr txBox="1"/>
          <p:nvPr>
            <p:ph idx="1" type="body"/>
          </p:nvPr>
        </p:nvSpPr>
        <p:spPr>
          <a:xfrm>
            <a:off x="311700" y="577975"/>
            <a:ext cx="8520600" cy="4283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R</a:t>
            </a:r>
            <a:r>
              <a:rPr lang="en"/>
              <a:t>oles are a way to define and assign sets of attributes and recipes to nodes.</a:t>
            </a:r>
            <a:endParaRPr/>
          </a:p>
          <a:p>
            <a:pPr indent="-342900" lvl="0" marL="457200" rtl="0" algn="just">
              <a:spcBef>
                <a:spcPts val="0"/>
              </a:spcBef>
              <a:spcAft>
                <a:spcPts val="0"/>
              </a:spcAft>
              <a:buSzPts val="1800"/>
              <a:buChar char="●"/>
            </a:pPr>
            <a:r>
              <a:rPr lang="en"/>
              <a:t>Roles typically include the following components:</a:t>
            </a:r>
            <a:br>
              <a:rPr lang="en"/>
            </a:br>
            <a:endParaRPr/>
          </a:p>
          <a:p>
            <a:pPr indent="0" lvl="0" marL="457200" rtl="0" algn="l">
              <a:spcBef>
                <a:spcPts val="1200"/>
              </a:spcBef>
              <a:spcAft>
                <a:spcPts val="0"/>
              </a:spcAft>
              <a:buNone/>
            </a:pPr>
            <a:r>
              <a:rPr lang="en"/>
              <a:t>Name: Each role has a unique name that identifies it within the Chef environment.</a:t>
            </a:r>
            <a:br>
              <a:rPr lang="en"/>
            </a:br>
            <a:endParaRPr/>
          </a:p>
          <a:p>
            <a:pPr indent="0" lvl="0" marL="457200" rtl="0" algn="l">
              <a:spcBef>
                <a:spcPts val="1200"/>
              </a:spcBef>
              <a:spcAft>
                <a:spcPts val="0"/>
              </a:spcAft>
              <a:buNone/>
            </a:pPr>
            <a:r>
              <a:rPr lang="en"/>
              <a:t>Run List: The run list defines the list of recipes and/or other roles that should be applied to the node associated with the role.</a:t>
            </a:r>
            <a:br>
              <a:rPr lang="en"/>
            </a:br>
            <a:endParaRPr/>
          </a:p>
          <a:p>
            <a:pPr indent="0" lvl="0" marL="457200" rtl="0" algn="l">
              <a:spcBef>
                <a:spcPts val="1200"/>
              </a:spcBef>
              <a:spcAft>
                <a:spcPts val="1200"/>
              </a:spcAft>
              <a:buNone/>
            </a:pPr>
            <a:r>
              <a:rPr lang="en"/>
              <a:t>Attributes: Roles can define and assign attribute values specific to the role.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6"/>
          <p:cNvSpPr txBox="1"/>
          <p:nvPr>
            <p:ph type="title"/>
          </p:nvPr>
        </p:nvSpPr>
        <p:spPr>
          <a:xfrm>
            <a:off x="311700" y="0"/>
            <a:ext cx="8520600" cy="57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a Role and Upload it to Chef-server</a:t>
            </a:r>
            <a:endParaRPr/>
          </a:p>
        </p:txBody>
      </p:sp>
      <p:sp>
        <p:nvSpPr>
          <p:cNvPr id="250" name="Google Shape;250;p46"/>
          <p:cNvSpPr txBox="1"/>
          <p:nvPr>
            <p:ph idx="1" type="body"/>
          </p:nvPr>
        </p:nvSpPr>
        <p:spPr>
          <a:xfrm>
            <a:off x="311700" y="574500"/>
            <a:ext cx="8520600" cy="4404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To create a role </a:t>
            </a:r>
            <a:endParaRPr/>
          </a:p>
          <a:p>
            <a:pPr indent="0" lvl="0" marL="457200" rtl="0" algn="l">
              <a:spcBef>
                <a:spcPts val="1200"/>
              </a:spcBef>
              <a:spcAft>
                <a:spcPts val="0"/>
              </a:spcAft>
              <a:buNone/>
            </a:pPr>
            <a:r>
              <a:rPr lang="en"/>
              <a:t>cd chef-repo/roles</a:t>
            </a:r>
            <a:br>
              <a:rPr lang="en"/>
            </a:br>
            <a:r>
              <a:rPr lang="en"/>
              <a:t>vi devops.rb</a:t>
            </a:r>
            <a:endParaRPr/>
          </a:p>
          <a:p>
            <a:pPr indent="0" lvl="0" marL="457200" rtl="0" algn="l">
              <a:spcBef>
                <a:spcPts val="1200"/>
              </a:spcBef>
              <a:spcAft>
                <a:spcPts val="0"/>
              </a:spcAft>
              <a:buNone/>
            </a:pPr>
            <a:r>
              <a:rPr lang="en"/>
              <a:t>name "devops1"</a:t>
            </a:r>
            <a:br>
              <a:rPr lang="en"/>
            </a:br>
            <a:r>
              <a:rPr lang="en"/>
              <a:t>description "webserver role"</a:t>
            </a:r>
            <a:br>
              <a:rPr lang="en"/>
            </a:br>
            <a:r>
              <a:rPr lang="en"/>
              <a:t>run_list "recipe[apache-cookbook::apache-recipe]","recipe[apache-cookbook::default]"</a:t>
            </a:r>
            <a:endParaRPr/>
          </a:p>
          <a:p>
            <a:pPr indent="0" lvl="0" marL="457200" rtl="0" algn="l">
              <a:spcBef>
                <a:spcPts val="1200"/>
              </a:spcBef>
              <a:spcAft>
                <a:spcPts val="0"/>
              </a:spcAft>
              <a:buClr>
                <a:schemeClr val="dk1"/>
              </a:buClr>
              <a:buSzPct val="61111"/>
              <a:buFont typeface="Arial"/>
              <a:buNone/>
            </a:pPr>
            <a:r>
              <a:t/>
            </a:r>
            <a:endParaRPr/>
          </a:p>
          <a:p>
            <a:pPr indent="-334327" lvl="0" marL="457200" rtl="0" algn="l">
              <a:spcBef>
                <a:spcPts val="1200"/>
              </a:spcBef>
              <a:spcAft>
                <a:spcPts val="0"/>
              </a:spcAft>
              <a:buSzPct val="100000"/>
              <a:buChar char="●"/>
            </a:pPr>
            <a:r>
              <a:rPr lang="en"/>
              <a:t>Now to upload this role to chef-server, run the below command</a:t>
            </a:r>
            <a:br>
              <a:rPr lang="en"/>
            </a:br>
            <a:r>
              <a:rPr lang="en"/>
              <a:t>cd chef-role</a:t>
            </a:r>
            <a:br>
              <a:rPr lang="en"/>
            </a:br>
            <a:r>
              <a:rPr lang="en"/>
              <a:t>Knife role from file roles/</a:t>
            </a:r>
            <a:r>
              <a:rPr lang="en"/>
              <a:t>devopsrole</a:t>
            </a:r>
            <a:r>
              <a:rPr lang="en"/>
              <a:t>.rb</a:t>
            </a:r>
            <a:br>
              <a:rPr lang="en"/>
            </a:br>
            <a:endParaRPr/>
          </a:p>
          <a:p>
            <a:pPr indent="-334327" lvl="0" marL="457200" rtl="0" algn="l">
              <a:spcBef>
                <a:spcPts val="0"/>
              </a:spcBef>
              <a:spcAft>
                <a:spcPts val="0"/>
              </a:spcAft>
              <a:buSzPct val="100000"/>
              <a:buChar char="●"/>
            </a:pPr>
            <a:r>
              <a:rPr lang="en"/>
              <a:t>To </a:t>
            </a:r>
            <a:r>
              <a:rPr lang="en"/>
              <a:t>check</a:t>
            </a:r>
            <a:r>
              <a:rPr lang="en"/>
              <a:t> the list of roles with chef-server</a:t>
            </a:r>
            <a:br>
              <a:rPr lang="en"/>
            </a:br>
            <a:r>
              <a:rPr lang="en"/>
              <a:t>Knife role list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78825"/>
            <a:ext cx="8520600" cy="57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a node and attach it with the role</a:t>
            </a:r>
            <a:endParaRPr/>
          </a:p>
        </p:txBody>
      </p:sp>
      <p:sp>
        <p:nvSpPr>
          <p:cNvPr id="256" name="Google Shape;256;p47"/>
          <p:cNvSpPr txBox="1"/>
          <p:nvPr>
            <p:ph idx="1" type="body"/>
          </p:nvPr>
        </p:nvSpPr>
        <p:spPr>
          <a:xfrm>
            <a:off x="311700" y="760125"/>
            <a:ext cx="8520600" cy="4247400"/>
          </a:xfrm>
          <a:prstGeom prst="rect">
            <a:avLst/>
          </a:prstGeom>
        </p:spPr>
        <p:txBody>
          <a:bodyPr anchorCtr="0" anchor="t" bIns="91425" lIns="91425" spcFirstLastPara="1" rIns="91425" wrap="square" tIns="91425">
            <a:normAutofit fontScale="92500" lnSpcReduction="20000"/>
          </a:bodyPr>
          <a:lstStyle/>
          <a:p>
            <a:pPr indent="-334327" lvl="0" marL="457200" rtl="0" algn="just">
              <a:spcBef>
                <a:spcPts val="0"/>
              </a:spcBef>
              <a:spcAft>
                <a:spcPts val="0"/>
              </a:spcAft>
              <a:buSzPct val="100000"/>
              <a:buChar char="●"/>
            </a:pPr>
            <a:r>
              <a:rPr lang="en"/>
              <a:t>A</a:t>
            </a:r>
            <a:r>
              <a:rPr lang="en"/>
              <a:t>ttach the role with the node that we have created in previous steps .</a:t>
            </a:r>
            <a:endParaRPr/>
          </a:p>
          <a:p>
            <a:pPr indent="-334327" lvl="0" marL="457200" rtl="0" algn="just">
              <a:spcBef>
                <a:spcPts val="0"/>
              </a:spcBef>
              <a:spcAft>
                <a:spcPts val="0"/>
              </a:spcAft>
              <a:buSzPct val="100000"/>
              <a:buChar char="●"/>
            </a:pPr>
            <a:r>
              <a:rPr lang="en"/>
              <a:t>Run the below command:</a:t>
            </a:r>
            <a:br>
              <a:rPr lang="en"/>
            </a:br>
            <a:br>
              <a:rPr lang="en"/>
            </a:br>
            <a:r>
              <a:rPr lang="en"/>
              <a:t>Knife node run_list set &lt;node_name&gt; “role[role_name]”</a:t>
            </a:r>
            <a:endParaRPr/>
          </a:p>
          <a:p>
            <a:pPr indent="0" lvl="0" marL="914400" rtl="0" algn="just">
              <a:spcBef>
                <a:spcPts val="1200"/>
              </a:spcBef>
              <a:spcAft>
                <a:spcPts val="0"/>
              </a:spcAft>
              <a:buNone/>
            </a:pPr>
            <a:r>
              <a:t/>
            </a:r>
            <a:endParaRPr/>
          </a:p>
          <a:p>
            <a:pPr indent="-334327" lvl="0" marL="457200" rtl="0" algn="just">
              <a:spcBef>
                <a:spcPts val="1200"/>
              </a:spcBef>
              <a:spcAft>
                <a:spcPts val="0"/>
              </a:spcAft>
              <a:buSzPct val="100000"/>
              <a:buChar char="●"/>
            </a:pPr>
            <a:r>
              <a:rPr lang="en"/>
              <a:t>To check the list of roles that are </a:t>
            </a:r>
            <a:r>
              <a:rPr lang="en"/>
              <a:t>attached</a:t>
            </a:r>
            <a:r>
              <a:rPr lang="en"/>
              <a:t> with the node, use the below command</a:t>
            </a:r>
            <a:br>
              <a:rPr lang="en"/>
            </a:br>
            <a:br>
              <a:rPr lang="en"/>
            </a:br>
            <a:r>
              <a:rPr lang="en"/>
              <a:t>Knife node show &lt;node_name&gt;</a:t>
            </a:r>
            <a:br>
              <a:rPr lang="en"/>
            </a:br>
            <a:endParaRPr/>
          </a:p>
          <a:p>
            <a:pPr indent="-334327" lvl="0" marL="457200" rtl="0" algn="just">
              <a:spcBef>
                <a:spcPts val="0"/>
              </a:spcBef>
              <a:spcAft>
                <a:spcPts val="0"/>
              </a:spcAft>
              <a:buSzPct val="100000"/>
              <a:buChar char="●"/>
            </a:pPr>
            <a:r>
              <a:rPr lang="en"/>
              <a:t>Now when we run chef-client from the node, it will run all the recipes/cookbooks associated with the role.</a:t>
            </a:r>
            <a:endParaRPr/>
          </a:p>
          <a:p>
            <a:pPr indent="0" lvl="0" marL="457200" rtl="0" algn="just">
              <a:spcBef>
                <a:spcPts val="1200"/>
              </a:spcBef>
              <a:spcAft>
                <a:spcPts val="1200"/>
              </a:spcAft>
              <a:buNone/>
            </a:pPr>
            <a:r>
              <a:t/>
            </a:r>
            <a:endParaRPr sz="5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8"/>
          <p:cNvSpPr txBox="1"/>
          <p:nvPr>
            <p:ph idx="1" type="body"/>
          </p:nvPr>
        </p:nvSpPr>
        <p:spPr>
          <a:xfrm>
            <a:off x="311700" y="1627075"/>
            <a:ext cx="8520600" cy="801300"/>
          </a:xfrm>
          <a:prstGeom prst="rect">
            <a:avLst/>
          </a:prstGeom>
        </p:spPr>
        <p:txBody>
          <a:bodyPr anchorCtr="0" anchor="t" bIns="91425" lIns="91425" spcFirstLastPara="1" rIns="91425" wrap="square" tIns="91425">
            <a:noAutofit/>
          </a:bodyPr>
          <a:lstStyle/>
          <a:p>
            <a:pPr indent="0" lvl="0" marL="3200400" rtl="0" algn="l">
              <a:lnSpc>
                <a:spcPct val="95000"/>
              </a:lnSpc>
              <a:spcBef>
                <a:spcPts val="0"/>
              </a:spcBef>
              <a:spcAft>
                <a:spcPts val="0"/>
              </a:spcAft>
              <a:buSzPts val="523"/>
              <a:buNone/>
            </a:pPr>
            <a:r>
              <a:rPr b="1" lang="en" sz="2255"/>
              <a:t>Questions</a:t>
            </a:r>
            <a:endParaRPr b="1" sz="2255"/>
          </a:p>
          <a:p>
            <a:pPr indent="0" lvl="0" marL="457200" rtl="0" algn="ctr">
              <a:lnSpc>
                <a:spcPct val="95000"/>
              </a:lnSpc>
              <a:spcBef>
                <a:spcPts val="1200"/>
              </a:spcBef>
              <a:spcAft>
                <a:spcPts val="1200"/>
              </a:spcAft>
              <a:buSzPts val="523"/>
              <a:buNone/>
            </a:pPr>
            <a:r>
              <a:t/>
            </a:r>
            <a:endParaRPr b="1" sz="401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Chef Architecture</a:t>
            </a:r>
            <a:endParaRPr/>
          </a:p>
        </p:txBody>
      </p:sp>
      <p:pic>
        <p:nvPicPr>
          <p:cNvPr id="73" name="Google Shape;73;p16"/>
          <p:cNvPicPr preferRelativeResize="0"/>
          <p:nvPr/>
        </p:nvPicPr>
        <p:blipFill>
          <a:blip r:embed="rId3">
            <a:alphaModFix/>
          </a:blip>
          <a:stretch>
            <a:fillRect/>
          </a:stretch>
        </p:blipFill>
        <p:spPr>
          <a:xfrm>
            <a:off x="587700" y="1516825"/>
            <a:ext cx="8244599" cy="260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70000" y="15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Chef Workflow</a:t>
            </a:r>
            <a:endParaRPr/>
          </a:p>
        </p:txBody>
      </p:sp>
      <p:sp>
        <p:nvSpPr>
          <p:cNvPr id="79" name="Google Shape;79;p17"/>
          <p:cNvSpPr txBox="1"/>
          <p:nvPr>
            <p:ph idx="1" type="body"/>
          </p:nvPr>
        </p:nvSpPr>
        <p:spPr>
          <a:xfrm>
            <a:off x="253400" y="627925"/>
            <a:ext cx="8520600" cy="4408800"/>
          </a:xfrm>
          <a:prstGeom prst="rect">
            <a:avLst/>
          </a:prstGeom>
        </p:spPr>
        <p:txBody>
          <a:bodyPr anchorCtr="0" anchor="t" bIns="91425" lIns="91425" spcFirstLastPara="1" rIns="91425" wrap="square" tIns="91425">
            <a:normAutofit fontScale="25000" lnSpcReduction="20000"/>
          </a:bodyPr>
          <a:lstStyle/>
          <a:p>
            <a:pPr indent="-342900" lvl="0" marL="457200" rtl="0" algn="l">
              <a:spcBef>
                <a:spcPts val="0"/>
              </a:spcBef>
              <a:spcAft>
                <a:spcPts val="0"/>
              </a:spcAft>
              <a:buSzPct val="100000"/>
              <a:buChar char="●"/>
            </a:pPr>
            <a:r>
              <a:rPr lang="en" sz="7200"/>
              <a:t>we need to connect the workstation with the chef-server so that it can upload the cookbooks to the chef-server.</a:t>
            </a:r>
            <a:br>
              <a:rPr lang="en" sz="7200"/>
            </a:br>
            <a:endParaRPr sz="7200"/>
          </a:p>
          <a:p>
            <a:pPr indent="-342900" lvl="0" marL="457200" rtl="0" algn="l">
              <a:spcBef>
                <a:spcPts val="0"/>
              </a:spcBef>
              <a:spcAft>
                <a:spcPts val="0"/>
              </a:spcAft>
              <a:buSzPct val="100000"/>
              <a:buChar char="●"/>
            </a:pPr>
            <a:r>
              <a:rPr lang="en" sz="7200"/>
              <a:t>knife is a command-line tool that provides an interface between a workstation and the Chef Server.Using this we can upload cookbooks to chef server.</a:t>
            </a:r>
            <a:br>
              <a:rPr lang="en" sz="7200"/>
            </a:br>
            <a:endParaRPr sz="7200"/>
          </a:p>
          <a:p>
            <a:pPr indent="-342900" lvl="0" marL="457200" rtl="0" algn="l">
              <a:spcBef>
                <a:spcPts val="0"/>
              </a:spcBef>
              <a:spcAft>
                <a:spcPts val="0"/>
              </a:spcAft>
              <a:buSzPct val="100000"/>
              <a:buChar char="●"/>
            </a:pPr>
            <a:r>
              <a:rPr lang="en" sz="7200"/>
              <a:t>we need to connect the nodes with the chef server so that they can pull the configuration and deploy/run it on to their server.</a:t>
            </a:r>
            <a:br>
              <a:rPr lang="en" sz="7200"/>
            </a:br>
            <a:endParaRPr sz="7200"/>
          </a:p>
          <a:p>
            <a:pPr indent="-342900" lvl="0" marL="457200" rtl="0" algn="l">
              <a:spcBef>
                <a:spcPts val="0"/>
              </a:spcBef>
              <a:spcAft>
                <a:spcPts val="0"/>
              </a:spcAft>
              <a:buSzPct val="100000"/>
              <a:buChar char="●"/>
            </a:pPr>
            <a:r>
              <a:rPr lang="en" sz="7200"/>
              <a:t>when we connect nodes with the chef-server , the process basically installs a chef-client and ohai.</a:t>
            </a:r>
            <a:br>
              <a:rPr lang="en" sz="7200"/>
            </a:br>
            <a:endParaRPr sz="7200"/>
          </a:p>
          <a:p>
            <a:pPr indent="-342900" lvl="0" marL="457200" rtl="0" algn="l">
              <a:spcBef>
                <a:spcPts val="0"/>
              </a:spcBef>
              <a:spcAft>
                <a:spcPts val="0"/>
              </a:spcAft>
              <a:buSzPct val="100000"/>
              <a:buChar char="●"/>
            </a:pPr>
            <a:r>
              <a:rPr lang="en" sz="7200"/>
              <a:t>chef-client is an agent that runs locally on every node that is under management by Chef Server. </a:t>
            </a:r>
            <a:endParaRPr sz="7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380225"/>
            <a:ext cx="8520600" cy="384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Chef Client runs, it performs all of the steps required for bringing a node into the expected state.</a:t>
            </a:r>
            <a:br>
              <a:rPr lang="en"/>
            </a:br>
            <a:endParaRPr/>
          </a:p>
          <a:p>
            <a:pPr indent="-342900" lvl="0" marL="457200" rtl="0" algn="l">
              <a:spcBef>
                <a:spcPts val="0"/>
              </a:spcBef>
              <a:spcAft>
                <a:spcPts val="0"/>
              </a:spcAft>
              <a:buSzPts val="1800"/>
              <a:buChar char="●"/>
            </a:pPr>
            <a:r>
              <a:rPr lang="en"/>
              <a:t>Ohai is a tool that is used to collect system configuration data, which is provided to the chef-client for use within cookbooks. </a:t>
            </a:r>
            <a:br>
              <a:rPr lang="en"/>
            </a:br>
            <a:endParaRPr/>
          </a:p>
          <a:p>
            <a:pPr indent="-342900" lvl="0" marL="457200" rtl="0" algn="l">
              <a:spcBef>
                <a:spcPts val="0"/>
              </a:spcBef>
              <a:spcAft>
                <a:spcPts val="0"/>
              </a:spcAft>
              <a:buSzPts val="1800"/>
              <a:buChar char="●"/>
            </a:pPr>
            <a:r>
              <a:rPr lang="en"/>
              <a:t>Idempotency - Once chef-client converted code into Infrastructure, then even chef-client runs again, it will not take any action. It won’t do the same task again and again. If any new changes are there in that code, only then chef-client is going to take action. So it doesn’t make any difference ever if you run chef-client any no of times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70000" y="1536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400">
                <a:solidFill>
                  <a:schemeClr val="dk2"/>
                </a:solidFill>
              </a:rPr>
              <a:t>What is a cookbook</a:t>
            </a:r>
            <a:r>
              <a:rPr lang="en" sz="2400">
                <a:solidFill>
                  <a:schemeClr val="dk2"/>
                </a:solidFill>
              </a:rPr>
              <a:t> </a:t>
            </a:r>
            <a:endParaRPr sz="2400"/>
          </a:p>
        </p:txBody>
      </p:sp>
      <p:sp>
        <p:nvSpPr>
          <p:cNvPr id="90" name="Google Shape;90;p19"/>
          <p:cNvSpPr txBox="1"/>
          <p:nvPr>
            <p:ph idx="1" type="body"/>
          </p:nvPr>
        </p:nvSpPr>
        <p:spPr>
          <a:xfrm>
            <a:off x="370000" y="726300"/>
            <a:ext cx="8520600" cy="3596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A cookbook is a collection of Chef resources (recipes) that define the desired state of a particular component of your infrastructure. For example, you might have a cookbook for configuring Apache, MySQL, or Nginx.</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Recipe is a file that contains a set of instructions (resources) to be executed.</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413700" y="336525"/>
            <a:ext cx="8520600" cy="4612800"/>
          </a:xfrm>
          <a:prstGeom prst="rect">
            <a:avLst/>
          </a:prstGeom>
        </p:spPr>
        <p:txBody>
          <a:bodyPr anchorCtr="0" anchor="t" bIns="91425" lIns="91425" spcFirstLastPara="1" rIns="91425" wrap="square" tIns="91425">
            <a:normAutofit fontScale="25000" lnSpcReduction="20000"/>
          </a:bodyPr>
          <a:lstStyle/>
          <a:p>
            <a:pPr indent="-342900" lvl="0" marL="457200" rtl="0" algn="l">
              <a:spcBef>
                <a:spcPts val="0"/>
              </a:spcBef>
              <a:spcAft>
                <a:spcPts val="0"/>
              </a:spcAft>
              <a:buSzPct val="100000"/>
              <a:buChar char="●"/>
            </a:pPr>
            <a:r>
              <a:rPr lang="en" sz="7200"/>
              <a:t>R</a:t>
            </a:r>
            <a:r>
              <a:rPr lang="en" sz="7200"/>
              <a:t>esource </a:t>
            </a:r>
            <a:endParaRPr sz="7200"/>
          </a:p>
          <a:p>
            <a:pPr indent="0" lvl="0" marL="0" rtl="0" algn="l">
              <a:spcBef>
                <a:spcPts val="1200"/>
              </a:spcBef>
              <a:spcAft>
                <a:spcPts val="0"/>
              </a:spcAft>
              <a:buNone/>
            </a:pPr>
            <a:r>
              <a:rPr lang="en" sz="7200"/>
              <a:t>Describes the desired state for a configuration item.Declares the steps needed to bring that item to the desired state</a:t>
            </a:r>
            <a:endParaRPr sz="7200"/>
          </a:p>
          <a:p>
            <a:pPr indent="0" lvl="0" marL="0" rtl="0" algn="l">
              <a:spcBef>
                <a:spcPts val="1200"/>
              </a:spcBef>
              <a:spcAft>
                <a:spcPts val="0"/>
              </a:spcAft>
              <a:buNone/>
            </a:pPr>
            <a:r>
              <a:rPr lang="en" sz="7200"/>
              <a:t>E.g.,  package, template, or service</a:t>
            </a:r>
            <a:endParaRPr sz="7200"/>
          </a:p>
          <a:p>
            <a:pPr indent="0" lvl="0" marL="0" rtl="0" algn="l">
              <a:spcBef>
                <a:spcPts val="1200"/>
              </a:spcBef>
              <a:spcAft>
                <a:spcPts val="0"/>
              </a:spcAft>
              <a:buNone/>
            </a:pPr>
            <a:br>
              <a:rPr lang="en" sz="7200"/>
            </a:br>
            <a:r>
              <a:rPr lang="en" sz="7200"/>
              <a:t>OR</a:t>
            </a:r>
            <a:endParaRPr sz="7200"/>
          </a:p>
          <a:p>
            <a:pPr indent="0" lvl="0" marL="0" rtl="0" algn="l">
              <a:spcBef>
                <a:spcPts val="1200"/>
              </a:spcBef>
              <a:spcAft>
                <a:spcPts val="0"/>
              </a:spcAft>
              <a:buNone/>
            </a:pPr>
            <a:br>
              <a:rPr lang="en" sz="7200"/>
            </a:br>
            <a:r>
              <a:rPr lang="en" sz="7200"/>
              <a:t>A resource is a Ruby block with four components: a type, a name, one (or more) properties (with values), and one (or more) actions. The syntax for a resource is like this:</a:t>
            </a:r>
            <a:endParaRPr sz="7200"/>
          </a:p>
          <a:p>
            <a:pPr indent="0" lvl="0" marL="0" rtl="0" algn="l">
              <a:spcBef>
                <a:spcPts val="1200"/>
              </a:spcBef>
              <a:spcAft>
                <a:spcPts val="0"/>
              </a:spcAft>
              <a:buNone/>
            </a:pPr>
            <a:r>
              <a:rPr lang="en" sz="7200"/>
              <a:t>type 'name' do</a:t>
            </a:r>
            <a:br>
              <a:rPr lang="en" sz="7200"/>
            </a:br>
            <a:r>
              <a:rPr lang="en" sz="7200"/>
              <a:t>  attribute 'value'</a:t>
            </a:r>
            <a:br>
              <a:rPr lang="en" sz="7200"/>
            </a:br>
            <a:r>
              <a:rPr lang="en" sz="7200"/>
              <a:t>  action :type_of_action</a:t>
            </a:r>
            <a:br>
              <a:rPr lang="en" sz="7200"/>
            </a:br>
            <a:r>
              <a:rPr lang="en" sz="7200"/>
              <a:t>end</a:t>
            </a:r>
            <a:endParaRPr sz="7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01" name="Google Shape;101;p21"/>
          <p:cNvPicPr preferRelativeResize="0"/>
          <p:nvPr/>
        </p:nvPicPr>
        <p:blipFill>
          <a:blip r:embed="rId3">
            <a:alphaModFix/>
          </a:blip>
          <a:stretch>
            <a:fillRect/>
          </a:stretch>
        </p:blipFill>
        <p:spPr>
          <a:xfrm>
            <a:off x="311688" y="423850"/>
            <a:ext cx="8220075" cy="429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