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Ubuntu"/>
      <p:regular r:id="rId12"/>
      <p:bold r:id="rId13"/>
      <p:italic r:id="rId14"/>
      <p:boldItalic r:id="rId15"/>
    </p:embeddedFon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8B49A1A-D1CF-4816-80D1-C1F6045DF07A}">
  <a:tblStyle styleId="{68B49A1A-D1CF-4816-80D1-C1F6045DF07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font" Target="fonts/Ubuntu-bold.fntdata"/><Relationship Id="rId12" Type="http://schemas.openxmlformats.org/officeDocument/2006/relationships/font" Target="fonts/Ubuntu-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Ubuntu-boldItalic.fntdata"/><Relationship Id="rId14" Type="http://schemas.openxmlformats.org/officeDocument/2006/relationships/font" Target="fonts/Ubuntu-italic.fntdata"/><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7fe454c5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fe454c5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fe454c5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fe454c5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fe454c5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fe454c5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fe454c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fe454c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279450" y="1192200"/>
            <a:ext cx="6673500" cy="6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u="sng">
                <a:solidFill>
                  <a:srgbClr val="000000"/>
                </a:solidFill>
                <a:latin typeface="Arial"/>
                <a:ea typeface="Arial"/>
                <a:cs typeface="Arial"/>
                <a:sym typeface="Arial"/>
              </a:rPr>
              <a:t>Plant Leaf Disease Detection and Classification</a:t>
            </a:r>
            <a:endParaRPr sz="2200" u="sng">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6340525" y="3998000"/>
            <a:ext cx="2720100" cy="96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b</a:t>
            </a:r>
            <a:r>
              <a:rPr lang="en" sz="1400"/>
              <a:t>y </a:t>
            </a:r>
            <a:endParaRPr sz="1400"/>
          </a:p>
          <a:p>
            <a:pPr indent="0" lvl="0" marL="0" rtl="0" algn="r">
              <a:spcBef>
                <a:spcPts val="0"/>
              </a:spcBef>
              <a:spcAft>
                <a:spcPts val="0"/>
              </a:spcAft>
              <a:buNone/>
            </a:pPr>
            <a:r>
              <a:rPr lang="en" sz="1400"/>
              <a:t>Priya Rajpurohit - 2015073</a:t>
            </a:r>
            <a:endParaRPr sz="1400"/>
          </a:p>
          <a:p>
            <a:pPr indent="0" lvl="0" marL="0" rtl="0" algn="r">
              <a:spcBef>
                <a:spcPts val="0"/>
              </a:spcBef>
              <a:spcAft>
                <a:spcPts val="0"/>
              </a:spcAft>
              <a:buNone/>
            </a:pPr>
            <a:r>
              <a:rPr lang="en" sz="1400"/>
              <a:t>Sakshi Saini - 2017092</a:t>
            </a:r>
            <a:endParaRPr sz="1400"/>
          </a:p>
        </p:txBody>
      </p:sp>
      <p:pic>
        <p:nvPicPr>
          <p:cNvPr id="88" name="Google Shape;88;p13"/>
          <p:cNvPicPr preferRelativeResize="0"/>
          <p:nvPr/>
        </p:nvPicPr>
        <p:blipFill>
          <a:blip r:embed="rId3">
            <a:alphaModFix/>
          </a:blip>
          <a:stretch>
            <a:fillRect/>
          </a:stretch>
        </p:blipFill>
        <p:spPr>
          <a:xfrm>
            <a:off x="187500" y="2419150"/>
            <a:ext cx="4427674" cy="24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5375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Statement/Motivation</a:t>
            </a:r>
            <a:endParaRPr sz="1800"/>
          </a:p>
        </p:txBody>
      </p:sp>
      <p:sp>
        <p:nvSpPr>
          <p:cNvPr id="94" name="Google Shape;94;p14"/>
          <p:cNvSpPr txBox="1"/>
          <p:nvPr>
            <p:ph idx="1" type="body"/>
          </p:nvPr>
        </p:nvSpPr>
        <p:spPr>
          <a:xfrm>
            <a:off x="692450" y="2028500"/>
            <a:ext cx="4769100" cy="23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Ubuntu"/>
                <a:ea typeface="Ubuntu"/>
                <a:cs typeface="Ubuntu"/>
                <a:sym typeface="Ubuntu"/>
              </a:rPr>
              <a:t>Agriculture was the key development in the rise of sedentary human civilization. The main problem faced by the agriculturist is the diseases in plants (which is quite normal). But if the proper care is not taken care of this can lead to serious problems like the low quality of crop production, quantity, or productivity is highly affected. With recent advancements in Neural Networks and computer vision, if we can use these architectures to detect the disease in early stages we can use the proper pesticides and preserve the crops.</a:t>
            </a:r>
            <a:endParaRPr sz="1200"/>
          </a:p>
        </p:txBody>
      </p:sp>
      <p:pic>
        <p:nvPicPr>
          <p:cNvPr id="95" name="Google Shape;95;p14"/>
          <p:cNvPicPr preferRelativeResize="0"/>
          <p:nvPr/>
        </p:nvPicPr>
        <p:blipFill>
          <a:blip r:embed="rId3">
            <a:alphaModFix/>
          </a:blip>
          <a:stretch>
            <a:fillRect/>
          </a:stretch>
        </p:blipFill>
        <p:spPr>
          <a:xfrm>
            <a:off x="5741175" y="1638750"/>
            <a:ext cx="3065299" cy="263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Proposed</a:t>
            </a:r>
            <a:r>
              <a:rPr lang="en" sz="1800"/>
              <a:t> Architecture</a:t>
            </a:r>
            <a:endParaRPr sz="1800"/>
          </a:p>
        </p:txBody>
      </p:sp>
      <p:sp>
        <p:nvSpPr>
          <p:cNvPr id="101" name="Google Shape;101;p15"/>
          <p:cNvSpPr txBox="1"/>
          <p:nvPr>
            <p:ph idx="1" type="body"/>
          </p:nvPr>
        </p:nvSpPr>
        <p:spPr>
          <a:xfrm>
            <a:off x="729450" y="1853850"/>
            <a:ext cx="4634400" cy="285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Ubuntu"/>
                <a:ea typeface="Ubuntu"/>
                <a:cs typeface="Ubuntu"/>
                <a:sym typeface="Ubuntu"/>
              </a:rPr>
              <a:t>Our main goal was to classify the leaf images as whether they are diseased or healthy and if diseased what disease they have. We have a total of 38 classes in which 12 of them are healthy classes and 26 are disease classes. </a:t>
            </a:r>
            <a:r>
              <a:rPr lang="en" sz="1200">
                <a:solidFill>
                  <a:srgbClr val="000000"/>
                </a:solidFill>
                <a:latin typeface="Ubuntu"/>
                <a:ea typeface="Ubuntu"/>
                <a:cs typeface="Ubuntu"/>
                <a:sym typeface="Ubuntu"/>
              </a:rPr>
              <a:t>We applied the methodology of Image Segmentation to remove the background of the images before applying the models.  We trained the complete dataset on GoogleNet and AlexNet from scratch. Used transfer learning for the models (Resnet50, Inception v3, Xception, VGG16) trained only the last 3 layers/added a few extra trainable layers, checked the performance. Used (Resnet50, Inception v3, Xception, VGG16) as feature extractor and used Random forest and SVM as classifiers. </a:t>
            </a:r>
            <a:endParaRPr sz="1200">
              <a:solidFill>
                <a:srgbClr val="000000"/>
              </a:solidFill>
              <a:latin typeface="Ubuntu"/>
              <a:ea typeface="Ubuntu"/>
              <a:cs typeface="Ubuntu"/>
              <a:sym typeface="Ubuntu"/>
            </a:endParaRPr>
          </a:p>
          <a:p>
            <a:pPr indent="0" lvl="0" marL="0" rtl="0" algn="just">
              <a:spcBef>
                <a:spcPts val="0"/>
              </a:spcBef>
              <a:spcAft>
                <a:spcPts val="0"/>
              </a:spcAft>
              <a:buNone/>
            </a:pPr>
            <a:r>
              <a:t/>
            </a:r>
            <a:endParaRPr sz="1200">
              <a:solidFill>
                <a:srgbClr val="000000"/>
              </a:solidFill>
              <a:latin typeface="Ubuntu"/>
              <a:ea typeface="Ubuntu"/>
              <a:cs typeface="Ubuntu"/>
              <a:sym typeface="Ubuntu"/>
            </a:endParaRPr>
          </a:p>
        </p:txBody>
      </p:sp>
      <p:pic>
        <p:nvPicPr>
          <p:cNvPr id="102" name="Google Shape;102;p15"/>
          <p:cNvPicPr preferRelativeResize="0"/>
          <p:nvPr/>
        </p:nvPicPr>
        <p:blipFill>
          <a:blip r:embed="rId3">
            <a:alphaModFix/>
          </a:blip>
          <a:stretch>
            <a:fillRect/>
          </a:stretch>
        </p:blipFill>
        <p:spPr>
          <a:xfrm>
            <a:off x="5826625" y="588225"/>
            <a:ext cx="3046101" cy="1788800"/>
          </a:xfrm>
          <a:prstGeom prst="rect">
            <a:avLst/>
          </a:prstGeom>
          <a:noFill/>
          <a:ln>
            <a:noFill/>
          </a:ln>
        </p:spPr>
      </p:pic>
      <p:sp>
        <p:nvSpPr>
          <p:cNvPr id="103" name="Google Shape;103;p15"/>
          <p:cNvSpPr txBox="1"/>
          <p:nvPr/>
        </p:nvSpPr>
        <p:spPr>
          <a:xfrm>
            <a:off x="6552138" y="2377013"/>
            <a:ext cx="15951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Lato"/>
                <a:ea typeface="Lato"/>
                <a:cs typeface="Lato"/>
                <a:sym typeface="Lato"/>
              </a:rPr>
              <a:t>VGGNet 16</a:t>
            </a:r>
            <a:r>
              <a:rPr lang="en" sz="1000" u="sng">
                <a:latin typeface="Lato"/>
                <a:ea typeface="Lato"/>
                <a:cs typeface="Lato"/>
                <a:sym typeface="Lato"/>
              </a:rPr>
              <a:t> architecture</a:t>
            </a:r>
            <a:endParaRPr sz="1000" u="sng">
              <a:latin typeface="Lato"/>
              <a:ea typeface="Lato"/>
              <a:cs typeface="Lato"/>
              <a:sym typeface="Lato"/>
            </a:endParaRPr>
          </a:p>
        </p:txBody>
      </p:sp>
      <p:pic>
        <p:nvPicPr>
          <p:cNvPr id="104" name="Google Shape;104;p15"/>
          <p:cNvPicPr preferRelativeResize="0"/>
          <p:nvPr/>
        </p:nvPicPr>
        <p:blipFill>
          <a:blip r:embed="rId4">
            <a:alphaModFix/>
          </a:blip>
          <a:stretch>
            <a:fillRect/>
          </a:stretch>
        </p:blipFill>
        <p:spPr>
          <a:xfrm>
            <a:off x="5984550" y="2781800"/>
            <a:ext cx="2730277" cy="1875701"/>
          </a:xfrm>
          <a:prstGeom prst="rect">
            <a:avLst/>
          </a:prstGeom>
          <a:noFill/>
          <a:ln>
            <a:noFill/>
          </a:ln>
        </p:spPr>
      </p:pic>
      <p:sp>
        <p:nvSpPr>
          <p:cNvPr id="105" name="Google Shape;105;p15"/>
          <p:cNvSpPr txBox="1"/>
          <p:nvPr/>
        </p:nvSpPr>
        <p:spPr>
          <a:xfrm>
            <a:off x="6657925" y="4657500"/>
            <a:ext cx="16683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Lato"/>
                <a:ea typeface="Lato"/>
                <a:cs typeface="Lato"/>
                <a:sym typeface="Lato"/>
              </a:rPr>
              <a:t>Xception architecture</a:t>
            </a:r>
            <a:endParaRPr sz="1000" u="sng">
              <a:latin typeface="Lato"/>
              <a:ea typeface="Lato"/>
              <a:cs typeface="Lato"/>
              <a:sym typeface="Lato"/>
            </a:endParaRPr>
          </a:p>
          <a:p>
            <a:pPr indent="0" lvl="0" marL="0" rtl="0" algn="l">
              <a:spcBef>
                <a:spcPts val="0"/>
              </a:spcBef>
              <a:spcAft>
                <a:spcPts val="0"/>
              </a:spcAft>
              <a:buNone/>
            </a:pPr>
            <a:r>
              <a:t/>
            </a:r>
            <a:endParaRPr sz="1000" u="sng">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05050" y="772150"/>
            <a:ext cx="1012800" cy="3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Results </a:t>
            </a:r>
            <a:endParaRPr sz="1800"/>
          </a:p>
        </p:txBody>
      </p:sp>
      <p:graphicFrame>
        <p:nvGraphicFramePr>
          <p:cNvPr id="111" name="Google Shape;111;p16"/>
          <p:cNvGraphicFramePr/>
          <p:nvPr/>
        </p:nvGraphicFramePr>
        <p:xfrm>
          <a:off x="4899650" y="669138"/>
          <a:ext cx="3000000" cy="3000000"/>
        </p:xfrm>
        <a:graphic>
          <a:graphicData uri="http://schemas.openxmlformats.org/drawingml/2006/table">
            <a:tbl>
              <a:tblPr>
                <a:noFill/>
                <a:tableStyleId>{68B49A1A-D1CF-4816-80D1-C1F6045DF07A}</a:tableStyleId>
              </a:tblPr>
              <a:tblGrid>
                <a:gridCol w="381775"/>
                <a:gridCol w="1351175"/>
                <a:gridCol w="2303475"/>
              </a:tblGrid>
              <a:tr h="271250">
                <a:tc>
                  <a:txBody>
                    <a:bodyPr/>
                    <a:lstStyle/>
                    <a:p>
                      <a:pPr indent="0" lvl="0" marL="0" rtl="0" algn="l">
                        <a:spcBef>
                          <a:spcPts val="0"/>
                        </a:spcBef>
                        <a:spcAft>
                          <a:spcPts val="0"/>
                        </a:spcAft>
                        <a:buNone/>
                      </a:pPr>
                      <a:r>
                        <a:rPr lang="en" sz="1000">
                          <a:latin typeface="Ubuntu"/>
                          <a:ea typeface="Ubuntu"/>
                          <a:cs typeface="Ubuntu"/>
                          <a:sym typeface="Ubuntu"/>
                        </a:rPr>
                        <a:t>S.No.</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Model</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Accuracy on Classification</a:t>
                      </a:r>
                      <a:endParaRPr sz="1000">
                        <a:latin typeface="Ubuntu"/>
                        <a:ea typeface="Ubuntu"/>
                        <a:cs typeface="Ubuntu"/>
                        <a:sym typeface="Ubuntu"/>
                      </a:endParaRPr>
                    </a:p>
                  </a:txBody>
                  <a:tcPr marT="63500" marB="63500" marR="63500" marL="63500"/>
                </a:tc>
              </a:tr>
              <a:tr h="480775">
                <a:tc>
                  <a:txBody>
                    <a:bodyPr/>
                    <a:lstStyle/>
                    <a:p>
                      <a:pPr indent="0" lvl="0" marL="0" rtl="0" algn="l">
                        <a:spcBef>
                          <a:spcPts val="0"/>
                        </a:spcBef>
                        <a:spcAft>
                          <a:spcPts val="0"/>
                        </a:spcAft>
                        <a:buNone/>
                      </a:pPr>
                      <a:r>
                        <a:rPr lang="en" sz="1000">
                          <a:latin typeface="Ubuntu"/>
                          <a:ea typeface="Ubuntu"/>
                          <a:cs typeface="Ubuntu"/>
                          <a:sym typeface="Ubuntu"/>
                        </a:rPr>
                        <a:t>1</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AlexNet - trained on plantvillage dataset</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On segmented images- 0.799</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On color images-0.749</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On grayscale images-0.543</a:t>
                      </a:r>
                      <a:endParaRPr sz="1000">
                        <a:latin typeface="Ubuntu"/>
                        <a:ea typeface="Ubuntu"/>
                        <a:cs typeface="Ubuntu"/>
                        <a:sym typeface="Ubuntu"/>
                      </a:endParaRPr>
                    </a:p>
                  </a:txBody>
                  <a:tcPr marT="63500" marB="63500" marR="63500" marL="63500"/>
                </a:tc>
              </a:tr>
              <a:tr h="480775">
                <a:tc>
                  <a:txBody>
                    <a:bodyPr/>
                    <a:lstStyle/>
                    <a:p>
                      <a:pPr indent="0" lvl="0" marL="0" rtl="0" algn="l">
                        <a:spcBef>
                          <a:spcPts val="0"/>
                        </a:spcBef>
                        <a:spcAft>
                          <a:spcPts val="0"/>
                        </a:spcAft>
                        <a:buNone/>
                      </a:pPr>
                      <a:r>
                        <a:rPr lang="en" sz="1000">
                          <a:latin typeface="Ubuntu"/>
                          <a:ea typeface="Ubuntu"/>
                          <a:cs typeface="Ubuntu"/>
                          <a:sym typeface="Ubuntu"/>
                        </a:rPr>
                        <a:t>2</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GoogleNet - trained on plantvillage dataset</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On segmented images-0.958</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On color images-0.942</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On grayscale images-0.88</a:t>
                      </a:r>
                      <a:r>
                        <a:rPr lang="en" sz="1000">
                          <a:latin typeface="Ubuntu"/>
                          <a:ea typeface="Ubuntu"/>
                          <a:cs typeface="Ubuntu"/>
                          <a:sym typeface="Ubuntu"/>
                        </a:rPr>
                        <a:t>5</a:t>
                      </a:r>
                      <a:endParaRPr sz="1000">
                        <a:latin typeface="Ubuntu"/>
                        <a:ea typeface="Ubuntu"/>
                        <a:cs typeface="Ubuntu"/>
                        <a:sym typeface="Ubuntu"/>
                      </a:endParaRPr>
                    </a:p>
                  </a:txBody>
                  <a:tcPr marT="63500" marB="63500" marR="63500" marL="63500"/>
                </a:tc>
              </a:tr>
              <a:tr h="482575">
                <a:tc>
                  <a:txBody>
                    <a:bodyPr/>
                    <a:lstStyle/>
                    <a:p>
                      <a:pPr indent="0" lvl="0" marL="0" rtl="0" algn="l">
                        <a:spcBef>
                          <a:spcPts val="0"/>
                        </a:spcBef>
                        <a:spcAft>
                          <a:spcPts val="0"/>
                        </a:spcAft>
                        <a:buNone/>
                      </a:pPr>
                      <a:r>
                        <a:rPr lang="en" sz="1000">
                          <a:latin typeface="Ubuntu"/>
                          <a:ea typeface="Ubuntu"/>
                          <a:cs typeface="Ubuntu"/>
                          <a:sym typeface="Ubuntu"/>
                        </a:rPr>
                        <a:t>3</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ResNet 50 - pre trained on ImageNet dataset</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(feature extractor)</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On segmented images</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SVM-0.846</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RF-0.826</a:t>
                      </a:r>
                      <a:endParaRPr sz="1000">
                        <a:latin typeface="Ubuntu"/>
                        <a:ea typeface="Ubuntu"/>
                        <a:cs typeface="Ubuntu"/>
                        <a:sym typeface="Ubuntu"/>
                      </a:endParaRPr>
                    </a:p>
                  </a:txBody>
                  <a:tcPr marT="63500" marB="63500" marR="63500" marL="63500"/>
                </a:tc>
              </a:tr>
              <a:tr h="482575">
                <a:tc>
                  <a:txBody>
                    <a:bodyPr/>
                    <a:lstStyle/>
                    <a:p>
                      <a:pPr indent="0" lvl="0" marL="0" rtl="0" algn="l">
                        <a:spcBef>
                          <a:spcPts val="0"/>
                        </a:spcBef>
                        <a:spcAft>
                          <a:spcPts val="0"/>
                        </a:spcAft>
                        <a:buNone/>
                      </a:pPr>
                      <a:r>
                        <a:rPr lang="en" sz="1000">
                          <a:latin typeface="Ubuntu"/>
                          <a:ea typeface="Ubuntu"/>
                          <a:cs typeface="Ubuntu"/>
                          <a:sym typeface="Ubuntu"/>
                        </a:rPr>
                        <a:t>4</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Inception v3 -pre trained on ImageNet dataset</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(feature extractor)</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On segmented images</a:t>
                      </a:r>
                      <a:endParaRPr sz="1000">
                        <a:highlight>
                          <a:srgbClr val="FF0000"/>
                        </a:highlight>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RF-0.821</a:t>
                      </a:r>
                      <a:endParaRPr sz="1000">
                        <a:latin typeface="Ubuntu"/>
                        <a:ea typeface="Ubuntu"/>
                        <a:cs typeface="Ubuntu"/>
                        <a:sym typeface="Ubuntu"/>
                      </a:endParaRPr>
                    </a:p>
                  </a:txBody>
                  <a:tcPr marT="63500" marB="63500" marR="63500" marL="63500"/>
                </a:tc>
              </a:tr>
              <a:tr h="482575">
                <a:tc>
                  <a:txBody>
                    <a:bodyPr/>
                    <a:lstStyle/>
                    <a:p>
                      <a:pPr indent="0" lvl="0" marL="0" rtl="0" algn="l">
                        <a:spcBef>
                          <a:spcPts val="0"/>
                        </a:spcBef>
                        <a:spcAft>
                          <a:spcPts val="0"/>
                        </a:spcAft>
                        <a:buNone/>
                      </a:pPr>
                      <a:r>
                        <a:rPr lang="en" sz="1000">
                          <a:latin typeface="Ubuntu"/>
                          <a:ea typeface="Ubuntu"/>
                          <a:cs typeface="Ubuntu"/>
                          <a:sym typeface="Ubuntu"/>
                        </a:rPr>
                        <a:t>5</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Xception -pre trained on ImageNet dataset</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(feature extractor)</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On segmented images</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SVM-0.978</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RF-0.777</a:t>
                      </a:r>
                      <a:endParaRPr sz="1000">
                        <a:latin typeface="Ubuntu"/>
                        <a:ea typeface="Ubuntu"/>
                        <a:cs typeface="Ubuntu"/>
                        <a:sym typeface="Ubuntu"/>
                      </a:endParaRPr>
                    </a:p>
                  </a:txBody>
                  <a:tcPr marT="63500" marB="63500" marR="63500" marL="63500"/>
                </a:tc>
              </a:tr>
              <a:tr h="482575">
                <a:tc>
                  <a:txBody>
                    <a:bodyPr/>
                    <a:lstStyle/>
                    <a:p>
                      <a:pPr indent="0" lvl="0" marL="0" rtl="0" algn="l">
                        <a:spcBef>
                          <a:spcPts val="0"/>
                        </a:spcBef>
                        <a:spcAft>
                          <a:spcPts val="0"/>
                        </a:spcAft>
                        <a:buNone/>
                      </a:pPr>
                      <a:r>
                        <a:rPr lang="en" sz="1000">
                          <a:latin typeface="Ubuntu"/>
                          <a:ea typeface="Ubuntu"/>
                          <a:cs typeface="Ubuntu"/>
                          <a:sym typeface="Ubuntu"/>
                        </a:rPr>
                        <a:t>6</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VGG16 -pre trained on ImageNet dataset</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(feature extractor)</a:t>
                      </a:r>
                      <a:endParaRPr sz="1000">
                        <a:latin typeface="Ubuntu"/>
                        <a:ea typeface="Ubuntu"/>
                        <a:cs typeface="Ubuntu"/>
                        <a:sym typeface="Ubuntu"/>
                      </a:endParaRPr>
                    </a:p>
                  </a:txBody>
                  <a:tcPr marT="63500" marB="63500" marR="63500" marL="63500"/>
                </a:tc>
                <a:tc>
                  <a:txBody>
                    <a:bodyPr/>
                    <a:lstStyle/>
                    <a:p>
                      <a:pPr indent="0" lvl="0" marL="0" rtl="0" algn="l">
                        <a:spcBef>
                          <a:spcPts val="0"/>
                        </a:spcBef>
                        <a:spcAft>
                          <a:spcPts val="0"/>
                        </a:spcAft>
                        <a:buNone/>
                      </a:pPr>
                      <a:r>
                        <a:rPr lang="en" sz="1000">
                          <a:latin typeface="Ubuntu"/>
                          <a:ea typeface="Ubuntu"/>
                          <a:cs typeface="Ubuntu"/>
                          <a:sym typeface="Ubuntu"/>
                        </a:rPr>
                        <a:t>On segmented images</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SVM-0.981</a:t>
                      </a:r>
                      <a:endParaRPr sz="1000">
                        <a:latin typeface="Ubuntu"/>
                        <a:ea typeface="Ubuntu"/>
                        <a:cs typeface="Ubuntu"/>
                        <a:sym typeface="Ubuntu"/>
                      </a:endParaRPr>
                    </a:p>
                    <a:p>
                      <a:pPr indent="0" lvl="0" marL="0" rtl="0" algn="l">
                        <a:spcBef>
                          <a:spcPts val="0"/>
                        </a:spcBef>
                        <a:spcAft>
                          <a:spcPts val="0"/>
                        </a:spcAft>
                        <a:buNone/>
                      </a:pPr>
                      <a:r>
                        <a:rPr lang="en" sz="1000">
                          <a:latin typeface="Ubuntu"/>
                          <a:ea typeface="Ubuntu"/>
                          <a:cs typeface="Ubuntu"/>
                          <a:sym typeface="Ubuntu"/>
                        </a:rPr>
                        <a:t>Classified using RF-0.903</a:t>
                      </a:r>
                      <a:endParaRPr sz="1000">
                        <a:latin typeface="Ubuntu"/>
                        <a:ea typeface="Ubuntu"/>
                        <a:cs typeface="Ubuntu"/>
                        <a:sym typeface="Ubuntu"/>
                      </a:endParaRPr>
                    </a:p>
                  </a:txBody>
                  <a:tcPr marT="63500" marB="63500" marR="63500" marL="63500"/>
                </a:tc>
              </a:tr>
            </a:tbl>
          </a:graphicData>
        </a:graphic>
      </p:graphicFrame>
      <p:pic>
        <p:nvPicPr>
          <p:cNvPr id="112" name="Google Shape;112;p16"/>
          <p:cNvPicPr preferRelativeResize="0"/>
          <p:nvPr/>
        </p:nvPicPr>
        <p:blipFill>
          <a:blip r:embed="rId3">
            <a:alphaModFix/>
          </a:blip>
          <a:stretch>
            <a:fillRect/>
          </a:stretch>
        </p:blipFill>
        <p:spPr>
          <a:xfrm>
            <a:off x="894900" y="1293625"/>
            <a:ext cx="3430087" cy="384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36750"/>
            <a:ext cx="23883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Analysis of Results</a:t>
            </a:r>
            <a:endParaRPr sz="1800"/>
          </a:p>
          <a:p>
            <a:pPr indent="0" lvl="0" marL="0" rtl="0" algn="l">
              <a:spcBef>
                <a:spcPts val="0"/>
              </a:spcBef>
              <a:spcAft>
                <a:spcPts val="0"/>
              </a:spcAft>
              <a:buNone/>
            </a:pPr>
            <a:r>
              <a:t/>
            </a:r>
            <a:endParaRPr sz="1800"/>
          </a:p>
        </p:txBody>
      </p:sp>
      <p:sp>
        <p:nvSpPr>
          <p:cNvPr id="118" name="Google Shape;118;p17"/>
          <p:cNvSpPr txBox="1"/>
          <p:nvPr>
            <p:ph idx="1" type="body"/>
          </p:nvPr>
        </p:nvSpPr>
        <p:spPr>
          <a:xfrm>
            <a:off x="729450" y="2078875"/>
            <a:ext cx="7872300" cy="25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Ubuntu"/>
                <a:ea typeface="Ubuntu"/>
                <a:cs typeface="Ubuntu"/>
                <a:sym typeface="Ubuntu"/>
              </a:rPr>
              <a:t>We know that the main problem with these Convolutional models they tried to overfit the dataset, so during the test time they failed to perform good, as we can see form the graphs also, the models like GoogleNet and AlexNet perform very good on training data but fails to perform good on unseen data. </a:t>
            </a:r>
            <a:endParaRPr sz="1200">
              <a:solidFill>
                <a:srgbClr val="000000"/>
              </a:solidFill>
              <a:latin typeface="Ubuntu"/>
              <a:ea typeface="Ubuntu"/>
              <a:cs typeface="Ubuntu"/>
              <a:sym typeface="Ubuntu"/>
            </a:endParaRPr>
          </a:p>
          <a:p>
            <a:pPr indent="0" lvl="0" marL="0" rtl="0" algn="just">
              <a:spcBef>
                <a:spcPts val="0"/>
              </a:spcBef>
              <a:spcAft>
                <a:spcPts val="0"/>
              </a:spcAft>
              <a:buNone/>
            </a:pPr>
            <a:r>
              <a:rPr lang="en" sz="1200">
                <a:solidFill>
                  <a:srgbClr val="000000"/>
                </a:solidFill>
                <a:latin typeface="Ubuntu"/>
                <a:ea typeface="Ubuntu"/>
                <a:cs typeface="Ubuntu"/>
                <a:sym typeface="Ubuntu"/>
              </a:rPr>
              <a:t>GoogleN</a:t>
            </a:r>
            <a:r>
              <a:rPr lang="en" sz="1200">
                <a:solidFill>
                  <a:srgbClr val="000000"/>
                </a:solidFill>
                <a:latin typeface="Ubuntu"/>
                <a:ea typeface="Ubuntu"/>
                <a:cs typeface="Ubuntu"/>
                <a:sym typeface="Ubuntu"/>
              </a:rPr>
              <a:t>e</a:t>
            </a:r>
            <a:r>
              <a:rPr lang="en" sz="1200">
                <a:solidFill>
                  <a:srgbClr val="000000"/>
                </a:solidFill>
                <a:latin typeface="Ubuntu"/>
                <a:ea typeface="Ubuntu"/>
                <a:cs typeface="Ubuntu"/>
                <a:sym typeface="Ubuntu"/>
              </a:rPr>
              <a:t>t is better than alex based on speed as well as accuracy; because of less no. of parameters trained. It also performs better on test data, resulting in a smoother curve for accuracy.</a:t>
            </a:r>
            <a:endParaRPr sz="1200">
              <a:solidFill>
                <a:srgbClr val="000000"/>
              </a:solidFill>
              <a:latin typeface="Ubuntu"/>
              <a:ea typeface="Ubuntu"/>
              <a:cs typeface="Ubuntu"/>
              <a:sym typeface="Ubuntu"/>
            </a:endParaRPr>
          </a:p>
          <a:p>
            <a:pPr indent="0" lvl="0" marL="0" rtl="0" algn="just">
              <a:spcBef>
                <a:spcPts val="0"/>
              </a:spcBef>
              <a:spcAft>
                <a:spcPts val="0"/>
              </a:spcAft>
              <a:buNone/>
            </a:pPr>
            <a:r>
              <a:rPr lang="en" sz="1200">
                <a:solidFill>
                  <a:srgbClr val="000000"/>
                </a:solidFill>
                <a:latin typeface="Ubuntu"/>
                <a:ea typeface="Ubuntu"/>
                <a:cs typeface="Ubuntu"/>
                <a:sym typeface="Ubuntu"/>
              </a:rPr>
              <a:t>VGG16 has better performance than others, because it's much improved version of Inception.</a:t>
            </a:r>
            <a:endParaRPr sz="1200">
              <a:solidFill>
                <a:srgbClr val="000000"/>
              </a:solidFill>
              <a:latin typeface="Ubuntu"/>
              <a:ea typeface="Ubuntu"/>
              <a:cs typeface="Ubuntu"/>
              <a:sym typeface="Ubuntu"/>
            </a:endParaRPr>
          </a:p>
          <a:p>
            <a:pPr indent="0" lvl="0" marL="0" rtl="0" algn="just">
              <a:spcBef>
                <a:spcPts val="0"/>
              </a:spcBef>
              <a:spcAft>
                <a:spcPts val="0"/>
              </a:spcAft>
              <a:buNone/>
            </a:pPr>
            <a:r>
              <a:rPr lang="en" sz="1200">
                <a:solidFill>
                  <a:srgbClr val="000000"/>
                </a:solidFill>
                <a:latin typeface="Ubuntu"/>
                <a:ea typeface="Ubuntu"/>
                <a:cs typeface="Ubuntu"/>
                <a:sym typeface="Ubuntu"/>
              </a:rPr>
              <a:t>Xception though gives a high accuracy, but relatively fails on test data as compared to VGG16 and GoogleNet. Xception also has the highest no.of layers, ending up extracting much better features than ResNet 50, Inception.</a:t>
            </a:r>
            <a:endParaRPr sz="1200">
              <a:solidFill>
                <a:srgbClr val="000000"/>
              </a:solidFill>
              <a:latin typeface="Ubuntu"/>
              <a:ea typeface="Ubuntu"/>
              <a:cs typeface="Ubuntu"/>
              <a:sym typeface="Ubuntu"/>
            </a:endParaRPr>
          </a:p>
          <a:p>
            <a:pPr indent="0" lvl="0" marL="0" rtl="0" algn="just">
              <a:spcBef>
                <a:spcPts val="0"/>
              </a:spcBef>
              <a:spcAft>
                <a:spcPts val="0"/>
              </a:spcAft>
              <a:buNone/>
            </a:pPr>
            <a:r>
              <a:rPr lang="en" sz="1200">
                <a:solidFill>
                  <a:srgbClr val="000000"/>
                </a:solidFill>
                <a:latin typeface="Ubuntu"/>
                <a:ea typeface="Ubuntu"/>
                <a:cs typeface="Ubuntu"/>
                <a:sym typeface="Ubuntu"/>
              </a:rPr>
              <a:t>One reason for the failure of ResNet50 and Inceptionv3 on this particular dataset might be overfitting.This happened because both these models have high no. of layers as compared to others.</a:t>
            </a:r>
            <a:endParaRPr sz="1200">
              <a:solidFill>
                <a:srgbClr val="000000"/>
              </a:solidFill>
              <a:latin typeface="Ubuntu"/>
              <a:ea typeface="Ubuntu"/>
              <a:cs typeface="Ubuntu"/>
              <a:sym typeface="Ubuntu"/>
            </a:endParaRPr>
          </a:p>
          <a:p>
            <a:pPr indent="0" lvl="0" marL="0" rtl="0" algn="just">
              <a:spcBef>
                <a:spcPts val="0"/>
              </a:spcBef>
              <a:spcAft>
                <a:spcPts val="0"/>
              </a:spcAft>
              <a:buNone/>
            </a:pPr>
            <a:r>
              <a:t/>
            </a:r>
            <a:endParaRPr sz="1200">
              <a:solidFill>
                <a:srgbClr val="000000"/>
              </a:solidFill>
              <a:latin typeface="Ubuntu"/>
              <a:ea typeface="Ubuntu"/>
              <a:cs typeface="Ubuntu"/>
              <a:sym typeface="Ubuntu"/>
            </a:endParaRPr>
          </a:p>
          <a:p>
            <a:pPr indent="0" lvl="0" marL="0" rtl="0" algn="just">
              <a:spcBef>
                <a:spcPts val="0"/>
              </a:spcBef>
              <a:spcAft>
                <a:spcPts val="0"/>
              </a:spcAft>
              <a:buNone/>
            </a:pPr>
            <a:r>
              <a:t/>
            </a:r>
            <a:endParaRPr sz="1200">
              <a:solidFill>
                <a:srgbClr val="000000"/>
              </a:solidFill>
              <a:highlight>
                <a:srgbClr val="FF9900"/>
              </a:highlight>
              <a:latin typeface="Ubuntu"/>
              <a:ea typeface="Ubuntu"/>
              <a:cs typeface="Ubuntu"/>
              <a:sym typeface="Ubuntu"/>
            </a:endParaRPr>
          </a:p>
          <a:p>
            <a:pPr indent="0" lvl="0" marL="0" rtl="0" algn="just">
              <a:spcBef>
                <a:spcPts val="0"/>
              </a:spcBef>
              <a:spcAft>
                <a:spcPts val="0"/>
              </a:spcAft>
              <a:buNone/>
            </a:pPr>
            <a:r>
              <a:t/>
            </a:r>
            <a:endParaRPr sz="1200">
              <a:solidFill>
                <a:srgbClr val="000000"/>
              </a:solidFill>
              <a:highlight>
                <a:srgbClr val="FF9900"/>
              </a:highlight>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