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2" d="100"/>
          <a:sy n="42" d="100"/>
        </p:scale>
        <p:origin x="974" y="38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02" y="3978186"/>
            <a:ext cx="21571523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5" name="Rectangle 4"/>
          <p:cNvSpPr/>
          <p:nvPr/>
        </p:nvSpPr>
        <p:spPr>
          <a:xfrm>
            <a:off x="0" y="9966289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6" name="Rectangle 5"/>
          <p:cNvSpPr/>
          <p:nvPr/>
        </p:nvSpPr>
        <p:spPr>
          <a:xfrm>
            <a:off x="-12911" y="15728297"/>
            <a:ext cx="21709812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2228" y="21968050"/>
            <a:ext cx="21684935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8" name="Rectangle 7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19" name="Rectangle 18"/>
          <p:cNvSpPr/>
          <p:nvPr/>
        </p:nvSpPr>
        <p:spPr>
          <a:xfrm>
            <a:off x="410925" y="4305114"/>
            <a:ext cx="4258423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22" name="Rectangle 21"/>
          <p:cNvSpPr/>
          <p:nvPr/>
        </p:nvSpPr>
        <p:spPr>
          <a:xfrm>
            <a:off x="409709" y="16050492"/>
            <a:ext cx="2454868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9709" y="22306930"/>
            <a:ext cx="7716271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9709" y="27976375"/>
            <a:ext cx="3947465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719" y="2554293"/>
            <a:ext cx="20898834" cy="175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real time accuracy in Image Recognition for Unmanned Aerial Vehicles with Random Forest algorithm compared with Support Vector Machine algorithm</a:t>
            </a:r>
          </a:p>
          <a:p>
            <a:pPr algn="ctr"/>
            <a:endParaRPr lang="en-US" sz="358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709" y="10267885"/>
            <a:ext cx="6770960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0275" y="4863559"/>
            <a:ext cx="14171371" cy="505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work is to enhance the real-time performance of image recognition for Unmanned Aerial Vehicles (UAVs). </a:t>
            </a:r>
          </a:p>
          <a:p>
            <a:pPr marL="341254" indent="-341254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source of data for the study was the Kaggle dataset. </a:t>
            </a:r>
          </a:p>
          <a:p>
            <a:pPr marL="341254" indent="-341254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used two different groups, Group I and Group 2, each with 20 samples, Group 2 used the SVM, and Group I used the Random Forest. </a:t>
            </a:r>
          </a:p>
          <a:p>
            <a:pPr marL="341254" indent="-341254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authors of the study paper "Research on Low Altitude Aerial Image Stitching," which uses Unmanned Aerial Vehicles (UAVs) to perform low altitude aerial picture stitching, describe this method.</a:t>
            </a:r>
          </a:p>
          <a:p>
            <a:pPr marL="341254" indent="-341254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examine the difficulties and solutions involved in combining many UAV-captured photos to produce a sizable, continuous image of the studied region.</a:t>
            </a:r>
          </a:p>
          <a:p>
            <a:pPr marL="341254" indent="-341254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goal is to increase accuracy through the use of  Support Vector Machine(SVM) Algorithm and Random Forest(RF) Algorithm . </a:t>
            </a:r>
          </a:p>
          <a:p>
            <a:pPr marL="341254" indent="-341254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easily identify the object or picture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9164" y="23050559"/>
            <a:ext cx="20489198" cy="3953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T-test Statistical analysis, the significance value of  p=0.022 (independent sample T - test p&lt;0.05) is obtained and shows that there is a statistical significant difference between the group 1 and group 2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altLang="zh-C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benefits of employing unmanned aerial vehicles (UAVs) for this real-time image recognition capability for UAVs are discussed, along with the usage of UAVs in monitoring the effects of techno-ecological phenomena</a:t>
            </a:r>
            <a:r>
              <a:rPr lang="en-US" altLang="zh-C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accuracy of the Random Forest algorithm is 84.23 % and it is better than the other algorithm.   </a:t>
            </a:r>
          </a:p>
          <a:p>
            <a:pPr algn="just">
              <a:spcAft>
                <a:spcPts val="600"/>
              </a:spcAft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Random Forest (RF) Algorithm				- 84.23%</a:t>
            </a:r>
          </a:p>
          <a:p>
            <a:pPr algn="just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Support Vector Machine (SVM) Algorithm	- 72.87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primarily focused on comparing the performance of the Random Forest and Algorithm using accuracy value as the key evaluation metric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work, it is concluded that the Random Forest Algorithm gains the high accuracy when comparing with Support Vector Machine (SVM) Algorithm in Image Recognition for Unmanned Aerial Vehicles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altLang="zh-C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of airborne drones might be improved by this technology, allowing for more accurate and efficient operations. 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3621" y="27945990"/>
            <a:ext cx="21139308" cy="524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378" indent="-284378" algn="just">
              <a:buFont typeface="Wingdings" panose="05000000000000000000" pitchFamily="2" charset="2"/>
              <a:buChar char="Ø"/>
            </a:pP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4378" indent="-284378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578" lvl="1" indent="-284378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Bayhan, Erdem, Zehra Ozkan, Mustafa Namdar, and Arif Basgumus. n.d. “Deep Learning Based Object Detection and Recognition of Unmanned Aerial Vehicles.” Accessed March 13, 2024.  </a:t>
            </a:r>
            <a:endParaRPr lang="en-IN" sz="219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578" lvl="1" indent="-284378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Said, Nidal, Yuri Gorbachev, and Aleksei Avdeenko. 2021. “Retracted: An Unmanned Aerial Vehicles Navigation System on the Basis of Pattern Recognition applications—Review of Implementation Options and Prospects for Development.” Software: Practice &amp; Experience 51 (7): 1509–17.</a:t>
            </a:r>
          </a:p>
          <a:p>
            <a:pPr marL="741578" lvl="1" indent="-284378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Balint, Krisztian. 2018. “UAVs with Biometric Facial Recognition Capabilities in the Combat against Terrorism.” In 2018 IEEE 16th International Symposium on Intelligent Systems and Informatics (SISY).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741578" lvl="1" indent="-284378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Yang and X. Wang, "UAV Landmark Detection Based on Convolutional Neural Network," 2020 IEEE Eurasia Conference on IOT, Communication and Engineering (ECICE), Yunlin, Taiwan, 2020, pp. 5-8.</a:t>
            </a:r>
          </a:p>
          <a:p>
            <a:pPr marL="741578" lvl="1" indent="-284378" algn="just"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Gao, Pengbo, Yan Zhang, Linhuan Zhang, Ryozo Noguchi, and Tofael Ahamed. 2019. “Development of a Recognition System for Spraying Areas from Unmanned Aerial Vehicles Using a Machine Learning Approach.” Sensors  19 (2): 313.</a:t>
            </a:r>
          </a:p>
          <a:p>
            <a:pPr algn="just"/>
            <a:endParaRPr 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921132" y="24475579"/>
            <a:ext cx="15955024" cy="36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91"/>
          </a:p>
        </p:txBody>
      </p:sp>
      <p:sp>
        <p:nvSpPr>
          <p:cNvPr id="49" name="Rectangle 48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9940" y="1419256"/>
            <a:ext cx="5569043" cy="1440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Shanmukha Priya</a:t>
            </a:r>
          </a:p>
          <a:p>
            <a:pPr algn="r"/>
            <a:r>
              <a:rPr lang="en-IN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No:192011233 </a:t>
            </a:r>
          </a:p>
          <a:p>
            <a:pPr algn="r"/>
            <a:r>
              <a:rPr lang="en-IN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 Dr. R.Dinesh kumar</a:t>
            </a:r>
          </a:p>
          <a:p>
            <a:pPr algn="r"/>
            <a:endParaRPr lang="en-US" sz="2189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29158" y="10749272"/>
            <a:ext cx="20278191" cy="4318213"/>
            <a:chOff x="403202" y="11697922"/>
            <a:chExt cx="15820774" cy="3928042"/>
          </a:xfrm>
        </p:grpSpPr>
        <p:sp>
          <p:nvSpPr>
            <p:cNvPr id="53" name="Rounded Rectangle 52"/>
            <p:cNvSpPr/>
            <p:nvPr/>
          </p:nvSpPr>
          <p:spPr>
            <a:xfrm>
              <a:off x="403202" y="12024190"/>
              <a:ext cx="3333554" cy="1050279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Kaggle Dataset</a:t>
              </a: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836536" y="12243027"/>
              <a:ext cx="1456065" cy="57666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362412" y="11831828"/>
              <a:ext cx="3048790" cy="1672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8610752" y="11846773"/>
              <a:ext cx="1306734" cy="60369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Snip Single Corner Rectangle 56"/>
            <p:cNvSpPr/>
            <p:nvPr/>
          </p:nvSpPr>
          <p:spPr>
            <a:xfrm>
              <a:off x="10066669" y="11697922"/>
              <a:ext cx="2502396" cy="822257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</a:t>
              </a:r>
            </a:p>
          </p:txBody>
        </p:sp>
        <p:sp>
          <p:nvSpPr>
            <p:cNvPr id="58" name="Right Arrow 57"/>
            <p:cNvSpPr/>
            <p:nvPr/>
          </p:nvSpPr>
          <p:spPr>
            <a:xfrm flipV="1">
              <a:off x="12772555" y="12328446"/>
              <a:ext cx="1261918" cy="610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n>
                  <a:solidFill>
                    <a:schemeClr val="tx1"/>
                  </a:solidFill>
                </a:ln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ight Arrow 58"/>
            <p:cNvSpPr/>
            <p:nvPr/>
          </p:nvSpPr>
          <p:spPr>
            <a:xfrm rot="10800000">
              <a:off x="3520887" y="14691469"/>
              <a:ext cx="1491116" cy="60027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Snip Single Corner Rectangle 59"/>
            <p:cNvSpPr/>
            <p:nvPr/>
          </p:nvSpPr>
          <p:spPr>
            <a:xfrm>
              <a:off x="10056860" y="12781321"/>
              <a:ext cx="2502396" cy="844070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  <a:endPara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4224532" y="11800307"/>
              <a:ext cx="1999444" cy="37789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  <a:p>
              <a:pPr algn="ctr"/>
              <a:endParaRPr lang="en-US" sz="219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ight Arrow 61"/>
            <p:cNvSpPr/>
            <p:nvPr/>
          </p:nvSpPr>
          <p:spPr>
            <a:xfrm>
              <a:off x="8610752" y="12857266"/>
              <a:ext cx="1350813" cy="60369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67095" y="12307140"/>
              <a:ext cx="2415591" cy="69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Selection and data processing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55847" y="14576568"/>
              <a:ext cx="2649916" cy="9432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240073" y="14299008"/>
              <a:ext cx="2649916" cy="13269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9760461" y="14213945"/>
              <a:ext cx="2649916" cy="13936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ight Arrow 66"/>
            <p:cNvSpPr/>
            <p:nvPr/>
          </p:nvSpPr>
          <p:spPr>
            <a:xfrm rot="10800000" flipV="1">
              <a:off x="8082687" y="14681076"/>
              <a:ext cx="1356629" cy="610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ight Arrow 67"/>
            <p:cNvSpPr/>
            <p:nvPr/>
          </p:nvSpPr>
          <p:spPr>
            <a:xfrm rot="10800000" flipV="1">
              <a:off x="12638447" y="14635080"/>
              <a:ext cx="1386851" cy="610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15710" y="14681077"/>
              <a:ext cx="2384032" cy="69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UAV  Detection Using </a:t>
              </a:r>
              <a:r>
                <a:rPr lang="en-IN" sz="219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</a:t>
              </a:r>
              <a:endPara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0418" y="14444424"/>
              <a:ext cx="2361122" cy="1003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Statistical Analysis of the Results Using SPSS Software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917804" y="14680643"/>
              <a:ext cx="2377258" cy="390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Evaluation</a:t>
              </a:r>
            </a:p>
          </p:txBody>
        </p:sp>
      </p:grpSp>
      <p:sp>
        <p:nvSpPr>
          <p:cNvPr id="72" name="Text Box 1"/>
          <p:cNvSpPr txBox="1"/>
          <p:nvPr/>
        </p:nvSpPr>
        <p:spPr>
          <a:xfrm>
            <a:off x="3451162" y="15269929"/>
            <a:ext cx="13907398" cy="42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Unmanned Aerial Vehicles 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using RF over SVM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Picture 2" descr="arXiv:2111.09406v1 [cs.CV] 17 Nov 2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919" y="4302097"/>
            <a:ext cx="6579111" cy="539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D8B5B15-3328-32DF-5847-051BE85242C2}"/>
              </a:ext>
            </a:extLst>
          </p:cNvPr>
          <p:cNvSpPr txBox="1"/>
          <p:nvPr/>
        </p:nvSpPr>
        <p:spPr>
          <a:xfrm>
            <a:off x="7679724" y="20486967"/>
            <a:ext cx="13691110" cy="143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503" algn="just"/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8757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present work, the Random Forest(RF) algorithm is compared with Support Vector Machine (SVM) 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indicates that the proposed algorithm gives more accuracy when compared with the other one.</a:t>
            </a: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023020-7B13-1630-E952-7FB2E9D38A1A}"/>
              </a:ext>
            </a:extLst>
          </p:cNvPr>
          <p:cNvSpPr txBox="1"/>
          <p:nvPr/>
        </p:nvSpPr>
        <p:spPr>
          <a:xfrm>
            <a:off x="1666702" y="21368532"/>
            <a:ext cx="4501800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VS </a:t>
            </a: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51" y="16800696"/>
            <a:ext cx="6798882" cy="4541926"/>
          </a:xfrm>
          <a:prstGeom prst="rect">
            <a:avLst/>
          </a:prstGeom>
        </p:spPr>
      </p:pic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16961"/>
              </p:ext>
            </p:extLst>
          </p:nvPr>
        </p:nvGraphicFramePr>
        <p:xfrm>
          <a:off x="8048239" y="16025524"/>
          <a:ext cx="13414791" cy="469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9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4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085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Statistics</a:t>
                      </a:r>
                      <a:endParaRPr lang="en-IN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768">
                <a:tc rowSpan="3"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Group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Std. Error Mean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IN" sz="2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US" alt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84.233</a:t>
                      </a:r>
                      <a:endParaRPr lang="en-US" altLang="en-IN" sz="2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US" alt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00324</a:t>
                      </a: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94971</a:t>
                      </a:r>
                      <a:endParaRPr lang="en-US" altLang="en-IN" sz="22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2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SVM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auto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72.874</a:t>
                      </a:r>
                      <a:endParaRPr lang="en-IN" sz="2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6.56549</a:t>
                      </a:r>
                      <a:endParaRPr lang="en-IN" sz="2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2.07619</a:t>
                      </a:r>
                      <a:endParaRPr lang="en-IN" sz="2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528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等线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CHANDRASEKHAR REDDY</cp:lastModifiedBy>
  <cp:revision>83</cp:revision>
  <dcterms:created xsi:type="dcterms:W3CDTF">2023-04-19T08:35:00Z</dcterms:created>
  <dcterms:modified xsi:type="dcterms:W3CDTF">2024-04-23T11:21:24Z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