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Lst>
  <p:sldSz cx="21599525" cy="32759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18" userDrawn="1">
          <p15:clr>
            <a:srgbClr val="A4A3A4"/>
          </p15:clr>
        </p15:guide>
        <p15:guide id="2" pos="6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D7F5CD"/>
    <a:srgbClr val="FCDCBF"/>
    <a:srgbClr val="BFE7FF"/>
    <a:srgbClr val="FFCFE7"/>
    <a:srgbClr val="FED67F"/>
    <a:srgbClr val="5F5F5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36" d="100"/>
          <a:sy n="36" d="100"/>
        </p:scale>
        <p:origin x="1373" y="-677"/>
      </p:cViewPr>
      <p:guideLst>
        <p:guide orient="horz" pos="10318"/>
        <p:guide pos="67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5361362"/>
            <a:ext cx="18359596" cy="11405211"/>
          </a:xfrm>
        </p:spPr>
        <p:txBody>
          <a:bodyPr anchor="b"/>
          <a:lstStyle>
            <a:lvl1pPr algn="ctr">
              <a:defRPr sz="14173"/>
            </a:lvl1pPr>
          </a:lstStyle>
          <a:p>
            <a:r>
              <a:rPr lang="en-US"/>
              <a:t>Click to edit Master title style</a:t>
            </a:r>
            <a:endParaRPr lang="en-US" dirty="0"/>
          </a:p>
        </p:txBody>
      </p:sp>
      <p:sp>
        <p:nvSpPr>
          <p:cNvPr id="3" name="Subtitle 2"/>
          <p:cNvSpPr>
            <a:spLocks noGrp="1"/>
          </p:cNvSpPr>
          <p:nvPr>
            <p:ph type="subTitle" idx="1"/>
          </p:nvPr>
        </p:nvSpPr>
        <p:spPr>
          <a:xfrm>
            <a:off x="2699941" y="17206402"/>
            <a:ext cx="16199644" cy="7909330"/>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2489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50899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744148"/>
            <a:ext cx="4657398" cy="2776228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744148"/>
            <a:ext cx="13702199" cy="277622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489324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25457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8167172"/>
            <a:ext cx="18629590" cy="13627102"/>
          </a:xfrm>
        </p:spPr>
        <p:txBody>
          <a:bodyPr anchor="b"/>
          <a:lstStyle>
            <a:lvl1pPr>
              <a:defRPr sz="14173"/>
            </a:lvl1pPr>
          </a:lstStyle>
          <a:p>
            <a:r>
              <a:rPr lang="en-US"/>
              <a:t>Click to edit Master title style</a:t>
            </a:r>
            <a:endParaRPr lang="en-US" dirty="0"/>
          </a:p>
        </p:txBody>
      </p:sp>
      <p:sp>
        <p:nvSpPr>
          <p:cNvPr id="3" name="Text Placeholder 2"/>
          <p:cNvSpPr>
            <a:spLocks noGrp="1"/>
          </p:cNvSpPr>
          <p:nvPr>
            <p:ph type="body" idx="1"/>
          </p:nvPr>
        </p:nvSpPr>
        <p:spPr>
          <a:xfrm>
            <a:off x="1473719" y="21923192"/>
            <a:ext cx="18629590" cy="7166171"/>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22DA87-17A3-43A0-B86E-2FCFB6EFBC32}"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103464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34760"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901107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744155"/>
            <a:ext cx="18629590" cy="63320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8030666"/>
            <a:ext cx="9137610"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4" name="Content Placeholder 3"/>
          <p:cNvSpPr>
            <a:spLocks noGrp="1"/>
          </p:cNvSpPr>
          <p:nvPr>
            <p:ph sz="half" idx="2"/>
          </p:nvPr>
        </p:nvSpPr>
        <p:spPr>
          <a:xfrm>
            <a:off x="1487783" y="11966372"/>
            <a:ext cx="9137610"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34761" y="8030666"/>
            <a:ext cx="9182611"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6" name="Content Placeholder 5"/>
          <p:cNvSpPr>
            <a:spLocks noGrp="1"/>
          </p:cNvSpPr>
          <p:nvPr>
            <p:ph sz="quarter" idx="4"/>
          </p:nvPr>
        </p:nvSpPr>
        <p:spPr>
          <a:xfrm>
            <a:off x="10934761" y="11966372"/>
            <a:ext cx="9182611"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t>23-04-2024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07571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t>23-04-2024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653121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t>23-04-2024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99798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Content Placeholder 2"/>
          <p:cNvSpPr>
            <a:spLocks noGrp="1"/>
          </p:cNvSpPr>
          <p:nvPr>
            <p:ph idx="1"/>
          </p:nvPr>
        </p:nvSpPr>
        <p:spPr>
          <a:xfrm>
            <a:off x="9182611" y="4716790"/>
            <a:ext cx="10934760" cy="23280585"/>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74792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716790"/>
            <a:ext cx="10934760" cy="23280585"/>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en-US"/>
              <a:t>Click icon to add picture</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82744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744155"/>
            <a:ext cx="18629590" cy="63320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720740"/>
            <a:ext cx="18629590" cy="207856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4967" y="30363349"/>
            <a:ext cx="4859893" cy="1744148"/>
          </a:xfrm>
          <a:prstGeom prst="rect">
            <a:avLst/>
          </a:prstGeom>
        </p:spPr>
        <p:txBody>
          <a:bodyPr vert="horz" lIns="91440" tIns="45720" rIns="91440" bIns="45720" rtlCol="0" anchor="ctr"/>
          <a:lstStyle>
            <a:lvl1pPr algn="l">
              <a:defRPr sz="2835">
                <a:solidFill>
                  <a:schemeClr val="tx1">
                    <a:tint val="75000"/>
                  </a:schemeClr>
                </a:solidFill>
              </a:defRPr>
            </a:lvl1pPr>
          </a:lstStyle>
          <a:p>
            <a:fld id="{3E22DA87-17A3-43A0-B86E-2FCFB6EFBC32}" type="datetimeFigureOut">
              <a:rPr lang="en-IN" smtClean="0"/>
              <a:t>23-04-2024</a:t>
            </a:fld>
            <a:endParaRPr lang="en-IN"/>
          </a:p>
        </p:txBody>
      </p:sp>
      <p:sp>
        <p:nvSpPr>
          <p:cNvPr id="5" name="Footer Placeholder 4"/>
          <p:cNvSpPr>
            <a:spLocks noGrp="1"/>
          </p:cNvSpPr>
          <p:nvPr>
            <p:ph type="ftr" sz="quarter" idx="3"/>
          </p:nvPr>
        </p:nvSpPr>
        <p:spPr>
          <a:xfrm>
            <a:off x="7154843" y="30363349"/>
            <a:ext cx="7289840" cy="1744148"/>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254665" y="30363349"/>
            <a:ext cx="4859893" cy="1744148"/>
          </a:xfrm>
          <a:prstGeom prst="rect">
            <a:avLst/>
          </a:prstGeom>
        </p:spPr>
        <p:txBody>
          <a:bodyPr vert="horz" lIns="91440" tIns="45720" rIns="91440" bIns="45720" rtlCol="0" anchor="ctr"/>
          <a:lstStyle>
            <a:lvl1pPr algn="r">
              <a:defRPr sz="2835">
                <a:solidFill>
                  <a:schemeClr val="tx1">
                    <a:tint val="75000"/>
                  </a:schemeClr>
                </a:solidFill>
              </a:defRPr>
            </a:lvl1pPr>
          </a:lstStyle>
          <a:p>
            <a:fld id="{4F033070-D223-4E7B-BBE1-DD4C7F7A138D}" type="slidenum">
              <a:rPr lang="en-IN" smtClean="0"/>
              <a:t>‹#›</a:t>
            </a:fld>
            <a:endParaRPr lang="en-IN"/>
          </a:p>
        </p:txBody>
      </p:sp>
    </p:spTree>
    <p:extLst>
      <p:ext uri="{BB962C8B-B14F-4D97-AF65-F5344CB8AC3E}">
        <p14:creationId xmlns:p14="http://schemas.microsoft.com/office/powerpoint/2010/main" val="20055975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002" y="3978186"/>
            <a:ext cx="21571523" cy="6074795"/>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5" name="Rectangle 4"/>
          <p:cNvSpPr/>
          <p:nvPr/>
        </p:nvSpPr>
        <p:spPr>
          <a:xfrm>
            <a:off x="0" y="9966289"/>
            <a:ext cx="21599525" cy="5796133"/>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6" name="Rectangle 5"/>
          <p:cNvSpPr/>
          <p:nvPr/>
        </p:nvSpPr>
        <p:spPr>
          <a:xfrm>
            <a:off x="-12911" y="15728297"/>
            <a:ext cx="21709812" cy="6283988"/>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ltLang="en-IN" sz="1990" dirty="0">
              <a:latin typeface="Times New Roman" panose="02020603050405020304" pitchFamily="18" charset="0"/>
              <a:cs typeface="Times New Roman" panose="02020603050405020304" pitchFamily="18" charset="0"/>
            </a:endParaRPr>
          </a:p>
        </p:txBody>
      </p:sp>
      <p:sp>
        <p:nvSpPr>
          <p:cNvPr id="7" name="Rectangle 6"/>
          <p:cNvSpPr/>
          <p:nvPr/>
        </p:nvSpPr>
        <p:spPr>
          <a:xfrm>
            <a:off x="-42228" y="21968050"/>
            <a:ext cx="21684935" cy="5352512"/>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8" name="Rectangle 7"/>
          <p:cNvSpPr/>
          <p:nvPr/>
        </p:nvSpPr>
        <p:spPr>
          <a:xfrm>
            <a:off x="-8251" y="27346472"/>
            <a:ext cx="21670008" cy="5578746"/>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19" name="Rectangle 18"/>
          <p:cNvSpPr/>
          <p:nvPr/>
        </p:nvSpPr>
        <p:spPr>
          <a:xfrm>
            <a:off x="468590" y="4324140"/>
            <a:ext cx="4258423"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INTRODUCTION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30970" y="2522585"/>
            <a:ext cx="21568555" cy="1502711"/>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22" name="Rectangle 21"/>
          <p:cNvSpPr/>
          <p:nvPr/>
        </p:nvSpPr>
        <p:spPr>
          <a:xfrm>
            <a:off x="468590" y="16012574"/>
            <a:ext cx="2454868"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RESULTS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384200" y="22246552"/>
            <a:ext cx="7716271"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DISCUSSION AND CONCLUSION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468590" y="27589403"/>
            <a:ext cx="3947465"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BIBLIOGRAPHY</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348719" y="2554293"/>
            <a:ext cx="20898834" cy="1751698"/>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Improving Performance in Image Recognition for Unmanned Aerial Vehicles (UAVs) with Random Forest Algorithm Compared with Decision Tree Algorithm</a:t>
            </a:r>
          </a:p>
          <a:p>
            <a:pPr algn="ctr"/>
            <a:endParaRPr lang="en-US" sz="3583" b="1" dirty="0">
              <a:latin typeface="Times New Roman" panose="02020603050405020304" pitchFamily="18" charset="0"/>
              <a:cs typeface="Times New Roman" panose="02020603050405020304" pitchFamily="18" charset="0"/>
            </a:endParaRPr>
          </a:p>
        </p:txBody>
      </p:sp>
      <p:sp>
        <p:nvSpPr>
          <p:cNvPr id="20" name="Rectangle 19"/>
          <p:cNvSpPr/>
          <p:nvPr/>
        </p:nvSpPr>
        <p:spPr>
          <a:xfrm>
            <a:off x="468590" y="10193391"/>
            <a:ext cx="6770960"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MATERIALS AND METHODS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11225083" y="1463838"/>
            <a:ext cx="8384766" cy="856276"/>
          </a:xfrm>
          <a:prstGeom prst="rect">
            <a:avLst/>
          </a:prstGeom>
          <a:noFill/>
        </p:spPr>
        <p:txBody>
          <a:bodyPr wrap="square" rtlCol="0">
            <a:spAutoFit/>
          </a:bodyPr>
          <a:lstStyle/>
          <a:p>
            <a:pPr algn="r"/>
            <a:r>
              <a:rPr lang="en-US" sz="2488" b="1">
                <a:solidFill>
                  <a:schemeClr val="bg1"/>
                </a:solidFill>
                <a:latin typeface="Times New Roman" panose="02020603050405020304" pitchFamily="18" charset="0"/>
                <a:cs typeface="Times New Roman" panose="02020603050405020304" pitchFamily="18" charset="0"/>
              </a:rPr>
              <a:t> Ms. Poorani.S            </a:t>
            </a:r>
            <a:endParaRPr lang="en-US" sz="2488" b="1" dirty="0">
              <a:solidFill>
                <a:schemeClr val="bg1"/>
              </a:solidFill>
              <a:latin typeface="Times New Roman" panose="02020603050405020304" pitchFamily="18" charset="0"/>
              <a:cs typeface="Times New Roman" panose="02020603050405020304" pitchFamily="18" charset="0"/>
            </a:endParaRPr>
          </a:p>
          <a:p>
            <a:pPr algn="r"/>
            <a:r>
              <a:rPr lang="en-US" sz="2488" b="1" dirty="0">
                <a:solidFill>
                  <a:schemeClr val="bg1"/>
                </a:solidFill>
                <a:latin typeface="Times New Roman" panose="02020603050405020304" pitchFamily="18" charset="0"/>
                <a:cs typeface="Times New Roman" panose="02020603050405020304" pitchFamily="18" charset="0"/>
              </a:rPr>
              <a:t> Guided by Dr. Mary Valantina. G</a:t>
            </a:r>
            <a:endParaRPr lang="en-IN" sz="2488" b="1" dirty="0">
              <a:solidFill>
                <a:schemeClr val="bg1"/>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384200" y="4986907"/>
            <a:ext cx="14171371" cy="4905958"/>
          </a:xfrm>
          <a:prstGeom prst="rect">
            <a:avLst/>
          </a:prstGeom>
          <a:noFill/>
        </p:spPr>
        <p:txBody>
          <a:bodyPr wrap="square" rtlCol="0">
            <a:spAutoFit/>
          </a:bodyPr>
          <a:lstStyle/>
          <a:p>
            <a:pPr marL="341254" indent="-341254" algn="just">
              <a:spcAft>
                <a:spcPts val="1200"/>
              </a:spcAft>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The purpose of this research is to apply the Random Forest (RF) algorithm and compares its effectiveness with the Decision Tree (DT) Algorithm in order to improve the picture recognition performance for Unmanned Aerial Vehicles(UAVs). </a:t>
            </a:r>
          </a:p>
          <a:p>
            <a:pPr marL="341254" indent="-341254" algn="just">
              <a:spcAft>
                <a:spcPts val="1200"/>
              </a:spcAft>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The main source of data for the study was the Kaggle dataset. </a:t>
            </a:r>
          </a:p>
          <a:p>
            <a:pPr marL="341254" indent="-341254" algn="just">
              <a:spcAft>
                <a:spcPts val="1200"/>
              </a:spcAft>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This study used two different groups, Group I and Group 2, each with 20 samples. Group 2 used the Decision Tree, and Group I used the Random Forest. </a:t>
            </a:r>
          </a:p>
          <a:p>
            <a:pPr marL="341254" indent="-341254" algn="just">
              <a:spcAft>
                <a:spcPts val="1200"/>
              </a:spcAft>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The main goal is to increase accuracy and efficiency while also making a significant contribution to the current discussion on algorithmic decisions made by UAV-based image recognition systems.</a:t>
            </a:r>
          </a:p>
          <a:p>
            <a:pPr marL="341254" indent="-341254" algn="just">
              <a:spcAft>
                <a:spcPts val="1200"/>
              </a:spcAft>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The main motive of this study is the improve the accuracy by implementing Random Forest and  Decision Tree Algorithm.</a:t>
            </a:r>
          </a:p>
          <a:p>
            <a:pPr marL="341254" indent="-341254" algn="just">
              <a:spcAft>
                <a:spcPts val="600"/>
              </a:spcAft>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The goal is to improve the accuracy of UAV photo recognition by optimising and implementing the Random Forest Algorithm and evaluating its performance against the Decision Tree Algorithm</a:t>
            </a:r>
            <a:r>
              <a:rPr lang="en-IN" sz="2190" b="1" dirty="0" smtClean="0">
                <a:latin typeface="Times New Roman" panose="02020603050405020304" pitchFamily="18" charset="0"/>
                <a:cs typeface="Times New Roman" panose="02020603050405020304" pitchFamily="18" charset="0"/>
              </a:rPr>
              <a:t>.</a:t>
            </a:r>
            <a:endParaRPr lang="en-IN" sz="2190" b="1"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457780" y="22899756"/>
            <a:ext cx="20489198" cy="4964308"/>
          </a:xfrm>
          <a:prstGeom prst="rect">
            <a:avLst/>
          </a:prstGeom>
          <a:noFill/>
        </p:spPr>
        <p:txBody>
          <a:bodyPr wrap="square" rtlCol="0">
            <a:spAutoFit/>
          </a:bodyPr>
          <a:lstStyle/>
          <a:p>
            <a:pPr marL="341254" indent="-341254" algn="just">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Based on T-test Statistical analysis, the significance value of  p=0.014 (independent sample T - test p&lt;0.05) is obtained and shows that there is a statistical significant difference between the group 1 and group 2</a:t>
            </a:r>
            <a:r>
              <a:rPr lang="en-US" sz="2190" b="1" dirty="0" smtClean="0">
                <a:latin typeface="Times New Roman" panose="02020603050405020304" pitchFamily="18" charset="0"/>
                <a:cs typeface="Times New Roman" panose="02020603050405020304" pitchFamily="18" charset="0"/>
              </a:rPr>
              <a:t>.</a:t>
            </a:r>
          </a:p>
          <a:p>
            <a:pPr marL="341254" indent="-341254" algn="just">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The authors' work focuses on UAV aerial image enhancement monitoring technique for burning straw. The purpose of this project is to increase the visibility and quality of UAV aerial photos so that straw burning may be more effectively monitored and prevented.</a:t>
            </a:r>
            <a:endParaRPr lang="en-US" sz="2190" b="1" dirty="0">
              <a:latin typeface="Times New Roman" panose="02020603050405020304" pitchFamily="18" charset="0"/>
              <a:cs typeface="Times New Roman" panose="02020603050405020304" pitchFamily="18" charset="0"/>
            </a:endParaRPr>
          </a:p>
          <a:p>
            <a:pPr marL="341254" indent="-341254" algn="just">
              <a:spcAft>
                <a:spcPts val="600"/>
              </a:spcAft>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Overall , the accuracy of the Random Forest algorithm is 84.23 % and it is better than the other algorithm.   </a:t>
            </a:r>
          </a:p>
          <a:p>
            <a:pPr algn="just">
              <a:spcAft>
                <a:spcPts val="600"/>
              </a:spcAft>
            </a:pPr>
            <a:r>
              <a:rPr lang="en-US" sz="2190" b="1" dirty="0">
                <a:latin typeface="Times New Roman" panose="02020603050405020304" pitchFamily="18" charset="0"/>
                <a:cs typeface="Times New Roman" panose="02020603050405020304" pitchFamily="18" charset="0"/>
              </a:rPr>
              <a:t>			Random Forest (RF) Algorithm	- 84.23%</a:t>
            </a:r>
          </a:p>
          <a:p>
            <a:pPr algn="just"/>
            <a:r>
              <a:rPr lang="en-US" sz="2190" b="1" dirty="0">
                <a:latin typeface="Times New Roman" panose="02020603050405020304" pitchFamily="18" charset="0"/>
                <a:cs typeface="Times New Roman" panose="02020603050405020304" pitchFamily="18" charset="0"/>
              </a:rPr>
              <a:t>			Decision Tree(DT) Algorithm		- 81.39</a:t>
            </a:r>
            <a:r>
              <a:rPr lang="en-US" sz="2190" b="1" dirty="0" smtClean="0">
                <a:latin typeface="Times New Roman" panose="02020603050405020304" pitchFamily="18" charset="0"/>
                <a:cs typeface="Times New Roman" panose="02020603050405020304" pitchFamily="18" charset="0"/>
              </a:rPr>
              <a:t>%</a:t>
            </a:r>
            <a:endParaRPr lang="en-US" sz="2190" b="1" dirty="0">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The analysis primarily focused on comparing the performance of the Random Forest Algorithm and Decision Tree (DT) Algorithm using accuracy value as the key evaluation metric</a:t>
            </a:r>
            <a:r>
              <a:rPr lang="en-US" sz="2190" b="1" dirty="0" smtClean="0">
                <a:latin typeface="Times New Roman" panose="02020603050405020304" pitchFamily="18" charset="0"/>
                <a:cs typeface="Times New Roman" panose="02020603050405020304" pitchFamily="18" charset="0"/>
              </a:rPr>
              <a:t>.</a:t>
            </a:r>
            <a:endParaRPr lang="en-US" sz="2190" b="1" dirty="0">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From the work, it is concluded that the Random Forest Algorithm gains the high accuracy when comparing with Decision Tree(DT) Algorithm in Image Recognition for Unmanned Aerial Vehicles</a:t>
            </a:r>
            <a:r>
              <a:rPr lang="en-US" sz="2190" b="1" dirty="0" smtClean="0">
                <a:latin typeface="Times New Roman" panose="02020603050405020304" pitchFamily="18" charset="0"/>
                <a:cs typeface="Times New Roman" panose="02020603050405020304" pitchFamily="18" charset="0"/>
              </a:rPr>
              <a:t>.</a:t>
            </a:r>
          </a:p>
          <a:p>
            <a:pPr marL="341254" indent="-341254" algn="just">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This development has improved aerial picture analysis performance and accuracy, which raises the overall efficacy and efficiency of UAVs.</a:t>
            </a:r>
            <a:endParaRPr lang="en-US" sz="2190" b="1" dirty="0" smtClean="0">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endParaRPr lang="en-US" sz="21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US" altLang="en-IN" sz="2189" b="1" dirty="0">
              <a:latin typeface="Times New Roman" panose="02020603050405020304" pitchFamily="18" charset="0"/>
              <a:cs typeface="Times New Roman" panose="02020603050405020304" pitchFamily="18" charset="0"/>
            </a:endParaRPr>
          </a:p>
        </p:txBody>
      </p:sp>
      <p:sp>
        <p:nvSpPr>
          <p:cNvPr id="39" name="TextBox 38"/>
          <p:cNvSpPr txBox="1"/>
          <p:nvPr/>
        </p:nvSpPr>
        <p:spPr>
          <a:xfrm>
            <a:off x="468590" y="28143978"/>
            <a:ext cx="21139308" cy="4136517"/>
          </a:xfrm>
          <a:prstGeom prst="rect">
            <a:avLst/>
          </a:prstGeom>
          <a:noFill/>
        </p:spPr>
        <p:txBody>
          <a:bodyPr wrap="square" rtlCol="0">
            <a:spAutoFit/>
          </a:bodyPr>
          <a:lstStyle/>
          <a:p>
            <a:pPr marL="342900" indent="-342900">
              <a:buFont typeface="Wingdings" panose="05000000000000000000" pitchFamily="2" charset="2"/>
              <a:buChar char="Ø"/>
            </a:pPr>
            <a:endParaRPr lang="en-IN" sz="219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Al Said, </a:t>
            </a:r>
            <a:r>
              <a:rPr lang="en-IN" sz="2190" b="1" dirty="0" err="1">
                <a:latin typeface="Times New Roman" panose="02020603050405020304" pitchFamily="18" charset="0"/>
                <a:cs typeface="Times New Roman" panose="02020603050405020304" pitchFamily="18" charset="0"/>
              </a:rPr>
              <a:t>Nidal</a:t>
            </a:r>
            <a:r>
              <a:rPr lang="en-IN" sz="2190" b="1" dirty="0">
                <a:latin typeface="Times New Roman" panose="02020603050405020304" pitchFamily="18" charset="0"/>
                <a:cs typeface="Times New Roman" panose="02020603050405020304" pitchFamily="18" charset="0"/>
              </a:rPr>
              <a:t>, Yuri Gorbachev, and </a:t>
            </a:r>
            <a:r>
              <a:rPr lang="en-IN" sz="2190" b="1" dirty="0" err="1">
                <a:latin typeface="Times New Roman" panose="02020603050405020304" pitchFamily="18" charset="0"/>
                <a:cs typeface="Times New Roman" panose="02020603050405020304" pitchFamily="18" charset="0"/>
              </a:rPr>
              <a:t>Aleksei</a:t>
            </a:r>
            <a:r>
              <a:rPr lang="en-IN" sz="2190" b="1" dirty="0">
                <a:latin typeface="Times New Roman" panose="02020603050405020304" pitchFamily="18" charset="0"/>
                <a:cs typeface="Times New Roman" panose="02020603050405020304" pitchFamily="18" charset="0"/>
              </a:rPr>
              <a:t> </a:t>
            </a:r>
            <a:r>
              <a:rPr lang="en-IN" sz="2190" b="1" dirty="0" err="1">
                <a:latin typeface="Times New Roman" panose="02020603050405020304" pitchFamily="18" charset="0"/>
                <a:cs typeface="Times New Roman" panose="02020603050405020304" pitchFamily="18" charset="0"/>
              </a:rPr>
              <a:t>Avdeenko</a:t>
            </a:r>
            <a:r>
              <a:rPr lang="en-IN" sz="2190" b="1" dirty="0">
                <a:latin typeface="Times New Roman" panose="02020603050405020304" pitchFamily="18" charset="0"/>
                <a:cs typeface="Times New Roman" panose="02020603050405020304" pitchFamily="18" charset="0"/>
              </a:rPr>
              <a:t>. 2021. “Retracted: An Unmanned </a:t>
            </a:r>
            <a:r>
              <a:rPr lang="en-IN" sz="2190" b="1" dirty="0" smtClean="0">
                <a:latin typeface="Times New Roman" panose="02020603050405020304" pitchFamily="18" charset="0"/>
                <a:cs typeface="Times New Roman" panose="02020603050405020304" pitchFamily="18" charset="0"/>
              </a:rPr>
              <a:t>Aerial Vehicles </a:t>
            </a:r>
            <a:r>
              <a:rPr lang="en-IN" sz="2190" b="1" dirty="0">
                <a:latin typeface="Times New Roman" panose="02020603050405020304" pitchFamily="18" charset="0"/>
                <a:cs typeface="Times New Roman" panose="02020603050405020304" pitchFamily="18" charset="0"/>
              </a:rPr>
              <a:t>Navigation System on the Basis of Pattern Recognition applications—Review of Implementation Options and Prospects for Development.” </a:t>
            </a:r>
            <a:r>
              <a:rPr lang="en-IN" sz="2190" b="1" i="1" dirty="0">
                <a:latin typeface="Times New Roman" panose="02020603050405020304" pitchFamily="18" charset="0"/>
                <a:cs typeface="Times New Roman" panose="02020603050405020304" pitchFamily="18" charset="0"/>
              </a:rPr>
              <a:t>Software: Practice &amp; Experience</a:t>
            </a:r>
            <a:r>
              <a:rPr lang="en-IN" sz="2190" b="1" dirty="0">
                <a:latin typeface="Times New Roman" panose="02020603050405020304" pitchFamily="18" charset="0"/>
                <a:cs typeface="Times New Roman" panose="02020603050405020304" pitchFamily="18" charset="0"/>
              </a:rPr>
              <a:t> 51 (7): 1509–17. </a:t>
            </a:r>
          </a:p>
          <a:p>
            <a:pPr marL="342900" indent="-342900">
              <a:buFont typeface="Wingdings" panose="05000000000000000000" pitchFamily="2" charset="2"/>
              <a:buChar char="Ø"/>
            </a:pPr>
            <a:r>
              <a:rPr lang="en-IN" sz="2190" b="1" dirty="0" err="1">
                <a:latin typeface="Times New Roman" panose="02020603050405020304" pitchFamily="18" charset="0"/>
                <a:cs typeface="Times New Roman" panose="02020603050405020304" pitchFamily="18" charset="0"/>
              </a:rPr>
              <a:t>Bayhan</a:t>
            </a:r>
            <a:r>
              <a:rPr lang="en-IN" sz="2190" b="1" dirty="0">
                <a:latin typeface="Times New Roman" panose="02020603050405020304" pitchFamily="18" charset="0"/>
                <a:cs typeface="Times New Roman" panose="02020603050405020304" pitchFamily="18" charset="0"/>
              </a:rPr>
              <a:t>, </a:t>
            </a:r>
            <a:r>
              <a:rPr lang="en-IN" sz="2190" b="1" dirty="0" err="1">
                <a:latin typeface="Times New Roman" panose="02020603050405020304" pitchFamily="18" charset="0"/>
                <a:cs typeface="Times New Roman" panose="02020603050405020304" pitchFamily="18" charset="0"/>
              </a:rPr>
              <a:t>Erdem</a:t>
            </a:r>
            <a:r>
              <a:rPr lang="en-IN" sz="2190" b="1" dirty="0">
                <a:latin typeface="Times New Roman" panose="02020603050405020304" pitchFamily="18" charset="0"/>
                <a:cs typeface="Times New Roman" panose="02020603050405020304" pitchFamily="18" charset="0"/>
              </a:rPr>
              <a:t>, </a:t>
            </a:r>
            <a:r>
              <a:rPr lang="en-IN" sz="2190" b="1" dirty="0" err="1">
                <a:latin typeface="Times New Roman" panose="02020603050405020304" pitchFamily="18" charset="0"/>
                <a:cs typeface="Times New Roman" panose="02020603050405020304" pitchFamily="18" charset="0"/>
              </a:rPr>
              <a:t>Zehra</a:t>
            </a:r>
            <a:r>
              <a:rPr lang="en-IN" sz="2190" b="1" dirty="0">
                <a:latin typeface="Times New Roman" panose="02020603050405020304" pitchFamily="18" charset="0"/>
                <a:cs typeface="Times New Roman" panose="02020603050405020304" pitchFamily="18" charset="0"/>
              </a:rPr>
              <a:t> </a:t>
            </a:r>
            <a:r>
              <a:rPr lang="en-IN" sz="2190" b="1" dirty="0" err="1">
                <a:latin typeface="Times New Roman" panose="02020603050405020304" pitchFamily="18" charset="0"/>
                <a:cs typeface="Times New Roman" panose="02020603050405020304" pitchFamily="18" charset="0"/>
              </a:rPr>
              <a:t>Ozkan</a:t>
            </a:r>
            <a:r>
              <a:rPr lang="en-IN" sz="2190" b="1" dirty="0">
                <a:latin typeface="Times New Roman" panose="02020603050405020304" pitchFamily="18" charset="0"/>
                <a:cs typeface="Times New Roman" panose="02020603050405020304" pitchFamily="18" charset="0"/>
              </a:rPr>
              <a:t>, Mustafa </a:t>
            </a:r>
            <a:r>
              <a:rPr lang="en-IN" sz="2190" b="1" dirty="0" err="1">
                <a:latin typeface="Times New Roman" panose="02020603050405020304" pitchFamily="18" charset="0"/>
                <a:cs typeface="Times New Roman" panose="02020603050405020304" pitchFamily="18" charset="0"/>
              </a:rPr>
              <a:t>Namdar</a:t>
            </a:r>
            <a:r>
              <a:rPr lang="en-IN" sz="2190" b="1" dirty="0">
                <a:latin typeface="Times New Roman" panose="02020603050405020304" pitchFamily="18" charset="0"/>
                <a:cs typeface="Times New Roman" panose="02020603050405020304" pitchFamily="18" charset="0"/>
              </a:rPr>
              <a:t>, and </a:t>
            </a:r>
            <a:r>
              <a:rPr lang="en-IN" sz="2190" b="1" dirty="0" err="1">
                <a:latin typeface="Times New Roman" panose="02020603050405020304" pitchFamily="18" charset="0"/>
                <a:cs typeface="Times New Roman" panose="02020603050405020304" pitchFamily="18" charset="0"/>
              </a:rPr>
              <a:t>Arif</a:t>
            </a:r>
            <a:r>
              <a:rPr lang="en-IN" sz="2190" b="1" dirty="0">
                <a:latin typeface="Times New Roman" panose="02020603050405020304" pitchFamily="18" charset="0"/>
                <a:cs typeface="Times New Roman" panose="02020603050405020304" pitchFamily="18" charset="0"/>
              </a:rPr>
              <a:t> </a:t>
            </a:r>
            <a:r>
              <a:rPr lang="en-IN" sz="2190" b="1" dirty="0" err="1">
                <a:latin typeface="Times New Roman" panose="02020603050405020304" pitchFamily="18" charset="0"/>
                <a:cs typeface="Times New Roman" panose="02020603050405020304" pitchFamily="18" charset="0"/>
              </a:rPr>
              <a:t>Basgumus</a:t>
            </a:r>
            <a:r>
              <a:rPr lang="en-IN" sz="2190" b="1" dirty="0">
                <a:latin typeface="Times New Roman" panose="02020603050405020304" pitchFamily="18" charset="0"/>
                <a:cs typeface="Times New Roman" panose="02020603050405020304" pitchFamily="18" charset="0"/>
              </a:rPr>
              <a:t>. </a:t>
            </a:r>
            <a:r>
              <a:rPr lang="en-IN" sz="2190" b="1" dirty="0" err="1">
                <a:latin typeface="Times New Roman" panose="02020603050405020304" pitchFamily="18" charset="0"/>
                <a:cs typeface="Times New Roman" panose="02020603050405020304" pitchFamily="18" charset="0"/>
              </a:rPr>
              <a:t>n.d.</a:t>
            </a:r>
            <a:r>
              <a:rPr lang="en-IN" sz="2190" b="1" dirty="0">
                <a:latin typeface="Times New Roman" panose="02020603050405020304" pitchFamily="18" charset="0"/>
                <a:cs typeface="Times New Roman" panose="02020603050405020304" pitchFamily="18" charset="0"/>
              </a:rPr>
              <a:t> “Deep Learning Based Object Detection and Recognition of Unmanned Aerial Vehicles.” Accessed March 13, 2024. </a:t>
            </a:r>
            <a:r>
              <a:rPr lang="en-IN" sz="2190" b="1" dirty="0" smtClean="0">
                <a:latin typeface="Times New Roman" panose="02020603050405020304" pitchFamily="18" charset="0"/>
                <a:cs typeface="Times New Roman" panose="02020603050405020304" pitchFamily="18" charset="0"/>
              </a:rPr>
              <a:t> </a:t>
            </a:r>
            <a:endParaRPr lang="en-IN" sz="219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190" b="1" dirty="0" err="1">
                <a:latin typeface="Times New Roman" panose="02020603050405020304" pitchFamily="18" charset="0"/>
                <a:cs typeface="Times New Roman" panose="02020603050405020304" pitchFamily="18" charset="0"/>
              </a:rPr>
              <a:t>Carrio</a:t>
            </a:r>
            <a:r>
              <a:rPr lang="en-IN" sz="2190" b="1" dirty="0">
                <a:latin typeface="Times New Roman" panose="02020603050405020304" pitchFamily="18" charset="0"/>
                <a:cs typeface="Times New Roman" panose="02020603050405020304" pitchFamily="18" charset="0"/>
              </a:rPr>
              <a:t>, Adrian, Carlos </a:t>
            </a:r>
            <a:r>
              <a:rPr lang="en-IN" sz="2190" b="1" dirty="0" err="1">
                <a:latin typeface="Times New Roman" panose="02020603050405020304" pitchFamily="18" charset="0"/>
                <a:cs typeface="Times New Roman" panose="02020603050405020304" pitchFamily="18" charset="0"/>
              </a:rPr>
              <a:t>Sampedro</a:t>
            </a:r>
            <a:r>
              <a:rPr lang="en-IN" sz="2190" b="1" dirty="0">
                <a:latin typeface="Times New Roman" panose="02020603050405020304" pitchFamily="18" charset="0"/>
                <a:cs typeface="Times New Roman" panose="02020603050405020304" pitchFamily="18" charset="0"/>
              </a:rPr>
              <a:t>, Alejandro Rodriguez-Ramos, and </a:t>
            </a:r>
            <a:r>
              <a:rPr lang="en-IN" sz="2190" b="1" dirty="0" err="1">
                <a:latin typeface="Times New Roman" panose="02020603050405020304" pitchFamily="18" charset="0"/>
                <a:cs typeface="Times New Roman" panose="02020603050405020304" pitchFamily="18" charset="0"/>
              </a:rPr>
              <a:t>Pascual</a:t>
            </a:r>
            <a:r>
              <a:rPr lang="en-IN" sz="2190" b="1" dirty="0">
                <a:latin typeface="Times New Roman" panose="02020603050405020304" pitchFamily="18" charset="0"/>
                <a:cs typeface="Times New Roman" panose="02020603050405020304" pitchFamily="18" charset="0"/>
              </a:rPr>
              <a:t> </a:t>
            </a:r>
            <a:r>
              <a:rPr lang="en-IN" sz="2190" b="1" dirty="0" err="1">
                <a:latin typeface="Times New Roman" panose="02020603050405020304" pitchFamily="18" charset="0"/>
                <a:cs typeface="Times New Roman" panose="02020603050405020304" pitchFamily="18" charset="0"/>
              </a:rPr>
              <a:t>Campoy</a:t>
            </a:r>
            <a:r>
              <a:rPr lang="en-IN" sz="2190" b="1" dirty="0">
                <a:latin typeface="Times New Roman" panose="02020603050405020304" pitchFamily="18" charset="0"/>
                <a:cs typeface="Times New Roman" panose="02020603050405020304" pitchFamily="18" charset="0"/>
              </a:rPr>
              <a:t>. 2017. “A Review of Deep Learning Methods and Applications for Unmanned Aerial Vehicles.” </a:t>
            </a:r>
            <a:r>
              <a:rPr lang="en-IN" sz="2190" b="1" i="1" dirty="0">
                <a:latin typeface="Times New Roman" panose="02020603050405020304" pitchFamily="18" charset="0"/>
                <a:cs typeface="Times New Roman" panose="02020603050405020304" pitchFamily="18" charset="0"/>
              </a:rPr>
              <a:t>Journal of Sensors</a:t>
            </a:r>
            <a:r>
              <a:rPr lang="en-IN" sz="2190" b="1" dirty="0">
                <a:latin typeface="Times New Roman" panose="02020603050405020304" pitchFamily="18" charset="0"/>
                <a:cs typeface="Times New Roman" panose="02020603050405020304" pitchFamily="18" charset="0"/>
              </a:rPr>
              <a:t> 2017 (August). </a:t>
            </a:r>
            <a:endParaRPr lang="en-IN" sz="2190" b="1"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190" b="1" dirty="0" smtClean="0">
                <a:latin typeface="Times New Roman" panose="02020603050405020304" pitchFamily="18" charset="0"/>
                <a:cs typeface="Times New Roman" panose="02020603050405020304" pitchFamily="18" charset="0"/>
              </a:rPr>
              <a:t>Gao</a:t>
            </a:r>
            <a:r>
              <a:rPr lang="en-IN" sz="2190" b="1" dirty="0">
                <a:latin typeface="Times New Roman" panose="02020603050405020304" pitchFamily="18" charset="0"/>
                <a:cs typeface="Times New Roman" panose="02020603050405020304" pitchFamily="18" charset="0"/>
              </a:rPr>
              <a:t>, </a:t>
            </a:r>
            <a:r>
              <a:rPr lang="en-IN" sz="2190" b="1" dirty="0" err="1">
                <a:latin typeface="Times New Roman" panose="02020603050405020304" pitchFamily="18" charset="0"/>
                <a:cs typeface="Times New Roman" panose="02020603050405020304" pitchFamily="18" charset="0"/>
              </a:rPr>
              <a:t>Pengbo</a:t>
            </a:r>
            <a:r>
              <a:rPr lang="en-IN" sz="2190" b="1" dirty="0">
                <a:latin typeface="Times New Roman" panose="02020603050405020304" pitchFamily="18" charset="0"/>
                <a:cs typeface="Times New Roman" panose="02020603050405020304" pitchFamily="18" charset="0"/>
              </a:rPr>
              <a:t>, Yan Zhang, </a:t>
            </a:r>
            <a:r>
              <a:rPr lang="en-IN" sz="2190" b="1" dirty="0" err="1">
                <a:latin typeface="Times New Roman" panose="02020603050405020304" pitchFamily="18" charset="0"/>
                <a:cs typeface="Times New Roman" panose="02020603050405020304" pitchFamily="18" charset="0"/>
              </a:rPr>
              <a:t>Linhuan</a:t>
            </a:r>
            <a:r>
              <a:rPr lang="en-IN" sz="2190" b="1" dirty="0">
                <a:latin typeface="Times New Roman" panose="02020603050405020304" pitchFamily="18" charset="0"/>
                <a:cs typeface="Times New Roman" panose="02020603050405020304" pitchFamily="18" charset="0"/>
              </a:rPr>
              <a:t> Zhang, </a:t>
            </a:r>
            <a:r>
              <a:rPr lang="en-IN" sz="2190" b="1" dirty="0" err="1">
                <a:latin typeface="Times New Roman" panose="02020603050405020304" pitchFamily="18" charset="0"/>
                <a:cs typeface="Times New Roman" panose="02020603050405020304" pitchFamily="18" charset="0"/>
              </a:rPr>
              <a:t>Ryozo</a:t>
            </a:r>
            <a:r>
              <a:rPr lang="en-IN" sz="2190" b="1" dirty="0">
                <a:latin typeface="Times New Roman" panose="02020603050405020304" pitchFamily="18" charset="0"/>
                <a:cs typeface="Times New Roman" panose="02020603050405020304" pitchFamily="18" charset="0"/>
              </a:rPr>
              <a:t> Noguchi, and </a:t>
            </a:r>
            <a:r>
              <a:rPr lang="en-IN" sz="2190" b="1" dirty="0" err="1">
                <a:latin typeface="Times New Roman" panose="02020603050405020304" pitchFamily="18" charset="0"/>
                <a:cs typeface="Times New Roman" panose="02020603050405020304" pitchFamily="18" charset="0"/>
              </a:rPr>
              <a:t>Tofael</a:t>
            </a:r>
            <a:r>
              <a:rPr lang="en-IN" sz="2190" b="1" dirty="0">
                <a:latin typeface="Times New Roman" panose="02020603050405020304" pitchFamily="18" charset="0"/>
                <a:cs typeface="Times New Roman" panose="02020603050405020304" pitchFamily="18" charset="0"/>
              </a:rPr>
              <a:t> </a:t>
            </a:r>
            <a:r>
              <a:rPr lang="en-IN" sz="2190" b="1" dirty="0" err="1">
                <a:latin typeface="Times New Roman" panose="02020603050405020304" pitchFamily="18" charset="0"/>
                <a:cs typeface="Times New Roman" panose="02020603050405020304" pitchFamily="18" charset="0"/>
              </a:rPr>
              <a:t>Ahamed</a:t>
            </a:r>
            <a:r>
              <a:rPr lang="en-IN" sz="2190" b="1" dirty="0">
                <a:latin typeface="Times New Roman" panose="02020603050405020304" pitchFamily="18" charset="0"/>
                <a:cs typeface="Times New Roman" panose="02020603050405020304" pitchFamily="18" charset="0"/>
              </a:rPr>
              <a:t>. 2019. </a:t>
            </a:r>
            <a:r>
              <a:rPr lang="en-IN" sz="2190" b="1" dirty="0" smtClean="0">
                <a:latin typeface="Times New Roman" panose="02020603050405020304" pitchFamily="18" charset="0"/>
                <a:cs typeface="Times New Roman" panose="02020603050405020304" pitchFamily="18" charset="0"/>
              </a:rPr>
              <a:t>“</a:t>
            </a:r>
            <a:r>
              <a:rPr lang="en-IN" sz="2190" b="1" dirty="0">
                <a:latin typeface="Times New Roman" panose="02020603050405020304" pitchFamily="18" charset="0"/>
                <a:cs typeface="Times New Roman" panose="02020603050405020304" pitchFamily="18" charset="0"/>
              </a:rPr>
              <a:t>Development of a Recognition System for Spraying Areas from Unmanned Aerial Vehicles Using a Machine Learning Approach.” </a:t>
            </a:r>
            <a:r>
              <a:rPr lang="en-IN" sz="2190" b="1" i="1" dirty="0">
                <a:latin typeface="Times New Roman" panose="02020603050405020304" pitchFamily="18" charset="0"/>
                <a:cs typeface="Times New Roman" panose="02020603050405020304" pitchFamily="18" charset="0"/>
              </a:rPr>
              <a:t>Sensors </a:t>
            </a:r>
            <a:r>
              <a:rPr lang="en-IN" sz="2190" b="1" dirty="0">
                <a:latin typeface="Times New Roman" panose="02020603050405020304" pitchFamily="18" charset="0"/>
                <a:cs typeface="Times New Roman" panose="02020603050405020304" pitchFamily="18" charset="0"/>
              </a:rPr>
              <a:t> 19 (2): 313. </a:t>
            </a:r>
            <a:r>
              <a:rPr lang="en-IN" sz="2190" b="1" dirty="0" smtClean="0">
                <a:latin typeface="Times New Roman" panose="02020603050405020304" pitchFamily="18" charset="0"/>
                <a:cs typeface="Times New Roman" panose="02020603050405020304" pitchFamily="18" charset="0"/>
              </a:rPr>
              <a:t> </a:t>
            </a:r>
            <a:endParaRPr lang="en-IN" sz="219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Liu, William J., Peter Sun, and </a:t>
            </a:r>
            <a:r>
              <a:rPr lang="en-IN" sz="2190" b="1" dirty="0" err="1">
                <a:latin typeface="Times New Roman" panose="02020603050405020304" pitchFamily="18" charset="0"/>
                <a:cs typeface="Times New Roman" panose="02020603050405020304" pitchFamily="18" charset="0"/>
              </a:rPr>
              <a:t>Qihui</a:t>
            </a:r>
            <a:r>
              <a:rPr lang="en-IN" sz="2190" b="1" dirty="0">
                <a:latin typeface="Times New Roman" panose="02020603050405020304" pitchFamily="18" charset="0"/>
                <a:cs typeface="Times New Roman" panose="02020603050405020304" pitchFamily="18" charset="0"/>
              </a:rPr>
              <a:t> Wang. 2023. </a:t>
            </a:r>
            <a:r>
              <a:rPr lang="en-IN" sz="2190" b="1" i="1" dirty="0">
                <a:latin typeface="Times New Roman" panose="02020603050405020304" pitchFamily="18" charset="0"/>
                <a:cs typeface="Times New Roman" panose="02020603050405020304" pitchFamily="18" charset="0"/>
              </a:rPr>
              <a:t>Crystal Clear: Visualizing the Immune Recognition for the Mechanism and Intervention</a:t>
            </a:r>
            <a:r>
              <a:rPr lang="en-IN" sz="2190" b="1" dirty="0">
                <a:latin typeface="Times New Roman" panose="02020603050405020304" pitchFamily="18" charset="0"/>
                <a:cs typeface="Times New Roman" panose="02020603050405020304" pitchFamily="18" charset="0"/>
              </a:rPr>
              <a:t>. Frontiers Media SA. </a:t>
            </a:r>
          </a:p>
          <a:p>
            <a:pPr marL="342900" indent="-342900">
              <a:buFont typeface="Wingdings" panose="05000000000000000000" pitchFamily="2" charset="2"/>
              <a:buChar char="Ø"/>
            </a:pPr>
            <a:r>
              <a:rPr lang="en-IN" sz="2190" b="1" dirty="0" err="1">
                <a:latin typeface="Times New Roman" panose="02020603050405020304" pitchFamily="18" charset="0"/>
                <a:cs typeface="Times New Roman" panose="02020603050405020304" pitchFamily="18" charset="0"/>
              </a:rPr>
              <a:t>Moranduzzo</a:t>
            </a:r>
            <a:r>
              <a:rPr lang="en-IN" sz="2190" b="1" dirty="0">
                <a:latin typeface="Times New Roman" panose="02020603050405020304" pitchFamily="18" charset="0"/>
                <a:cs typeface="Times New Roman" panose="02020603050405020304" pitchFamily="18" charset="0"/>
              </a:rPr>
              <a:t>, Thomas, and </a:t>
            </a:r>
            <a:r>
              <a:rPr lang="en-IN" sz="2190" b="1" dirty="0" err="1">
                <a:latin typeface="Times New Roman" panose="02020603050405020304" pitchFamily="18" charset="0"/>
                <a:cs typeface="Times New Roman" panose="02020603050405020304" pitchFamily="18" charset="0"/>
              </a:rPr>
              <a:t>Farid</a:t>
            </a:r>
            <a:r>
              <a:rPr lang="en-IN" sz="2190" b="1" dirty="0">
                <a:latin typeface="Times New Roman" panose="02020603050405020304" pitchFamily="18" charset="0"/>
                <a:cs typeface="Times New Roman" panose="02020603050405020304" pitchFamily="18" charset="0"/>
              </a:rPr>
              <a:t> </a:t>
            </a:r>
            <a:r>
              <a:rPr lang="en-IN" sz="2190" b="1" dirty="0" err="1">
                <a:latin typeface="Times New Roman" panose="02020603050405020304" pitchFamily="18" charset="0"/>
                <a:cs typeface="Times New Roman" panose="02020603050405020304" pitchFamily="18" charset="0"/>
              </a:rPr>
              <a:t>Melgani</a:t>
            </a:r>
            <a:r>
              <a:rPr lang="en-IN" sz="2190" b="1" dirty="0">
                <a:latin typeface="Times New Roman" panose="02020603050405020304" pitchFamily="18" charset="0"/>
                <a:cs typeface="Times New Roman" panose="02020603050405020304" pitchFamily="18" charset="0"/>
              </a:rPr>
              <a:t>. </a:t>
            </a:r>
            <a:r>
              <a:rPr lang="en-IN" sz="2190" b="1" dirty="0" err="1">
                <a:latin typeface="Times New Roman" panose="02020603050405020304" pitchFamily="18" charset="0"/>
                <a:cs typeface="Times New Roman" panose="02020603050405020304" pitchFamily="18" charset="0"/>
              </a:rPr>
              <a:t>n.d.</a:t>
            </a:r>
            <a:r>
              <a:rPr lang="en-IN" sz="2190" b="1" dirty="0">
                <a:latin typeface="Times New Roman" panose="02020603050405020304" pitchFamily="18" charset="0"/>
                <a:cs typeface="Times New Roman" panose="02020603050405020304" pitchFamily="18" charset="0"/>
              </a:rPr>
              <a:t> “Automatic Car Counting Method for Unmanned Aerial Vehicle Images.” Accessed March 13, 2024. </a:t>
            </a:r>
          </a:p>
          <a:p>
            <a:endParaRPr lang="en-IN" sz="2190" b="1" dirty="0">
              <a:latin typeface="Times New Roman" panose="02020603050405020304" pitchFamily="18" charset="0"/>
              <a:cs typeface="Times New Roman" panose="02020603050405020304" pitchFamily="18" charset="0"/>
            </a:endParaRPr>
          </a:p>
        </p:txBody>
      </p:sp>
      <p:sp>
        <p:nvSpPr>
          <p:cNvPr id="49" name="Rectangle 48"/>
          <p:cNvSpPr/>
          <p:nvPr/>
        </p:nvSpPr>
        <p:spPr>
          <a:xfrm>
            <a:off x="16106" y="-50532"/>
            <a:ext cx="21571523" cy="2569325"/>
          </a:xfrm>
          <a:prstGeom prst="rect">
            <a:avLst/>
          </a:prstGeom>
          <a:solidFill>
            <a:srgbClr val="82828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13" y="-8622"/>
            <a:ext cx="20939802" cy="2432309"/>
          </a:xfrm>
          <a:prstGeom prst="rect">
            <a:avLst/>
          </a:prstGeom>
        </p:spPr>
      </p:pic>
      <p:sp>
        <p:nvSpPr>
          <p:cNvPr id="50" name="Text Box 41"/>
          <p:cNvSpPr txBox="1"/>
          <p:nvPr/>
        </p:nvSpPr>
        <p:spPr>
          <a:xfrm>
            <a:off x="15639940" y="1419256"/>
            <a:ext cx="5569043" cy="1440266"/>
          </a:xfrm>
          <a:prstGeom prst="rect">
            <a:avLst/>
          </a:prstGeom>
          <a:noFill/>
        </p:spPr>
        <p:txBody>
          <a:bodyPr wrap="square" rtlCol="0">
            <a:spAutoFit/>
          </a:bodyPr>
          <a:lstStyle/>
          <a:p>
            <a:pPr algn="r"/>
            <a:r>
              <a:rPr lang="en-IN" sz="2190" b="1" dirty="0">
                <a:solidFill>
                  <a:schemeClr val="bg1"/>
                </a:solidFill>
                <a:latin typeface="Times New Roman" panose="02020603050405020304" pitchFamily="18" charset="0"/>
                <a:cs typeface="Times New Roman" panose="02020603050405020304" pitchFamily="18" charset="0"/>
              </a:rPr>
              <a:t>K Shanmukha Priya</a:t>
            </a:r>
          </a:p>
          <a:p>
            <a:pPr algn="r"/>
            <a:r>
              <a:rPr lang="en-IN" sz="2190" b="1" dirty="0">
                <a:solidFill>
                  <a:schemeClr val="bg1"/>
                </a:solidFill>
                <a:latin typeface="Times New Roman" panose="02020603050405020304" pitchFamily="18" charset="0"/>
                <a:cs typeface="Times New Roman" panose="02020603050405020304" pitchFamily="18" charset="0"/>
              </a:rPr>
              <a:t>Reg No:192011233 </a:t>
            </a:r>
          </a:p>
          <a:p>
            <a:pPr algn="r"/>
            <a:r>
              <a:rPr lang="en-IN" sz="2190" b="1" dirty="0">
                <a:solidFill>
                  <a:schemeClr val="bg1"/>
                </a:solidFill>
                <a:latin typeface="Times New Roman" panose="02020603050405020304" pitchFamily="18" charset="0"/>
                <a:cs typeface="Times New Roman" panose="02020603050405020304" pitchFamily="18" charset="0"/>
              </a:rPr>
              <a:t>GUIDED BY : Dr. R.Dinesh kumar</a:t>
            </a:r>
          </a:p>
          <a:p>
            <a:pPr algn="r"/>
            <a:endParaRPr lang="en-US" sz="2189" b="1" dirty="0">
              <a:solidFill>
                <a:schemeClr val="bg1"/>
              </a:solidFill>
              <a:latin typeface="Times New Roman" panose="02020603050405020304" pitchFamily="18" charset="0"/>
              <a:cs typeface="Times New Roman" panose="02020603050405020304" pitchFamily="18" charset="0"/>
            </a:endParaRPr>
          </a:p>
        </p:txBody>
      </p:sp>
      <p:pic>
        <p:nvPicPr>
          <p:cNvPr id="51" name="Picture 2" descr="Using UAVs for Surveillance - Civilian &amp; Security Use Ca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83573" y="4566530"/>
            <a:ext cx="6887605" cy="5123160"/>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a:extLst>
              <a:ext uri="{FF2B5EF4-FFF2-40B4-BE49-F238E27FC236}">
                <a16:creationId xmlns:a16="http://schemas.microsoft.com/office/drawing/2014/main" id="{ED8B5B15-3328-32DF-5847-051BE85242C2}"/>
              </a:ext>
            </a:extLst>
          </p:cNvPr>
          <p:cNvSpPr txBox="1"/>
          <p:nvPr/>
        </p:nvSpPr>
        <p:spPr>
          <a:xfrm>
            <a:off x="7679724" y="20790940"/>
            <a:ext cx="13691110" cy="1098378"/>
          </a:xfrm>
          <a:prstGeom prst="rect">
            <a:avLst/>
          </a:prstGeom>
          <a:noFill/>
        </p:spPr>
        <p:txBody>
          <a:bodyPr wrap="square" rtlCol="0">
            <a:spAutoFit/>
          </a:bodyPr>
          <a:lstStyle/>
          <a:p>
            <a:pPr marL="227503" algn="just"/>
            <a:endParaRPr lang="en-IN" sz="2190" b="1" dirty="0">
              <a:latin typeface="Times New Roman" panose="02020603050405020304" pitchFamily="18" charset="0"/>
              <a:cs typeface="Times New Roman" panose="02020603050405020304" pitchFamily="18" charset="0"/>
            </a:endParaRPr>
          </a:p>
          <a:p>
            <a:pPr marL="568757" indent="-341254" algn="just">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In the present work, the Random Forest(RF) algorithm is compared with Decision Tree(DT) Algorithm and it indicates that the proposed algorithm gives more accuracy when compared with the other one.</a:t>
            </a:r>
            <a:r>
              <a:rPr lang="en-IN" sz="2190" b="1" dirty="0" smtClean="0">
                <a:latin typeface="Times New Roman" panose="02020603050405020304" pitchFamily="18" charset="0"/>
                <a:cs typeface="Times New Roman" panose="02020603050405020304" pitchFamily="18" charset="0"/>
              </a:rPr>
              <a:t> </a:t>
            </a:r>
            <a:endParaRPr lang="en-IN" sz="2190" b="1" dirty="0">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96023020-7B13-1630-E952-7FB2E9D38A1A}"/>
              </a:ext>
            </a:extLst>
          </p:cNvPr>
          <p:cNvSpPr txBox="1"/>
          <p:nvPr/>
        </p:nvSpPr>
        <p:spPr>
          <a:xfrm>
            <a:off x="1758514" y="21318095"/>
            <a:ext cx="4501800" cy="427681"/>
          </a:xfrm>
          <a:prstGeom prst="rect">
            <a:avLst/>
          </a:prstGeom>
          <a:noFill/>
        </p:spPr>
        <p:txBody>
          <a:bodyPr wrap="square" rtlCol="0">
            <a:spAutoFit/>
          </a:bodyPr>
          <a:lstStyle/>
          <a:p>
            <a:pPr algn="ctr"/>
            <a:r>
              <a:rPr lang="en-IN" sz="2190" b="1" dirty="0">
                <a:latin typeface="Times New Roman" panose="02020603050405020304" pitchFamily="18" charset="0"/>
                <a:cs typeface="Times New Roman" panose="02020603050405020304" pitchFamily="18" charset="0"/>
              </a:rPr>
              <a:t>RF VS </a:t>
            </a:r>
            <a:r>
              <a:rPr lang="en-IN" sz="2190" b="1" dirty="0" smtClean="0">
                <a:latin typeface="Times New Roman" panose="02020603050405020304" pitchFamily="18" charset="0"/>
                <a:cs typeface="Times New Roman" panose="02020603050405020304" pitchFamily="18" charset="0"/>
              </a:rPr>
              <a:t>DT</a:t>
            </a:r>
            <a:endParaRPr lang="en-IN" sz="2190" b="1" dirty="0">
              <a:latin typeface="Times New Roman" panose="02020603050405020304" pitchFamily="18" charset="0"/>
              <a:cs typeface="Times New Roman" panose="02020603050405020304" pitchFamily="18" charset="0"/>
            </a:endParaRPr>
          </a:p>
        </p:txBody>
      </p:sp>
      <p:graphicFrame>
        <p:nvGraphicFramePr>
          <p:cNvPr id="54" name="Table 53"/>
          <p:cNvGraphicFramePr>
            <a:graphicFrameLocks noGrp="1"/>
          </p:cNvGraphicFramePr>
          <p:nvPr>
            <p:extLst>
              <p:ext uri="{D42A27DB-BD31-4B8C-83A1-F6EECF244321}">
                <p14:modId xmlns:p14="http://schemas.microsoft.com/office/powerpoint/2010/main" val="2831839231"/>
              </p:ext>
            </p:extLst>
          </p:nvPr>
        </p:nvGraphicFramePr>
        <p:xfrm>
          <a:off x="7956043" y="16221180"/>
          <a:ext cx="13414791" cy="4694768"/>
        </p:xfrm>
        <a:graphic>
          <a:graphicData uri="http://schemas.openxmlformats.org/drawingml/2006/table">
            <a:tbl>
              <a:tblPr firstRow="1" bandRow="1">
                <a:tableStyleId>{5C22544A-7EE6-4342-B048-85BDC9FD1C3A}</a:tableStyleId>
              </a:tblPr>
              <a:tblGrid>
                <a:gridCol w="2196962">
                  <a:extLst>
                    <a:ext uri="{9D8B030D-6E8A-4147-A177-3AD203B41FA5}">
                      <a16:colId xmlns:a16="http://schemas.microsoft.com/office/drawing/2014/main" val="20000"/>
                    </a:ext>
                  </a:extLst>
                </a:gridCol>
                <a:gridCol w="2024821">
                  <a:extLst>
                    <a:ext uri="{9D8B030D-6E8A-4147-A177-3AD203B41FA5}">
                      <a16:colId xmlns:a16="http://schemas.microsoft.com/office/drawing/2014/main" val="20001"/>
                    </a:ext>
                  </a:extLst>
                </a:gridCol>
                <a:gridCol w="1287744">
                  <a:extLst>
                    <a:ext uri="{9D8B030D-6E8A-4147-A177-3AD203B41FA5}">
                      <a16:colId xmlns:a16="http://schemas.microsoft.com/office/drawing/2014/main" val="20002"/>
                    </a:ext>
                  </a:extLst>
                </a:gridCol>
                <a:gridCol w="1899279">
                  <a:extLst>
                    <a:ext uri="{9D8B030D-6E8A-4147-A177-3AD203B41FA5}">
                      <a16:colId xmlns:a16="http://schemas.microsoft.com/office/drawing/2014/main" val="20003"/>
                    </a:ext>
                  </a:extLst>
                </a:gridCol>
                <a:gridCol w="3141372">
                  <a:extLst>
                    <a:ext uri="{9D8B030D-6E8A-4147-A177-3AD203B41FA5}">
                      <a16:colId xmlns:a16="http://schemas.microsoft.com/office/drawing/2014/main" val="20004"/>
                    </a:ext>
                  </a:extLst>
                </a:gridCol>
                <a:gridCol w="2864613">
                  <a:extLst>
                    <a:ext uri="{9D8B030D-6E8A-4147-A177-3AD203B41FA5}">
                      <a16:colId xmlns:a16="http://schemas.microsoft.com/office/drawing/2014/main" val="20005"/>
                    </a:ext>
                  </a:extLst>
                </a:gridCol>
              </a:tblGrid>
              <a:tr h="930852">
                <a:tc gridSpan="6">
                  <a:txBody>
                    <a:bodyPr/>
                    <a:lstStyle/>
                    <a:p>
                      <a:pPr algn="ctr"/>
                      <a:r>
                        <a:rPr lang="en-US" sz="2200" dirty="0" smtClean="0">
                          <a:solidFill>
                            <a:schemeClr val="tx1"/>
                          </a:solidFill>
                          <a:latin typeface="Times New Roman" panose="02020603050405020304" pitchFamily="18" charset="0"/>
                          <a:cs typeface="Times New Roman" panose="02020603050405020304" pitchFamily="18" charset="0"/>
                        </a:rPr>
                        <a:t>Group</a:t>
                      </a:r>
                      <a:r>
                        <a:rPr lang="en-US" sz="2200" baseline="0" dirty="0" smtClean="0">
                          <a:solidFill>
                            <a:schemeClr val="tx1"/>
                          </a:solidFill>
                          <a:latin typeface="Times New Roman" panose="02020603050405020304" pitchFamily="18" charset="0"/>
                          <a:cs typeface="Times New Roman" panose="02020603050405020304" pitchFamily="18" charset="0"/>
                        </a:rPr>
                        <a:t> Statistics</a:t>
                      </a:r>
                      <a:endParaRPr lang="en-IN" sz="2200" dirty="0">
                        <a:solidFill>
                          <a:schemeClr val="tx1"/>
                        </a:solidFill>
                        <a:latin typeface="Times New Roman" panose="02020603050405020304" pitchFamily="18" charset="0"/>
                        <a:cs typeface="Times New Roman" panose="02020603050405020304" pitchFamily="18" charset="0"/>
                      </a:endParaRPr>
                    </a:p>
                  </a:txBody>
                  <a:tcPr marL="69342" marR="69342" marT="34671" marB="34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221768">
                <a:tc rowSpan="3">
                  <a:txBody>
                    <a:bodyPr/>
                    <a:lstStyle/>
                    <a:p>
                      <a:pPr algn="ctr"/>
                      <a:r>
                        <a:rPr lang="en-US" sz="2200" b="1" kern="1200" dirty="0" smtClean="0">
                          <a:solidFill>
                            <a:schemeClr val="tx1"/>
                          </a:solidFill>
                          <a:latin typeface="Times New Roman" panose="02020603050405020304" pitchFamily="18" charset="0"/>
                          <a:ea typeface="+mn-ea"/>
                          <a:cs typeface="Times New Roman" panose="02020603050405020304" pitchFamily="18" charset="0"/>
                        </a:rPr>
                        <a:t>Accuracy</a:t>
                      </a:r>
                      <a:endParaRPr lang="en-IN" sz="2200" b="1" kern="1200" dirty="0">
                        <a:solidFill>
                          <a:schemeClr val="tx1"/>
                        </a:solidFill>
                        <a:latin typeface="Times New Roman" panose="02020603050405020304" pitchFamily="18" charset="0"/>
                        <a:ea typeface="+mn-ea"/>
                        <a:cs typeface="Times New Roman" panose="02020603050405020304" pitchFamily="18" charset="0"/>
                      </a:endParaRPr>
                    </a:p>
                  </a:txBody>
                  <a:tcPr marL="69342" marR="69342" marT="34671" marB="34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b="1" kern="1200" dirty="0" smtClean="0">
                          <a:solidFill>
                            <a:schemeClr val="tx1"/>
                          </a:solidFill>
                          <a:latin typeface="Times New Roman" panose="02020603050405020304" pitchFamily="18" charset="0"/>
                          <a:ea typeface="+mn-ea"/>
                          <a:cs typeface="Times New Roman" panose="02020603050405020304" pitchFamily="18" charset="0"/>
                        </a:rPr>
                        <a:t> Group</a:t>
                      </a:r>
                      <a:endParaRPr lang="en-IN" sz="2200" b="1" kern="1200" dirty="0">
                        <a:solidFill>
                          <a:schemeClr val="tx1"/>
                        </a:solidFill>
                        <a:latin typeface="Times New Roman" panose="02020603050405020304" pitchFamily="18" charset="0"/>
                        <a:ea typeface="+mn-ea"/>
                        <a:cs typeface="Times New Roman" panose="02020603050405020304" pitchFamily="18" charset="0"/>
                      </a:endParaRPr>
                    </a:p>
                  </a:txBody>
                  <a:tcPr marL="69342" marR="69342" marT="34671" marB="34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b="1" kern="1200" dirty="0" smtClean="0">
                          <a:solidFill>
                            <a:schemeClr val="tx1"/>
                          </a:solidFill>
                          <a:latin typeface="Times New Roman" panose="02020603050405020304" pitchFamily="18" charset="0"/>
                          <a:ea typeface="+mn-ea"/>
                          <a:cs typeface="Times New Roman" panose="02020603050405020304" pitchFamily="18" charset="0"/>
                        </a:rPr>
                        <a:t> N</a:t>
                      </a:r>
                      <a:endParaRPr lang="en-IN" sz="2200" b="1" kern="1200" dirty="0">
                        <a:solidFill>
                          <a:schemeClr val="tx1"/>
                        </a:solidFill>
                        <a:latin typeface="Times New Roman" panose="02020603050405020304" pitchFamily="18" charset="0"/>
                        <a:ea typeface="+mn-ea"/>
                        <a:cs typeface="Times New Roman" panose="02020603050405020304" pitchFamily="18" charset="0"/>
                      </a:endParaRPr>
                    </a:p>
                  </a:txBody>
                  <a:tcPr marL="69342" marR="69342" marT="34671" marB="34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b="1" kern="1200" dirty="0" smtClean="0">
                          <a:solidFill>
                            <a:schemeClr val="tx1"/>
                          </a:solidFill>
                          <a:latin typeface="Times New Roman" panose="02020603050405020304" pitchFamily="18" charset="0"/>
                          <a:ea typeface="+mn-ea"/>
                          <a:cs typeface="Times New Roman" panose="02020603050405020304" pitchFamily="18" charset="0"/>
                        </a:rPr>
                        <a:t>Mean</a:t>
                      </a:r>
                      <a:endParaRPr lang="en-IN" sz="2200" b="1" kern="1200" dirty="0">
                        <a:solidFill>
                          <a:schemeClr val="tx1"/>
                        </a:solidFill>
                        <a:latin typeface="Times New Roman" panose="02020603050405020304" pitchFamily="18" charset="0"/>
                        <a:ea typeface="+mn-ea"/>
                        <a:cs typeface="Times New Roman" panose="02020603050405020304" pitchFamily="18" charset="0"/>
                      </a:endParaRPr>
                    </a:p>
                  </a:txBody>
                  <a:tcPr marL="69342" marR="69342" marT="34671" marB="34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b="1" kern="1200" dirty="0" smtClean="0">
                          <a:solidFill>
                            <a:schemeClr val="tx1"/>
                          </a:solidFill>
                          <a:latin typeface="Times New Roman" panose="02020603050405020304" pitchFamily="18" charset="0"/>
                          <a:ea typeface="+mn-ea"/>
                          <a:cs typeface="Times New Roman" panose="02020603050405020304" pitchFamily="18" charset="0"/>
                        </a:rPr>
                        <a:t>Std. Deviation</a:t>
                      </a:r>
                      <a:endParaRPr lang="en-IN" sz="2200" b="1" kern="1200" dirty="0">
                        <a:solidFill>
                          <a:schemeClr val="tx1"/>
                        </a:solidFill>
                        <a:latin typeface="Times New Roman" panose="02020603050405020304" pitchFamily="18" charset="0"/>
                        <a:ea typeface="+mn-ea"/>
                        <a:cs typeface="Times New Roman" panose="02020603050405020304" pitchFamily="18" charset="0"/>
                      </a:endParaRPr>
                    </a:p>
                  </a:txBody>
                  <a:tcPr marL="69342" marR="69342" marT="34671" marB="34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b="1" kern="1200" dirty="0" smtClean="0">
                          <a:solidFill>
                            <a:schemeClr val="tx1"/>
                          </a:solidFill>
                          <a:latin typeface="Times New Roman" panose="02020603050405020304" pitchFamily="18" charset="0"/>
                          <a:ea typeface="+mn-ea"/>
                          <a:cs typeface="Times New Roman" panose="02020603050405020304" pitchFamily="18" charset="0"/>
                        </a:rPr>
                        <a:t>Std. Error Mean</a:t>
                      </a:r>
                      <a:endParaRPr lang="en-IN" sz="2200" b="1" kern="1200" dirty="0">
                        <a:solidFill>
                          <a:schemeClr val="tx1"/>
                        </a:solidFill>
                        <a:latin typeface="Times New Roman" panose="02020603050405020304" pitchFamily="18" charset="0"/>
                        <a:ea typeface="+mn-ea"/>
                        <a:cs typeface="Times New Roman" panose="02020603050405020304" pitchFamily="18" charset="0"/>
                      </a:endParaRPr>
                    </a:p>
                  </a:txBody>
                  <a:tcPr marL="69342" marR="69342" marT="34671" marB="346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239388">
                <a:tc vMerge="1">
                  <a:txBody>
                    <a:bodyPr/>
                    <a:lstStyle/>
                    <a:p>
                      <a:endParaRPr lang="en-US"/>
                    </a:p>
                  </a:txBody>
                  <a:tcPr/>
                </a:tc>
                <a:tc>
                  <a:txBody>
                    <a:bodyPr/>
                    <a:lstStyle/>
                    <a:p>
                      <a:pPr algn="ctr">
                        <a:lnSpc>
                          <a:spcPct val="115000"/>
                        </a:lnSpc>
                        <a:spcBef>
                          <a:spcPts val="1200"/>
                        </a:spcBef>
                        <a:spcAft>
                          <a:spcPts val="1200"/>
                        </a:spcAft>
                      </a:pPr>
                      <a:r>
                        <a:rPr lang="en-IN" sz="2200" b="0" kern="1200" dirty="0">
                          <a:solidFill>
                            <a:schemeClr val="tx1"/>
                          </a:solidFill>
                          <a:latin typeface="Times New Roman" panose="02020603050405020304" pitchFamily="18" charset="0"/>
                          <a:ea typeface="+mn-ea"/>
                          <a:cs typeface="Times New Roman" panose="02020603050405020304" pitchFamily="18" charset="0"/>
                        </a:rPr>
                        <a:t> </a:t>
                      </a:r>
                      <a:r>
                        <a:rPr lang="en-US" altLang="en-IN" sz="2200" b="1" kern="1200" dirty="0">
                          <a:solidFill>
                            <a:schemeClr val="tx1"/>
                          </a:solidFill>
                          <a:latin typeface="Times New Roman" panose="02020603050405020304" pitchFamily="18" charset="0"/>
                          <a:ea typeface="+mn-ea"/>
                          <a:cs typeface="Times New Roman" panose="02020603050405020304" pitchFamily="18" charset="0"/>
                        </a:rPr>
                        <a:t>RF</a:t>
                      </a:r>
                    </a:p>
                  </a:txBody>
                  <a:tcPr marL="48155" marR="4815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Bef>
                          <a:spcPts val="1200"/>
                        </a:spcBef>
                        <a:spcAft>
                          <a:spcPts val="1200"/>
                        </a:spcAft>
                      </a:pPr>
                      <a:r>
                        <a:rPr lang="en-US" altLang="en-IN" sz="2200" b="0" kern="1200" dirty="0">
                          <a:solidFill>
                            <a:schemeClr val="tx1"/>
                          </a:solidFill>
                          <a:latin typeface="Times New Roman" panose="02020603050405020304" pitchFamily="18" charset="0"/>
                          <a:ea typeface="+mn-ea"/>
                          <a:cs typeface="Times New Roman" panose="02020603050405020304" pitchFamily="18" charset="0"/>
                        </a:rPr>
                        <a:t>10</a:t>
                      </a:r>
                    </a:p>
                  </a:txBody>
                  <a:tcPr marL="48155" marR="4815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Bef>
                          <a:spcPts val="500"/>
                        </a:spcBef>
                        <a:spcAft>
                          <a:spcPts val="1200"/>
                        </a:spcAft>
                      </a:pPr>
                      <a:r>
                        <a:rPr lang="en-US" altLang="en-IN" sz="2200" b="0" kern="1200" dirty="0" smtClean="0">
                          <a:solidFill>
                            <a:schemeClr val="tx1"/>
                          </a:solidFill>
                          <a:latin typeface="Times New Roman" panose="02020603050405020304" pitchFamily="18" charset="0"/>
                          <a:ea typeface="+mn-ea"/>
                          <a:cs typeface="Times New Roman" panose="02020603050405020304" pitchFamily="18" charset="0"/>
                        </a:rPr>
                        <a:t>84.2330</a:t>
                      </a:r>
                      <a:endParaRPr lang="en-US" altLang="en-IN" sz="2200" b="0" kern="1200" dirty="0">
                        <a:solidFill>
                          <a:schemeClr val="tx1"/>
                        </a:solidFill>
                        <a:latin typeface="Times New Roman" panose="02020603050405020304" pitchFamily="18" charset="0"/>
                        <a:ea typeface="+mn-ea"/>
                        <a:cs typeface="Times New Roman" panose="02020603050405020304" pitchFamily="18" charset="0"/>
                      </a:endParaRPr>
                    </a:p>
                  </a:txBody>
                  <a:tcPr marL="48155" marR="4815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Bef>
                          <a:spcPts val="500"/>
                        </a:spcBef>
                        <a:spcAft>
                          <a:spcPts val="1200"/>
                        </a:spcAft>
                      </a:pPr>
                      <a:r>
                        <a:rPr lang="en-IN" sz="2200" b="0" kern="1200" dirty="0">
                          <a:solidFill>
                            <a:schemeClr val="tx1"/>
                          </a:solidFill>
                          <a:latin typeface="Times New Roman" panose="02020603050405020304" pitchFamily="18" charset="0"/>
                          <a:ea typeface="+mn-ea"/>
                          <a:cs typeface="Times New Roman" panose="02020603050405020304" pitchFamily="18" charset="0"/>
                        </a:rPr>
                        <a:t> </a:t>
                      </a:r>
                      <a:r>
                        <a:rPr lang="en-IN" sz="2200" b="0" kern="1200" dirty="0" smtClean="0">
                          <a:solidFill>
                            <a:schemeClr val="tx1"/>
                          </a:solidFill>
                          <a:latin typeface="Times New Roman" panose="02020603050405020304" pitchFamily="18" charset="0"/>
                          <a:ea typeface="+mn-ea"/>
                          <a:cs typeface="Times New Roman" panose="02020603050405020304" pitchFamily="18" charset="0"/>
                        </a:rPr>
                        <a:t>3.</a:t>
                      </a:r>
                      <a:r>
                        <a:rPr lang="en-US" altLang="en-IN" sz="2200" b="0" kern="1200" dirty="0" smtClean="0">
                          <a:solidFill>
                            <a:schemeClr val="tx1"/>
                          </a:solidFill>
                          <a:latin typeface="Times New Roman" panose="02020603050405020304" pitchFamily="18" charset="0"/>
                          <a:ea typeface="+mn-ea"/>
                          <a:cs typeface="Times New Roman" panose="02020603050405020304" pitchFamily="18" charset="0"/>
                        </a:rPr>
                        <a:t>00324</a:t>
                      </a:r>
                    </a:p>
                  </a:txBody>
                  <a:tcPr marL="48155" marR="4815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Bef>
                          <a:spcPts val="1200"/>
                        </a:spcBef>
                        <a:spcAft>
                          <a:spcPts val="1200"/>
                        </a:spcAft>
                      </a:pPr>
                      <a:r>
                        <a:rPr lang="en-IN" sz="2200" b="0" kern="1200" dirty="0" smtClean="0">
                          <a:solidFill>
                            <a:schemeClr val="tx1"/>
                          </a:solidFill>
                          <a:latin typeface="Times New Roman" panose="02020603050405020304" pitchFamily="18" charset="0"/>
                          <a:ea typeface="+mn-ea"/>
                          <a:cs typeface="Times New Roman" panose="02020603050405020304" pitchFamily="18" charset="0"/>
                        </a:rPr>
                        <a:t>0.</a:t>
                      </a:r>
                      <a:r>
                        <a:rPr lang="en-US" sz="2200" b="0" kern="1200" dirty="0" smtClean="0">
                          <a:solidFill>
                            <a:schemeClr val="tx1"/>
                          </a:solidFill>
                          <a:latin typeface="Times New Roman" panose="02020603050405020304" pitchFamily="18" charset="0"/>
                          <a:ea typeface="+mn-ea"/>
                          <a:cs typeface="Times New Roman" panose="02020603050405020304" pitchFamily="18" charset="0"/>
                        </a:rPr>
                        <a:t>94971</a:t>
                      </a:r>
                      <a:endParaRPr lang="en-US" altLang="en-IN" sz="2200" b="0" kern="1200" dirty="0" smtClean="0">
                        <a:solidFill>
                          <a:schemeClr val="tx1"/>
                        </a:solidFill>
                        <a:latin typeface="Times New Roman" panose="02020603050405020304" pitchFamily="18" charset="0"/>
                        <a:ea typeface="+mn-ea"/>
                        <a:cs typeface="Times New Roman" panose="02020603050405020304" pitchFamily="18" charset="0"/>
                      </a:endParaRPr>
                    </a:p>
                  </a:txBody>
                  <a:tcPr marL="48155" marR="4815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302760">
                <a:tc vMerge="1">
                  <a:txBody>
                    <a:bodyPr/>
                    <a:lstStyle/>
                    <a:p>
                      <a:endParaRPr lang="en-US"/>
                    </a:p>
                  </a:txBody>
                  <a:tcPr/>
                </a:tc>
                <a:tc>
                  <a:txBody>
                    <a:bodyPr/>
                    <a:lstStyle/>
                    <a:p>
                      <a:pPr algn="ctr">
                        <a:lnSpc>
                          <a:spcPct val="115000"/>
                        </a:lnSpc>
                        <a:spcBef>
                          <a:spcPts val="1200"/>
                        </a:spcBef>
                        <a:spcAft>
                          <a:spcPts val="1200"/>
                        </a:spcAft>
                      </a:pPr>
                      <a:r>
                        <a:rPr lang="en-US" sz="2200" b="1" kern="1200" dirty="0" smtClean="0">
                          <a:solidFill>
                            <a:schemeClr val="tx1"/>
                          </a:solidFill>
                          <a:latin typeface="Times New Roman" panose="02020603050405020304" pitchFamily="18" charset="0"/>
                          <a:ea typeface="+mn-ea"/>
                          <a:cs typeface="Times New Roman" panose="02020603050405020304" pitchFamily="18" charset="0"/>
                        </a:rPr>
                        <a:t> DT</a:t>
                      </a:r>
                      <a:endParaRPr lang="en-IN" sz="2200" b="1" kern="1200" dirty="0">
                        <a:solidFill>
                          <a:schemeClr val="tx1"/>
                        </a:solidFill>
                        <a:latin typeface="Times New Roman" panose="02020603050405020304" pitchFamily="18" charset="0"/>
                        <a:ea typeface="+mn-ea"/>
                        <a:cs typeface="Times New Roman" panose="02020603050405020304" pitchFamily="18" charset="0"/>
                      </a:endParaRPr>
                    </a:p>
                  </a:txBody>
                  <a:tcPr marL="48155" marR="4815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Bef>
                          <a:spcPts val="1200"/>
                        </a:spcBef>
                        <a:spcAft>
                          <a:spcPts val="1200"/>
                        </a:spcAft>
                      </a:pPr>
                      <a:r>
                        <a:rPr lang="en-US" altLang="en-IN" sz="2200" b="0" kern="1200" dirty="0">
                          <a:solidFill>
                            <a:schemeClr val="tx1"/>
                          </a:solidFill>
                          <a:latin typeface="Times New Roman" panose="02020603050405020304" pitchFamily="18" charset="0"/>
                          <a:ea typeface="+mn-ea"/>
                          <a:cs typeface="Times New Roman" panose="02020603050405020304" pitchFamily="18" charset="0"/>
                        </a:rPr>
                        <a:t>10</a:t>
                      </a:r>
                    </a:p>
                  </a:txBody>
                  <a:tcPr marL="48155" marR="4815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2159996" rtl="0" eaLnBrk="1" fontAlgn="auto" latinLnBrk="0" hangingPunct="1">
                        <a:lnSpc>
                          <a:spcPct val="115000"/>
                        </a:lnSpc>
                        <a:spcBef>
                          <a:spcPts val="500"/>
                        </a:spcBef>
                        <a:spcAft>
                          <a:spcPts val="1200"/>
                        </a:spcAft>
                        <a:buClrTx/>
                        <a:buSzTx/>
                        <a:buFontTx/>
                        <a:buNone/>
                        <a:tabLst/>
                        <a:defRPr/>
                      </a:pPr>
                      <a:r>
                        <a:rPr lang="en-IN" sz="2200" b="0" kern="1200" dirty="0" smtClean="0">
                          <a:solidFill>
                            <a:schemeClr val="tx1"/>
                          </a:solidFill>
                          <a:latin typeface="Times New Roman" panose="02020603050405020304" pitchFamily="18" charset="0"/>
                          <a:ea typeface="+mn-ea"/>
                          <a:cs typeface="Times New Roman" panose="02020603050405020304" pitchFamily="18" charset="0"/>
                        </a:rPr>
                        <a:t>81.3930</a:t>
                      </a:r>
                      <a:endParaRPr lang="en-IN" sz="2200" b="0" kern="1200" dirty="0">
                        <a:solidFill>
                          <a:schemeClr val="tx1"/>
                        </a:solidFill>
                        <a:latin typeface="Times New Roman" panose="02020603050405020304" pitchFamily="18" charset="0"/>
                        <a:ea typeface="+mn-ea"/>
                        <a:cs typeface="Times New Roman" panose="02020603050405020304" pitchFamily="18" charset="0"/>
                      </a:endParaRPr>
                    </a:p>
                  </a:txBody>
                  <a:tcPr marL="48155" marR="4815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Bef>
                          <a:spcPts val="500"/>
                        </a:spcBef>
                        <a:spcAft>
                          <a:spcPts val="1200"/>
                        </a:spcAft>
                      </a:pPr>
                      <a:r>
                        <a:rPr lang="en-IN" sz="2200" b="0" kern="1200" dirty="0" smtClean="0">
                          <a:solidFill>
                            <a:schemeClr val="tx1"/>
                          </a:solidFill>
                          <a:latin typeface="Times New Roman" panose="02020603050405020304" pitchFamily="18" charset="0"/>
                          <a:ea typeface="+mn-ea"/>
                          <a:cs typeface="Times New Roman" panose="02020603050405020304" pitchFamily="18" charset="0"/>
                        </a:rPr>
                        <a:t>1.61415</a:t>
                      </a:r>
                      <a:endParaRPr lang="en-IN" sz="2200" b="0" kern="1200" dirty="0">
                        <a:solidFill>
                          <a:schemeClr val="tx1"/>
                        </a:solidFill>
                        <a:latin typeface="Times New Roman" panose="02020603050405020304" pitchFamily="18" charset="0"/>
                        <a:ea typeface="+mn-ea"/>
                        <a:cs typeface="Times New Roman" panose="02020603050405020304" pitchFamily="18" charset="0"/>
                      </a:endParaRPr>
                    </a:p>
                  </a:txBody>
                  <a:tcPr marL="48155" marR="4815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Bef>
                          <a:spcPts val="1200"/>
                        </a:spcBef>
                        <a:spcAft>
                          <a:spcPts val="1200"/>
                        </a:spcAft>
                      </a:pPr>
                      <a:r>
                        <a:rPr lang="en-IN" sz="2200" b="0" kern="1200" dirty="0" smtClean="0">
                          <a:solidFill>
                            <a:schemeClr val="tx1"/>
                          </a:solidFill>
                          <a:latin typeface="Times New Roman" panose="02020603050405020304" pitchFamily="18" charset="0"/>
                          <a:ea typeface="+mn-ea"/>
                          <a:cs typeface="Times New Roman" panose="02020603050405020304" pitchFamily="18" charset="0"/>
                        </a:rPr>
                        <a:t>0.51044</a:t>
                      </a:r>
                      <a:endParaRPr lang="en-IN" sz="2200" b="0" kern="1200" dirty="0">
                        <a:solidFill>
                          <a:schemeClr val="tx1"/>
                        </a:solidFill>
                        <a:latin typeface="Times New Roman" panose="02020603050405020304" pitchFamily="18" charset="0"/>
                        <a:ea typeface="+mn-ea"/>
                        <a:cs typeface="Times New Roman" panose="02020603050405020304" pitchFamily="18" charset="0"/>
                      </a:endParaRPr>
                    </a:p>
                  </a:txBody>
                  <a:tcPr marL="48155" marR="4815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pic>
        <p:nvPicPr>
          <p:cNvPr id="55" name="Picture 54"/>
          <p:cNvPicPr>
            <a:picLocks noChangeAspect="1"/>
          </p:cNvPicPr>
          <p:nvPr/>
        </p:nvPicPr>
        <p:blipFill>
          <a:blip r:embed="rId4"/>
          <a:stretch>
            <a:fillRect/>
          </a:stretch>
        </p:blipFill>
        <p:spPr>
          <a:xfrm>
            <a:off x="457780" y="16853343"/>
            <a:ext cx="7027573" cy="4360559"/>
          </a:xfrm>
          <a:prstGeom prst="rect">
            <a:avLst/>
          </a:prstGeom>
        </p:spPr>
      </p:pic>
      <p:sp>
        <p:nvSpPr>
          <p:cNvPr id="80" name="TextBox 79"/>
          <p:cNvSpPr txBox="1"/>
          <p:nvPr/>
        </p:nvSpPr>
        <p:spPr>
          <a:xfrm>
            <a:off x="1384372" y="10955635"/>
            <a:ext cx="12078470" cy="396857"/>
          </a:xfrm>
          <a:prstGeom prst="rect">
            <a:avLst/>
          </a:prstGeom>
          <a:noFill/>
        </p:spPr>
        <p:txBody>
          <a:bodyPr wrap="square" rtlCol="0">
            <a:spAutoFit/>
          </a:bodyPr>
          <a:lstStyle/>
          <a:p>
            <a:endParaRPr lang="en-IN" sz="1990" b="1" dirty="0">
              <a:latin typeface="Times New Roman" panose="02020603050405020304" pitchFamily="18" charset="0"/>
              <a:cs typeface="Times New Roman" panose="02020603050405020304" pitchFamily="18" charset="0"/>
            </a:endParaRPr>
          </a:p>
        </p:txBody>
      </p:sp>
      <p:grpSp>
        <p:nvGrpSpPr>
          <p:cNvPr id="81" name="Group 80"/>
          <p:cNvGrpSpPr/>
          <p:nvPr/>
        </p:nvGrpSpPr>
        <p:grpSpPr>
          <a:xfrm>
            <a:off x="729158" y="10731343"/>
            <a:ext cx="20278191" cy="4318213"/>
            <a:chOff x="403202" y="11697922"/>
            <a:chExt cx="15820774" cy="3928042"/>
          </a:xfrm>
        </p:grpSpPr>
        <p:sp>
          <p:nvSpPr>
            <p:cNvPr id="82" name="Rounded Rectangle 81"/>
            <p:cNvSpPr/>
            <p:nvPr/>
          </p:nvSpPr>
          <p:spPr>
            <a:xfrm>
              <a:off x="403202" y="12024190"/>
              <a:ext cx="3333554" cy="1050279"/>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IN" sz="2190" b="1" dirty="0">
                  <a:solidFill>
                    <a:schemeClr val="tx1"/>
                  </a:solidFill>
                  <a:latin typeface="Times New Roman" panose="02020603050405020304" pitchFamily="18" charset="0"/>
                  <a:cs typeface="Times New Roman" panose="02020603050405020304" pitchFamily="18" charset="0"/>
                </a:rPr>
                <a:t>Kaggle Dataset</a:t>
              </a:r>
            </a:p>
          </p:txBody>
        </p:sp>
        <p:sp>
          <p:nvSpPr>
            <p:cNvPr id="83" name="Right Arrow 82"/>
            <p:cNvSpPr/>
            <p:nvPr/>
          </p:nvSpPr>
          <p:spPr>
            <a:xfrm>
              <a:off x="3836536" y="12243027"/>
              <a:ext cx="1456065" cy="57666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190">
                <a:latin typeface="Times New Roman" panose="02020603050405020304" pitchFamily="18" charset="0"/>
                <a:cs typeface="Times New Roman" panose="02020603050405020304" pitchFamily="18" charset="0"/>
              </a:endParaRPr>
            </a:p>
          </p:txBody>
        </p:sp>
        <p:sp>
          <p:nvSpPr>
            <p:cNvPr id="84" name="Rounded Rectangle 83"/>
            <p:cNvSpPr/>
            <p:nvPr/>
          </p:nvSpPr>
          <p:spPr>
            <a:xfrm>
              <a:off x="5362412" y="11831828"/>
              <a:ext cx="3048790" cy="167214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90" dirty="0">
                <a:solidFill>
                  <a:schemeClr val="tx1"/>
                </a:solidFill>
                <a:latin typeface="Times New Roman" panose="02020603050405020304" pitchFamily="18" charset="0"/>
                <a:cs typeface="Times New Roman" panose="02020603050405020304" pitchFamily="18" charset="0"/>
              </a:endParaRPr>
            </a:p>
            <a:p>
              <a:pPr algn="ctr"/>
              <a:endParaRPr lang="en-US" sz="2190" dirty="0">
                <a:solidFill>
                  <a:schemeClr val="accent4"/>
                </a:solidFill>
                <a:latin typeface="Times New Roman" panose="02020603050405020304" pitchFamily="18" charset="0"/>
                <a:cs typeface="Times New Roman" panose="02020603050405020304" pitchFamily="18" charset="0"/>
              </a:endParaRPr>
            </a:p>
            <a:p>
              <a:pPr algn="ctr"/>
              <a:endParaRPr lang="en-US" sz="2190" dirty="0">
                <a:latin typeface="Times New Roman" panose="02020603050405020304" pitchFamily="18" charset="0"/>
                <a:cs typeface="Times New Roman" panose="02020603050405020304" pitchFamily="18" charset="0"/>
              </a:endParaRPr>
            </a:p>
          </p:txBody>
        </p:sp>
        <p:sp>
          <p:nvSpPr>
            <p:cNvPr id="85" name="Right Arrow 84"/>
            <p:cNvSpPr/>
            <p:nvPr/>
          </p:nvSpPr>
          <p:spPr>
            <a:xfrm>
              <a:off x="8610752" y="11846773"/>
              <a:ext cx="1306734" cy="60369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190">
                <a:latin typeface="Times New Roman" panose="02020603050405020304" pitchFamily="18" charset="0"/>
                <a:cs typeface="Times New Roman" panose="02020603050405020304" pitchFamily="18" charset="0"/>
              </a:endParaRPr>
            </a:p>
          </p:txBody>
        </p:sp>
        <p:sp>
          <p:nvSpPr>
            <p:cNvPr id="86" name="Snip Single Corner Rectangle 85"/>
            <p:cNvSpPr/>
            <p:nvPr/>
          </p:nvSpPr>
          <p:spPr>
            <a:xfrm>
              <a:off x="10066669" y="11697922"/>
              <a:ext cx="2502396" cy="822257"/>
            </a:xfrm>
            <a:prstGeom prst="snip1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Random Forest</a:t>
              </a:r>
            </a:p>
          </p:txBody>
        </p:sp>
        <p:sp>
          <p:nvSpPr>
            <p:cNvPr id="87" name="Right Arrow 86"/>
            <p:cNvSpPr/>
            <p:nvPr/>
          </p:nvSpPr>
          <p:spPr>
            <a:xfrm flipV="1">
              <a:off x="12772555" y="12328446"/>
              <a:ext cx="1261918" cy="610667"/>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190">
                <a:ln>
                  <a:solidFill>
                    <a:schemeClr val="tx1"/>
                  </a:solidFill>
                </a:ln>
                <a:noFill/>
                <a:latin typeface="Times New Roman" panose="02020603050405020304" pitchFamily="18" charset="0"/>
                <a:cs typeface="Times New Roman" panose="02020603050405020304" pitchFamily="18" charset="0"/>
              </a:endParaRPr>
            </a:p>
          </p:txBody>
        </p:sp>
        <p:sp>
          <p:nvSpPr>
            <p:cNvPr id="88" name="Right Arrow 87"/>
            <p:cNvSpPr/>
            <p:nvPr/>
          </p:nvSpPr>
          <p:spPr>
            <a:xfrm rot="10800000">
              <a:off x="3520887" y="14691469"/>
              <a:ext cx="1491116" cy="600275"/>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190">
                <a:latin typeface="Times New Roman" panose="02020603050405020304" pitchFamily="18" charset="0"/>
                <a:cs typeface="Times New Roman" panose="02020603050405020304" pitchFamily="18" charset="0"/>
              </a:endParaRPr>
            </a:p>
          </p:txBody>
        </p:sp>
        <p:sp>
          <p:nvSpPr>
            <p:cNvPr id="89" name="Snip Single Corner Rectangle 88"/>
            <p:cNvSpPr/>
            <p:nvPr/>
          </p:nvSpPr>
          <p:spPr>
            <a:xfrm>
              <a:off x="10056860" y="12781321"/>
              <a:ext cx="2502396" cy="844070"/>
            </a:xfrm>
            <a:prstGeom prst="snip1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90" b="1" dirty="0" smtClean="0">
                  <a:solidFill>
                    <a:schemeClr val="tx1"/>
                  </a:solidFill>
                  <a:latin typeface="Times New Roman" panose="02020603050405020304" pitchFamily="18" charset="0"/>
                  <a:cs typeface="Times New Roman" panose="02020603050405020304" pitchFamily="18" charset="0"/>
                </a:rPr>
                <a:t>DT</a:t>
              </a:r>
              <a:endParaRPr lang="en-US" sz="2190" b="1" dirty="0">
                <a:solidFill>
                  <a:schemeClr val="tx1"/>
                </a:solidFill>
                <a:latin typeface="Times New Roman" panose="02020603050405020304" pitchFamily="18" charset="0"/>
                <a:cs typeface="Times New Roman" panose="02020603050405020304" pitchFamily="18" charset="0"/>
              </a:endParaRPr>
            </a:p>
          </p:txBody>
        </p:sp>
        <p:sp>
          <p:nvSpPr>
            <p:cNvPr id="90" name="Rounded Rectangle 89"/>
            <p:cNvSpPr/>
            <p:nvPr/>
          </p:nvSpPr>
          <p:spPr>
            <a:xfrm>
              <a:off x="14224532" y="11761154"/>
              <a:ext cx="1999444" cy="37789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90" dirty="0">
                <a:solidFill>
                  <a:schemeClr val="tx1"/>
                </a:solidFill>
                <a:latin typeface="Times New Roman" panose="02020603050405020304" pitchFamily="18" charset="0"/>
                <a:cs typeface="Times New Roman" panose="02020603050405020304" pitchFamily="18" charset="0"/>
              </a:endParaRPr>
            </a:p>
            <a:p>
              <a:pPr algn="ctr"/>
              <a:endParaRPr lang="en-US" sz="2190" dirty="0">
                <a:solidFill>
                  <a:schemeClr val="accent4"/>
                </a:solidFill>
                <a:latin typeface="Times New Roman" panose="02020603050405020304" pitchFamily="18" charset="0"/>
                <a:cs typeface="Times New Roman" panose="02020603050405020304" pitchFamily="18" charset="0"/>
              </a:endParaRPr>
            </a:p>
            <a:p>
              <a:pPr algn="ctr"/>
              <a:r>
                <a:rPr lang="en-IN" sz="2190" b="1" dirty="0">
                  <a:solidFill>
                    <a:schemeClr val="tx1"/>
                  </a:solidFill>
                  <a:latin typeface="Times New Roman" panose="02020603050405020304" pitchFamily="18" charset="0"/>
                  <a:cs typeface="Times New Roman" panose="02020603050405020304" pitchFamily="18" charset="0"/>
                </a:rPr>
                <a:t>Training and Testing</a:t>
              </a:r>
            </a:p>
            <a:p>
              <a:pPr algn="ctr"/>
              <a:endParaRPr lang="en-US" sz="2190" dirty="0">
                <a:latin typeface="Times New Roman" panose="02020603050405020304" pitchFamily="18" charset="0"/>
                <a:cs typeface="Times New Roman" panose="02020603050405020304" pitchFamily="18" charset="0"/>
              </a:endParaRPr>
            </a:p>
          </p:txBody>
        </p:sp>
        <p:sp>
          <p:nvSpPr>
            <p:cNvPr id="91" name="Right Arrow 90"/>
            <p:cNvSpPr/>
            <p:nvPr/>
          </p:nvSpPr>
          <p:spPr>
            <a:xfrm>
              <a:off x="8610752" y="12857266"/>
              <a:ext cx="1350813" cy="60369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190">
                <a:latin typeface="Times New Roman" panose="02020603050405020304" pitchFamily="18" charset="0"/>
                <a:cs typeface="Times New Roman" panose="02020603050405020304" pitchFamily="18" charset="0"/>
              </a:endParaRPr>
            </a:p>
          </p:txBody>
        </p:sp>
        <p:sp>
          <p:nvSpPr>
            <p:cNvPr id="92" name="TextBox 91"/>
            <p:cNvSpPr txBox="1"/>
            <p:nvPr/>
          </p:nvSpPr>
          <p:spPr>
            <a:xfrm>
              <a:off x="5667095" y="12307140"/>
              <a:ext cx="2415591" cy="697119"/>
            </a:xfrm>
            <a:prstGeom prst="rect">
              <a:avLst/>
            </a:prstGeom>
            <a:noFill/>
          </p:spPr>
          <p:txBody>
            <a:bodyPr wrap="square" rtlCol="0">
              <a:spAutoFit/>
            </a:bodyPr>
            <a:lstStyle/>
            <a:p>
              <a:pPr algn="ctr"/>
              <a:r>
                <a:rPr lang="en-IN" sz="2190" b="1" dirty="0">
                  <a:latin typeface="Times New Roman" panose="02020603050405020304" pitchFamily="18" charset="0"/>
                  <a:cs typeface="Times New Roman" panose="02020603050405020304" pitchFamily="18" charset="0"/>
                </a:rPr>
                <a:t>Feature Selection and data processing</a:t>
              </a:r>
            </a:p>
          </p:txBody>
        </p:sp>
        <p:sp>
          <p:nvSpPr>
            <p:cNvPr id="93" name="Rounded Rectangle 92"/>
            <p:cNvSpPr/>
            <p:nvPr/>
          </p:nvSpPr>
          <p:spPr>
            <a:xfrm>
              <a:off x="655847" y="14576568"/>
              <a:ext cx="2649916" cy="94325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90" dirty="0">
                <a:solidFill>
                  <a:schemeClr val="tx1"/>
                </a:solidFill>
                <a:latin typeface="Times New Roman" panose="02020603050405020304" pitchFamily="18" charset="0"/>
                <a:cs typeface="Times New Roman" panose="02020603050405020304" pitchFamily="18" charset="0"/>
              </a:endParaRPr>
            </a:p>
            <a:p>
              <a:pPr algn="ctr"/>
              <a:endParaRPr lang="en-US" sz="2190" dirty="0">
                <a:solidFill>
                  <a:schemeClr val="accent4"/>
                </a:solidFill>
                <a:latin typeface="Times New Roman" panose="02020603050405020304" pitchFamily="18" charset="0"/>
                <a:cs typeface="Times New Roman" panose="02020603050405020304" pitchFamily="18" charset="0"/>
              </a:endParaRPr>
            </a:p>
            <a:p>
              <a:pPr algn="ctr"/>
              <a:endParaRPr lang="en-US" sz="2190" dirty="0">
                <a:latin typeface="Times New Roman" panose="02020603050405020304" pitchFamily="18" charset="0"/>
                <a:cs typeface="Times New Roman" panose="02020603050405020304" pitchFamily="18" charset="0"/>
              </a:endParaRPr>
            </a:p>
          </p:txBody>
        </p:sp>
        <p:sp>
          <p:nvSpPr>
            <p:cNvPr id="94" name="Rounded Rectangle 93"/>
            <p:cNvSpPr/>
            <p:nvPr/>
          </p:nvSpPr>
          <p:spPr>
            <a:xfrm>
              <a:off x="5240073" y="14299008"/>
              <a:ext cx="2649916" cy="13269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90" dirty="0">
                <a:solidFill>
                  <a:schemeClr val="tx1"/>
                </a:solidFill>
                <a:latin typeface="Times New Roman" panose="02020603050405020304" pitchFamily="18" charset="0"/>
                <a:cs typeface="Times New Roman" panose="02020603050405020304" pitchFamily="18" charset="0"/>
              </a:endParaRPr>
            </a:p>
            <a:p>
              <a:pPr algn="ctr"/>
              <a:endParaRPr lang="en-US" sz="2190" dirty="0">
                <a:solidFill>
                  <a:schemeClr val="accent4"/>
                </a:solidFill>
                <a:latin typeface="Times New Roman" panose="02020603050405020304" pitchFamily="18" charset="0"/>
                <a:cs typeface="Times New Roman" panose="02020603050405020304" pitchFamily="18" charset="0"/>
              </a:endParaRPr>
            </a:p>
            <a:p>
              <a:pPr algn="ctr"/>
              <a:endParaRPr lang="en-US" sz="2190" dirty="0">
                <a:latin typeface="Times New Roman" panose="02020603050405020304" pitchFamily="18" charset="0"/>
                <a:cs typeface="Times New Roman" panose="02020603050405020304" pitchFamily="18" charset="0"/>
              </a:endParaRPr>
            </a:p>
          </p:txBody>
        </p:sp>
        <p:sp>
          <p:nvSpPr>
            <p:cNvPr id="95" name="Rounded Rectangle 94"/>
            <p:cNvSpPr/>
            <p:nvPr/>
          </p:nvSpPr>
          <p:spPr>
            <a:xfrm>
              <a:off x="9760461" y="14213945"/>
              <a:ext cx="2649916" cy="139362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90" dirty="0">
                <a:solidFill>
                  <a:schemeClr val="tx1"/>
                </a:solidFill>
                <a:latin typeface="Times New Roman" panose="02020603050405020304" pitchFamily="18" charset="0"/>
                <a:cs typeface="Times New Roman" panose="02020603050405020304" pitchFamily="18" charset="0"/>
              </a:endParaRPr>
            </a:p>
            <a:p>
              <a:pPr algn="ctr"/>
              <a:endParaRPr lang="en-US" sz="2190" dirty="0">
                <a:solidFill>
                  <a:schemeClr val="accent4"/>
                </a:solidFill>
                <a:latin typeface="Times New Roman" panose="02020603050405020304" pitchFamily="18" charset="0"/>
                <a:cs typeface="Times New Roman" panose="02020603050405020304" pitchFamily="18" charset="0"/>
              </a:endParaRPr>
            </a:p>
            <a:p>
              <a:pPr algn="ctr"/>
              <a:endParaRPr lang="en-US" sz="2190" dirty="0">
                <a:latin typeface="Times New Roman" panose="02020603050405020304" pitchFamily="18" charset="0"/>
                <a:cs typeface="Times New Roman" panose="02020603050405020304" pitchFamily="18" charset="0"/>
              </a:endParaRPr>
            </a:p>
          </p:txBody>
        </p:sp>
        <p:sp>
          <p:nvSpPr>
            <p:cNvPr id="96" name="Right Arrow 95"/>
            <p:cNvSpPr/>
            <p:nvPr/>
          </p:nvSpPr>
          <p:spPr>
            <a:xfrm rot="10800000" flipV="1">
              <a:off x="8082687" y="14681076"/>
              <a:ext cx="1356629" cy="610667"/>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190">
                <a:latin typeface="Times New Roman" panose="02020603050405020304" pitchFamily="18" charset="0"/>
                <a:cs typeface="Times New Roman" panose="02020603050405020304" pitchFamily="18" charset="0"/>
              </a:endParaRPr>
            </a:p>
          </p:txBody>
        </p:sp>
        <p:sp>
          <p:nvSpPr>
            <p:cNvPr id="97" name="Right Arrow 96"/>
            <p:cNvSpPr/>
            <p:nvPr/>
          </p:nvSpPr>
          <p:spPr>
            <a:xfrm rot="10800000" flipV="1">
              <a:off x="12638447" y="14635080"/>
              <a:ext cx="1386851" cy="610667"/>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190">
                <a:latin typeface="Times New Roman" panose="02020603050405020304" pitchFamily="18" charset="0"/>
                <a:cs typeface="Times New Roman" panose="02020603050405020304" pitchFamily="18" charset="0"/>
              </a:endParaRPr>
            </a:p>
          </p:txBody>
        </p:sp>
        <p:sp>
          <p:nvSpPr>
            <p:cNvPr id="98" name="TextBox 97"/>
            <p:cNvSpPr txBox="1"/>
            <p:nvPr/>
          </p:nvSpPr>
          <p:spPr>
            <a:xfrm>
              <a:off x="815710" y="14681077"/>
              <a:ext cx="2384032" cy="697119"/>
            </a:xfrm>
            <a:prstGeom prst="rect">
              <a:avLst/>
            </a:prstGeom>
            <a:noFill/>
          </p:spPr>
          <p:txBody>
            <a:bodyPr wrap="square" rtlCol="0">
              <a:spAutoFit/>
            </a:bodyPr>
            <a:lstStyle/>
            <a:p>
              <a:pPr algn="ctr"/>
              <a:r>
                <a:rPr lang="en-IN" sz="2190" b="1" dirty="0">
                  <a:latin typeface="Times New Roman" panose="02020603050405020304" pitchFamily="18" charset="0"/>
                  <a:cs typeface="Times New Roman" panose="02020603050405020304" pitchFamily="18" charset="0"/>
                </a:rPr>
                <a:t>UAV  Detection Using </a:t>
              </a:r>
              <a:r>
                <a:rPr lang="en-IN" sz="2190" b="1" dirty="0" smtClean="0">
                  <a:latin typeface="Times New Roman" panose="02020603050405020304" pitchFamily="18" charset="0"/>
                  <a:cs typeface="Times New Roman" panose="02020603050405020304" pitchFamily="18" charset="0"/>
                </a:rPr>
                <a:t>Random Forest</a:t>
              </a:r>
              <a:endParaRPr lang="en-IN" sz="2190" b="1" dirty="0">
                <a:latin typeface="Times New Roman" panose="02020603050405020304" pitchFamily="18" charset="0"/>
                <a:cs typeface="Times New Roman" panose="02020603050405020304" pitchFamily="18" charset="0"/>
              </a:endParaRPr>
            </a:p>
          </p:txBody>
        </p:sp>
        <p:sp>
          <p:nvSpPr>
            <p:cNvPr id="99" name="TextBox 98"/>
            <p:cNvSpPr txBox="1"/>
            <p:nvPr/>
          </p:nvSpPr>
          <p:spPr>
            <a:xfrm>
              <a:off x="5400418" y="14444424"/>
              <a:ext cx="2361122" cy="1003683"/>
            </a:xfrm>
            <a:prstGeom prst="rect">
              <a:avLst/>
            </a:prstGeom>
            <a:noFill/>
          </p:spPr>
          <p:txBody>
            <a:bodyPr wrap="square" rtlCol="0">
              <a:spAutoFit/>
            </a:bodyPr>
            <a:lstStyle/>
            <a:p>
              <a:pPr algn="ctr"/>
              <a:r>
                <a:rPr lang="en-IN" sz="2190" b="1" dirty="0">
                  <a:latin typeface="Times New Roman" panose="02020603050405020304" pitchFamily="18" charset="0"/>
                  <a:cs typeface="Times New Roman" panose="02020603050405020304" pitchFamily="18" charset="0"/>
                </a:rPr>
                <a:t>Statistical Analysis of the Results Using SPSS Software</a:t>
              </a:r>
            </a:p>
          </p:txBody>
        </p:sp>
        <p:sp>
          <p:nvSpPr>
            <p:cNvPr id="100" name="TextBox 99"/>
            <p:cNvSpPr txBox="1"/>
            <p:nvPr/>
          </p:nvSpPr>
          <p:spPr>
            <a:xfrm>
              <a:off x="9917804" y="14680643"/>
              <a:ext cx="2377258" cy="390554"/>
            </a:xfrm>
            <a:prstGeom prst="rect">
              <a:avLst/>
            </a:prstGeom>
            <a:noFill/>
          </p:spPr>
          <p:txBody>
            <a:bodyPr wrap="square" rtlCol="0">
              <a:spAutoFit/>
            </a:bodyPr>
            <a:lstStyle/>
            <a:p>
              <a:pPr algn="ctr"/>
              <a:r>
                <a:rPr lang="en-IN" sz="2190" b="1" dirty="0">
                  <a:latin typeface="Times New Roman" panose="02020603050405020304" pitchFamily="18" charset="0"/>
                  <a:cs typeface="Times New Roman" panose="02020603050405020304" pitchFamily="18" charset="0"/>
                </a:rPr>
                <a:t>Model Evaluation</a:t>
              </a:r>
            </a:p>
          </p:txBody>
        </p:sp>
      </p:grpSp>
      <p:sp>
        <p:nvSpPr>
          <p:cNvPr id="101" name="Text Box 1"/>
          <p:cNvSpPr txBox="1"/>
          <p:nvPr/>
        </p:nvSpPr>
        <p:spPr>
          <a:xfrm>
            <a:off x="3451162" y="15252000"/>
            <a:ext cx="13907398" cy="427277"/>
          </a:xfrm>
          <a:prstGeom prst="rect">
            <a:avLst/>
          </a:prstGeom>
          <a:noFill/>
        </p:spPr>
        <p:txBody>
          <a:bodyPr wrap="square" rtlCol="0">
            <a:spAutoFit/>
          </a:bodyPr>
          <a:lstStyle/>
          <a:p>
            <a:pPr algn="ctr"/>
            <a:r>
              <a:rPr lang="en-US" sz="2190" b="1" dirty="0">
                <a:latin typeface="Times New Roman" panose="02020603050405020304" pitchFamily="18" charset="0"/>
                <a:cs typeface="Times New Roman" panose="02020603050405020304" pitchFamily="18" charset="0"/>
              </a:rPr>
              <a:t>Unmanned Aerial Vehicles </a:t>
            </a:r>
            <a:r>
              <a:rPr lang="en-US" sz="2190" b="1" dirty="0" smtClean="0">
                <a:latin typeface="Times New Roman" panose="02020603050405020304" pitchFamily="18" charset="0"/>
                <a:cs typeface="Times New Roman" panose="02020603050405020304" pitchFamily="18" charset="0"/>
              </a:rPr>
              <a:t>Detection using RF over </a:t>
            </a:r>
            <a:r>
              <a:rPr lang="en-US" sz="2190" b="1" dirty="0" smtClean="0">
                <a:latin typeface="Times New Roman" panose="02020603050405020304" pitchFamily="18" charset="0"/>
                <a:cs typeface="Times New Roman" panose="02020603050405020304" pitchFamily="18" charset="0"/>
              </a:rPr>
              <a:t>DT</a:t>
            </a:r>
            <a:endParaRPr lang="en-US" sz="219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102</TotalTime>
  <Words>649</Words>
  <Application>Microsoft Office PowerPoint</Application>
  <PresentationFormat>Custom</PresentationFormat>
  <Paragraphs>67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CHANDRASEKHAR REDDY</cp:lastModifiedBy>
  <cp:revision>79</cp:revision>
  <dcterms:created xsi:type="dcterms:W3CDTF">2023-04-19T08:35:00Z</dcterms:created>
  <dcterms:modified xsi:type="dcterms:W3CDTF">2024-04-23T11:23:01Z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653EA4DDE9264B7BBFB9647507C2B0E8</vt:lpwstr>
  </property>
  <property fmtid="{D5CDD505-2E9C-101B-9397-08002B2CF9AE}" pid="3" name="KSOProductBuildVer">
    <vt:lpwstr>1033-11.2.0.11536</vt:lpwstr>
  </property>
</Properties>
</file>