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media/image10.jpg" ContentType="image/jpeg"/>
  <Override PartName="/ppt/media/image11.jp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96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2" r:id="rId6"/>
    <p:sldId id="269" r:id="rId7"/>
    <p:sldId id="263" r:id="rId8"/>
    <p:sldId id="264" r:id="rId9"/>
    <p:sldId id="270" r:id="rId10"/>
    <p:sldId id="265" r:id="rId11"/>
    <p:sldId id="268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33"/>
    <a:srgbClr val="D60093"/>
    <a:srgbClr val="FF33CC"/>
    <a:srgbClr val="FFCC00"/>
    <a:srgbClr val="6600FF"/>
    <a:srgbClr val="FF6600"/>
    <a:srgbClr val="66FF33"/>
    <a:srgbClr val="0000FF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702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07297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286481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682081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075393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6726401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90549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9249936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4863803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344233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528070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14111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913152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680507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498989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433877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590808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549551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436718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6" y="-657444"/>
            <a:ext cx="12258675" cy="167866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 smtClean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rgbClr val="D60093"/>
                </a:solidFill>
              </a:rPr>
              <a:t>STUDENT NAME</a:t>
            </a:r>
            <a:r>
              <a:rPr lang="en-US" sz="2400" dirty="0" smtClean="0">
                <a:solidFill>
                  <a:srgbClr val="D60093"/>
                </a:solidFill>
              </a:rPr>
              <a:t>: VS JAYA PRIYA</a:t>
            </a:r>
            <a:endParaRPr lang="en-US" sz="2400" dirty="0">
              <a:solidFill>
                <a:srgbClr val="D60093"/>
              </a:solidFill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rgbClr val="D60093"/>
                </a:solidFill>
              </a:rPr>
              <a:t>REGISTER </a:t>
            </a:r>
            <a:r>
              <a:rPr lang="en-US" sz="2400" dirty="0" smtClean="0">
                <a:solidFill>
                  <a:srgbClr val="D60093"/>
                </a:solidFill>
              </a:rPr>
              <a:t>NO:0D605627C17EFE3A0824AF63F7</a:t>
            </a:r>
            <a:endParaRPr lang="en-US" sz="2400" dirty="0">
              <a:solidFill>
                <a:srgbClr val="D60093"/>
              </a:solidFill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 smtClean="0">
                <a:solidFill>
                  <a:srgbClr val="D60093"/>
                </a:solidFill>
              </a:rPr>
              <a:t>DEPARTMENT:COMMERCE</a:t>
            </a:r>
            <a:endParaRPr lang="en-US" sz="2400" dirty="0">
              <a:solidFill>
                <a:srgbClr val="D60093"/>
              </a:solidFill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 smtClean="0">
                <a:solidFill>
                  <a:srgbClr val="D60093"/>
                </a:solidFill>
              </a:rPr>
              <a:t>COLLEGE: BHARATHI WOMEN’S COLLEGE          </a:t>
            </a:r>
            <a:endParaRPr lang="en-US" sz="2400" dirty="0">
              <a:solidFill>
                <a:srgbClr val="D60093"/>
              </a:solidFill>
            </a:endParaRPr>
          </a:p>
          <a:p>
            <a:r>
              <a:rPr lang="en-US" sz="2400" dirty="0">
                <a:solidFill>
                  <a:srgbClr val="D60093"/>
                </a:solidFill>
              </a:rPr>
              <a:t>           </a:t>
            </a:r>
            <a:endParaRPr lang="en-IN" sz="2400" dirty="0">
              <a:solidFill>
                <a:srgbClr val="D60093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03265" y="210726"/>
            <a:ext cx="1123633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endParaRPr lang="en-IN" sz="44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1794" y="-13648"/>
            <a:ext cx="32766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14400" y="1447800"/>
            <a:ext cx="8098114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GB" sz="2800" dirty="0" smtClean="0">
                <a:solidFill>
                  <a:srgbClr val="D60093"/>
                </a:solidFill>
              </a:rPr>
              <a:t>PIVOT TABLE SHOWS : SALARY BY DEPARTMENT</a:t>
            </a:r>
          </a:p>
          <a:p>
            <a:pPr lvl="4"/>
            <a:r>
              <a:rPr lang="en-GB" sz="2800" dirty="0">
                <a:solidFill>
                  <a:srgbClr val="D60093"/>
                </a:solidFill>
              </a:rPr>
              <a:t>	</a:t>
            </a:r>
            <a:r>
              <a:rPr lang="en-GB" sz="2800" dirty="0" smtClean="0">
                <a:solidFill>
                  <a:srgbClr val="D60093"/>
                </a:solidFill>
              </a:rPr>
              <a:t>	    SALARY BY JOB TITLE</a:t>
            </a:r>
          </a:p>
          <a:p>
            <a:pPr lvl="4"/>
            <a:r>
              <a:rPr lang="en-GB" sz="2800" dirty="0" smtClean="0">
                <a:solidFill>
                  <a:srgbClr val="D60093"/>
                </a:solidFill>
              </a:rPr>
              <a:t>		    SALARY BY LEVEL</a:t>
            </a:r>
          </a:p>
          <a:p>
            <a:pPr lvl="4"/>
            <a:r>
              <a:rPr lang="en-GB" sz="2800" dirty="0" smtClean="0">
                <a:solidFill>
                  <a:srgbClr val="D60093"/>
                </a:solidFill>
              </a:rPr>
              <a:t>		    SALARY BY STATES</a:t>
            </a:r>
          </a:p>
          <a:p>
            <a:pPr lvl="4"/>
            <a:r>
              <a:rPr lang="en-GB" sz="2800" dirty="0" smtClean="0">
                <a:solidFill>
                  <a:srgbClr val="D60093"/>
                </a:solidFill>
              </a:rPr>
              <a:t>	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94797" y="3429000"/>
            <a:ext cx="7493783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GB" sz="2800" dirty="0" smtClean="0">
                <a:solidFill>
                  <a:srgbClr val="6600FF"/>
                </a:solidFill>
              </a:rPr>
              <a:t>CHART SHOWS : SALARY RANGES</a:t>
            </a:r>
          </a:p>
          <a:p>
            <a:r>
              <a:rPr lang="en-GB" sz="2800" dirty="0">
                <a:solidFill>
                  <a:srgbClr val="6600FF"/>
                </a:solidFill>
              </a:rPr>
              <a:t>	</a:t>
            </a:r>
            <a:r>
              <a:rPr lang="en-GB" sz="2800" dirty="0" smtClean="0">
                <a:solidFill>
                  <a:srgbClr val="6600FF"/>
                </a:solidFill>
              </a:rPr>
              <a:t>	           SALARY TRENDS</a:t>
            </a:r>
          </a:p>
          <a:p>
            <a:r>
              <a:rPr lang="en-GB" sz="2800" dirty="0">
                <a:solidFill>
                  <a:srgbClr val="6600FF"/>
                </a:solidFill>
              </a:rPr>
              <a:t>	</a:t>
            </a:r>
            <a:r>
              <a:rPr lang="en-GB" sz="2800" dirty="0" smtClean="0">
                <a:solidFill>
                  <a:srgbClr val="6600FF"/>
                </a:solidFill>
              </a:rPr>
              <a:t>	           SALARY COMPARISION</a:t>
            </a:r>
          </a:p>
          <a:p>
            <a:r>
              <a:rPr lang="en-GB" sz="2800" dirty="0">
                <a:solidFill>
                  <a:srgbClr val="6600FF"/>
                </a:solidFill>
              </a:rPr>
              <a:t>	</a:t>
            </a:r>
            <a:r>
              <a:rPr lang="en-GB" sz="2800" dirty="0" smtClean="0">
                <a:solidFill>
                  <a:srgbClr val="6600FF"/>
                </a:solidFill>
              </a:rPr>
              <a:t>	           SALARY vs. PERFORMANCE </a:t>
            </a:r>
            <a:endParaRPr lang="en-IN" sz="2800" dirty="0">
              <a:solidFill>
                <a:srgbClr val="66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21" y="360977"/>
            <a:ext cx="8596668" cy="1320800"/>
          </a:xfrm>
        </p:spPr>
        <p:txBody>
          <a:bodyPr/>
          <a:lstStyle/>
          <a:p>
            <a:r>
              <a:rPr lang="en-US" u="sng" dirty="0">
                <a:solidFill>
                  <a:srgbClr val="99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u="sng" dirty="0">
              <a:solidFill>
                <a:srgbClr val="9900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6126" y="0"/>
            <a:ext cx="4825874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-29570" y="1421965"/>
            <a:ext cx="7182864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GB" sz="2800" dirty="0" smtClean="0">
                <a:solidFill>
                  <a:srgbClr val="002060"/>
                </a:solidFill>
              </a:rPr>
              <a:t>ANALYSE EMPLOYEES SALARY DATA, TO </a:t>
            </a:r>
          </a:p>
          <a:p>
            <a:r>
              <a:rPr lang="en-GB" sz="2800" dirty="0" smtClean="0">
                <a:solidFill>
                  <a:srgbClr val="002060"/>
                </a:solidFill>
              </a:rPr>
              <a:t>ENSURES DATA,FAIRNESS ,IDENTIFY TRENDS,</a:t>
            </a:r>
          </a:p>
          <a:p>
            <a:r>
              <a:rPr lang="en-GB" sz="2800" dirty="0" smtClean="0">
                <a:solidFill>
                  <a:srgbClr val="002060"/>
                </a:solidFill>
              </a:rPr>
              <a:t>AND INFORM BUSINESS DECISIONS.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GB" sz="2800" dirty="0" smtClean="0">
                <a:solidFill>
                  <a:srgbClr val="002060"/>
                </a:solidFill>
              </a:rPr>
              <a:t>SCOPE : ALL EMPLOYEES SALARY DATA</a:t>
            </a:r>
          </a:p>
          <a:p>
            <a:r>
              <a:rPr lang="en-GB" sz="2800" dirty="0" smtClean="0">
                <a:solidFill>
                  <a:srgbClr val="002060"/>
                </a:solidFill>
              </a:rPr>
              <a:t>ACROSS THE ORGANISATION.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GB" sz="2800" dirty="0" smtClean="0">
                <a:solidFill>
                  <a:srgbClr val="002060"/>
                </a:solidFill>
              </a:rPr>
              <a:t>DELIVERABLES :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solidFill>
                  <a:srgbClr val="002060"/>
                </a:solidFill>
              </a:rPr>
              <a:t>INTERACTIVE EXCEL DASHBOARD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solidFill>
                  <a:srgbClr val="002060"/>
                </a:solidFill>
              </a:rPr>
              <a:t>SALARY RANGE REPORT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solidFill>
                  <a:srgbClr val="002060"/>
                </a:solidFill>
              </a:rPr>
              <a:t>MARKET COMPARISION REPORT.</a:t>
            </a:r>
          </a:p>
          <a:p>
            <a:endParaRPr lang="en-IN" sz="28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250"/>
                            </p:stCondLst>
                            <p:childTnLst>
                              <p:par>
                                <p:cTn id="2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75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750"/>
                            </p:stCondLst>
                            <p:childTnLst>
                              <p:par>
                                <p:cTn id="3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500"/>
                            </p:stCondLst>
                            <p:childTnLst>
                              <p:par>
                                <p:cTn id="3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75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75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250"/>
                            </p:stCondLst>
                            <p:childTnLst>
                              <p:par>
                                <p:cTn id="4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75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6000"/>
                            </p:stCondLst>
                            <p:childTnLst>
                              <p:par>
                                <p:cTn id="4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75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75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6750"/>
                            </p:stCondLst>
                            <p:childTnLst>
                              <p:par>
                                <p:cTn id="50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9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7750"/>
                            </p:stCondLst>
                            <p:childTnLst>
                              <p:par>
                                <p:cTn id="57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218150" y="786321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 dirty="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1" name="Rectangle 20"/>
          <p:cNvSpPr/>
          <p:nvPr/>
        </p:nvSpPr>
        <p:spPr>
          <a:xfrm>
            <a:off x="-15040" y="2007426"/>
            <a:ext cx="1209337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dirty="0" err="1" smtClean="0">
                <a:ln/>
                <a:solidFill>
                  <a:schemeClr val="accent3"/>
                </a:solidFill>
              </a:rPr>
              <a:t>Analysed</a:t>
            </a:r>
            <a:r>
              <a:rPr lang="en-US" sz="5400" b="1" dirty="0" smtClean="0">
                <a:ln/>
                <a:solidFill>
                  <a:schemeClr val="accent3"/>
                </a:solidFill>
              </a:rPr>
              <a:t> Employees Salary Expenses</a:t>
            </a:r>
            <a:endParaRPr lang="en-US" sz="5400" b="1" cap="none" spc="0" dirty="0">
              <a:ln/>
              <a:solidFill>
                <a:schemeClr val="accent3"/>
              </a:soli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1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l">
              <a:buFont typeface="+mj-lt"/>
              <a:buAutoNum type="arabicPeriod"/>
            </a:pPr>
            <a:endParaRPr lang="en-US" sz="2800" b="0" i="0" dirty="0">
              <a:solidFill>
                <a:srgbClr val="00206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l">
              <a:buFont typeface="+mj-lt"/>
              <a:buAutoNum type="arabicPeriod"/>
            </a:pPr>
            <a:endParaRPr lang="en-US" sz="2800" b="0" i="0" dirty="0">
              <a:solidFill>
                <a:srgbClr val="00206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US" sz="2800" b="0" i="0" dirty="0">
              <a:solidFill>
                <a:srgbClr val="00206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l">
              <a:buFont typeface="+mj-lt"/>
              <a:buAutoNum type="arabicPeriod"/>
            </a:pPr>
            <a:r>
              <a:rPr lang="en-US" sz="28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28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0206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l">
              <a:buFont typeface="+mj-lt"/>
              <a:buAutoNum type="arabicPeriod"/>
            </a:pPr>
            <a:r>
              <a:rPr lang="en-US" sz="28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28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0206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l">
              <a:buFont typeface="+mj-lt"/>
              <a:buAutoNum type="arabicPeriod"/>
            </a:pPr>
            <a:r>
              <a:rPr lang="en-US" sz="28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marL="514350" indent="-514350">
              <a:buFont typeface="+mj-lt"/>
              <a:buAutoNum type="arabicPeriod"/>
            </a:pPr>
            <a:endParaRPr lang="en-IN" sz="2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2123091" y="1253235"/>
            <a:ext cx="13635464" cy="2246769"/>
          </a:xfrm>
          <a:prstGeom prst="rect">
            <a:avLst/>
          </a:prstGeom>
          <a:noFill/>
          <a:effectLst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EMPLOYEES SALARY ANALYSED FOR :1)ENSURES FAIRNESS</a:t>
            </a:r>
          </a:p>
          <a:p>
            <a:pPr algn="ctr"/>
            <a:r>
              <a:rPr lang="en-US" sz="28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		            			      2)INFORMS BUDGETING</a:t>
            </a:r>
          </a:p>
          <a:p>
            <a:pPr algn="ctr"/>
            <a:r>
              <a:rPr lang="en-US" sz="28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		        				 3)DECISION MAKING</a:t>
            </a:r>
          </a:p>
          <a:p>
            <a:pPr algn="ctr"/>
            <a:r>
              <a:rPr lang="en-US" sz="28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	</a:t>
            </a:r>
            <a:r>
              <a:rPr lang="en-US" sz="28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	        							     4)SUPPORTS STRATEGIC PLANNING</a:t>
            </a:r>
          </a:p>
          <a:p>
            <a:pPr algn="ctr"/>
            <a:r>
              <a:rPr lang="en-US" sz="28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r>
              <a:rPr lang="en-US" sz="28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		       			    5)COST SAVING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636523" y="1669226"/>
            <a:ext cx="8194359" cy="286232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3600" b="1" dirty="0" smtClean="0">
                <a:ln/>
                <a:solidFill>
                  <a:schemeClr val="accent4"/>
                </a:solidFill>
              </a:rPr>
              <a:t>GRAND TOTALS – USING PIVOT </a:t>
            </a:r>
            <a:r>
              <a:rPr lang="en-US" sz="3600" b="1" dirty="0" smtClean="0">
                <a:ln/>
                <a:solidFill>
                  <a:schemeClr val="accent4"/>
                </a:solidFill>
              </a:rPr>
              <a:t>TABLE.</a:t>
            </a:r>
            <a:endParaRPr lang="en-US" sz="3600" b="1" dirty="0" smtClean="0">
              <a:ln/>
              <a:solidFill>
                <a:schemeClr val="accent4"/>
              </a:solidFill>
            </a:endParaRPr>
          </a:p>
          <a:p>
            <a:pPr algn="ctr"/>
            <a:r>
              <a:rPr lang="en-US" sz="3600" b="1" dirty="0" smtClean="0">
                <a:ln/>
                <a:solidFill>
                  <a:schemeClr val="accent4"/>
                </a:solidFill>
              </a:rPr>
              <a:t>FREQUENCY OF SALARY TO THE </a:t>
            </a:r>
          </a:p>
          <a:p>
            <a:pPr algn="ctr"/>
            <a:r>
              <a:rPr lang="en-US" sz="3600" b="1" dirty="0" smtClean="0">
                <a:ln/>
                <a:solidFill>
                  <a:schemeClr val="accent4"/>
                </a:solidFill>
              </a:rPr>
              <a:t>EMPLOYEES </a:t>
            </a:r>
            <a:r>
              <a:rPr lang="en-US" sz="3600" b="1" dirty="0">
                <a:ln/>
                <a:solidFill>
                  <a:schemeClr val="accent4"/>
                </a:solidFill>
              </a:rPr>
              <a:t>-</a:t>
            </a:r>
            <a:r>
              <a:rPr lang="en-US" sz="3600" b="1" dirty="0" smtClean="0">
                <a:ln/>
                <a:solidFill>
                  <a:schemeClr val="accent4"/>
                </a:solidFill>
              </a:rPr>
              <a:t>USING </a:t>
            </a:r>
            <a:r>
              <a:rPr lang="en-US" sz="3600" b="1" dirty="0" smtClean="0">
                <a:ln/>
                <a:solidFill>
                  <a:schemeClr val="accent4"/>
                </a:solidFill>
              </a:rPr>
              <a:t>CHART.</a:t>
            </a:r>
            <a:endParaRPr lang="en-US" sz="3600" b="1" dirty="0" smtClean="0">
              <a:ln/>
              <a:solidFill>
                <a:schemeClr val="accent4"/>
              </a:solidFill>
            </a:endParaRPr>
          </a:p>
          <a:p>
            <a:pPr algn="ctr"/>
            <a:endParaRPr lang="en-US" sz="3600" b="1" dirty="0" smtClean="0">
              <a:ln/>
              <a:solidFill>
                <a:schemeClr val="accent4"/>
              </a:solidFill>
            </a:endParaRPr>
          </a:p>
          <a:p>
            <a:pPr algn="ctr"/>
            <a:endParaRPr lang="en-US" sz="3600" b="1" dirty="0" smtClean="0">
              <a:ln/>
              <a:solidFill>
                <a:schemeClr val="accent4"/>
              </a:solidFill>
            </a:endParaRPr>
          </a:p>
        </p:txBody>
      </p:sp>
      <p:sp>
        <p:nvSpPr>
          <p:cNvPr id="4" name="4-Point Star 3"/>
          <p:cNvSpPr/>
          <p:nvPr/>
        </p:nvSpPr>
        <p:spPr>
          <a:xfrm>
            <a:off x="3293012" y="1790782"/>
            <a:ext cx="304800" cy="264261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4-Point Star 9"/>
          <p:cNvSpPr/>
          <p:nvPr/>
        </p:nvSpPr>
        <p:spPr>
          <a:xfrm>
            <a:off x="3293012" y="2412630"/>
            <a:ext cx="304800" cy="304800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749" y="152400"/>
            <a:ext cx="8596668" cy="1320800"/>
          </a:xfrm>
        </p:spPr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77334" y="1143000"/>
            <a:ext cx="3106941" cy="61247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GB" sz="2800" dirty="0" smtClean="0">
                <a:solidFill>
                  <a:srgbClr val="00B0F0"/>
                </a:solidFill>
              </a:rPr>
              <a:t>FIRST NAME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GB" sz="2800" dirty="0" smtClean="0">
                <a:solidFill>
                  <a:srgbClr val="00B0F0"/>
                </a:solidFill>
              </a:rPr>
              <a:t>LAST NAME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GB" sz="2800" dirty="0" smtClean="0">
                <a:solidFill>
                  <a:srgbClr val="00B0F0"/>
                </a:solidFill>
              </a:rPr>
              <a:t>JOINING DATE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GB" sz="2800" dirty="0" smtClean="0">
                <a:solidFill>
                  <a:srgbClr val="00B0F0"/>
                </a:solidFill>
              </a:rPr>
              <a:t>DATE OF BIRTH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GB" sz="2800" dirty="0" smtClean="0">
                <a:solidFill>
                  <a:srgbClr val="00B0F0"/>
                </a:solidFill>
              </a:rPr>
              <a:t>BASIC SALARY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GB" sz="2800" dirty="0" smtClean="0">
                <a:solidFill>
                  <a:srgbClr val="00B0F0"/>
                </a:solidFill>
              </a:rPr>
              <a:t>BONUS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GB" sz="2800" dirty="0" smtClean="0">
                <a:solidFill>
                  <a:srgbClr val="00B0F0"/>
                </a:solidFill>
              </a:rPr>
              <a:t>INCREMENT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GB" sz="2800" dirty="0" smtClean="0">
                <a:solidFill>
                  <a:srgbClr val="00B0F0"/>
                </a:solidFill>
              </a:rPr>
              <a:t>OT SALARY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GB" sz="2800" dirty="0" smtClean="0">
                <a:solidFill>
                  <a:srgbClr val="00B0F0"/>
                </a:solidFill>
              </a:rPr>
              <a:t>PENALITY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GB" sz="2800" dirty="0" smtClean="0">
                <a:solidFill>
                  <a:srgbClr val="00B0F0"/>
                </a:solidFill>
              </a:rPr>
              <a:t>ACTUAL SALARY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GB" sz="2800" dirty="0" smtClean="0">
                <a:solidFill>
                  <a:srgbClr val="00B0F0"/>
                </a:solidFill>
              </a:rPr>
              <a:t>SALES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GB" sz="2800" dirty="0" smtClean="0">
                <a:solidFill>
                  <a:srgbClr val="00B0F0"/>
                </a:solidFill>
              </a:rPr>
              <a:t>EMAIL ID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GB" sz="2800" dirty="0" smtClean="0">
                <a:solidFill>
                  <a:srgbClr val="00B0F0"/>
                </a:solidFill>
              </a:rPr>
              <a:t>MOBILE NUMBER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GB" sz="2800" dirty="0" smtClean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7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81200" y="1539095"/>
            <a:ext cx="10531024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>
                <a:solidFill>
                  <a:srgbClr val="0000FF"/>
                </a:solidFill>
              </a:rPr>
              <a:t>USED SPARKLINES FOR  TAKING QUICK SOLUTION.</a:t>
            </a:r>
          </a:p>
          <a:p>
            <a:r>
              <a:rPr lang="en-GB" sz="2800" u="sng" dirty="0" smtClean="0">
                <a:solidFill>
                  <a:srgbClr val="0000FF"/>
                </a:solidFill>
              </a:rPr>
              <a:t>SPARKLINES USES </a:t>
            </a:r>
            <a:r>
              <a:rPr lang="en-GB" sz="2800" dirty="0" smtClean="0">
                <a:solidFill>
                  <a:srgbClr val="0000FF"/>
                </a:solidFill>
              </a:rPr>
              <a:t>: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GB" sz="2800" dirty="0" smtClean="0">
                <a:solidFill>
                  <a:srgbClr val="0000FF"/>
                </a:solidFill>
              </a:rPr>
              <a:t>SHOW SALARY CHANGES OVER TIME EMPLOYEES OR GROUPS.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GB" sz="2800" dirty="0" smtClean="0">
                <a:solidFill>
                  <a:srgbClr val="0000FF"/>
                </a:solidFill>
              </a:rPr>
              <a:t>HIGHLIGHTS VARIATIONS IN SALARIES WITHIN A DEPAERTMENT.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GB" sz="2800" dirty="0" smtClean="0">
                <a:solidFill>
                  <a:srgbClr val="0000FF"/>
                </a:solidFill>
              </a:rPr>
              <a:t>DISPLAY MULTIPLE SPARKLINES IN SMALL AREA.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GB" sz="2800" dirty="0" smtClean="0">
                <a:solidFill>
                  <a:srgbClr val="0000FF"/>
                </a:solidFill>
              </a:rPr>
              <a:t>QUICKLY IDENTIFY TRENDS AND PATTERNS.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GB" sz="2800" dirty="0" smtClean="0">
                <a:solidFill>
                  <a:srgbClr val="0000FF"/>
                </a:solidFill>
              </a:rPr>
              <a:t>SIMPLE TO SETUP AND UPDATE.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GB" sz="2800" dirty="0" smtClean="0">
                <a:solidFill>
                  <a:srgbClr val="0000FF"/>
                </a:solidFill>
              </a:rPr>
              <a:t>AUTOMATICALLY UPDATE WHEN DATA CHANGES.</a:t>
            </a:r>
            <a:endParaRPr lang="en-IN" sz="2800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8" presetClass="emph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solidFill>
                  <a:schemeClr val="accent5">
                    <a:lumMod val="60000"/>
                    <a:lumOff val="40000"/>
                  </a:schemeClr>
                </a:solidFill>
                <a:latin typeface="Trebuchet MS"/>
                <a:cs typeface="Trebuchet MS"/>
              </a:rPr>
              <a:t>M</a:t>
            </a:r>
            <a:r>
              <a:rPr sz="48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Trebuchet MS"/>
                <a:cs typeface="Trebuchet MS"/>
              </a:rPr>
              <a:t>O</a:t>
            </a:r>
            <a:r>
              <a:rPr sz="4800" b="1" spc="-15" dirty="0">
                <a:solidFill>
                  <a:schemeClr val="accent5">
                    <a:lumMod val="60000"/>
                    <a:lumOff val="40000"/>
                  </a:schemeClr>
                </a:solidFill>
                <a:latin typeface="Trebuchet MS"/>
                <a:cs typeface="Trebuchet MS"/>
              </a:rPr>
              <a:t>D</a:t>
            </a:r>
            <a:r>
              <a:rPr sz="4800" b="1" spc="-35" dirty="0">
                <a:solidFill>
                  <a:schemeClr val="accent5">
                    <a:lumMod val="60000"/>
                    <a:lumOff val="40000"/>
                  </a:schemeClr>
                </a:solidFill>
                <a:latin typeface="Trebuchet MS"/>
                <a:cs typeface="Trebuchet MS"/>
              </a:rPr>
              <a:t>E</a:t>
            </a:r>
            <a:r>
              <a:rPr sz="4800" b="1" spc="-30" dirty="0">
                <a:solidFill>
                  <a:schemeClr val="accent5">
                    <a:lumMod val="60000"/>
                    <a:lumOff val="40000"/>
                  </a:schemeClr>
                </a:solidFill>
                <a:latin typeface="Trebuchet MS"/>
                <a:cs typeface="Trebuchet MS"/>
              </a:rPr>
              <a:t>LL</a:t>
            </a:r>
            <a:r>
              <a:rPr sz="4800" b="1" spc="-5" dirty="0">
                <a:solidFill>
                  <a:schemeClr val="accent5">
                    <a:lumMod val="60000"/>
                    <a:lumOff val="40000"/>
                  </a:schemeClr>
                </a:solidFill>
                <a:latin typeface="Trebuchet MS"/>
                <a:cs typeface="Trebuchet MS"/>
              </a:rPr>
              <a:t>I</a:t>
            </a:r>
            <a:r>
              <a:rPr sz="4800" b="1" spc="30" dirty="0">
                <a:solidFill>
                  <a:schemeClr val="accent5">
                    <a:lumMod val="60000"/>
                    <a:lumOff val="40000"/>
                  </a:schemeClr>
                </a:solidFill>
                <a:latin typeface="Trebuchet MS"/>
                <a:cs typeface="Trebuchet MS"/>
              </a:rPr>
              <a:t>N</a:t>
            </a:r>
            <a:r>
              <a:rPr sz="4800" b="1" spc="5" dirty="0">
                <a:solidFill>
                  <a:schemeClr val="accent5">
                    <a:lumMod val="60000"/>
                    <a:lumOff val="40000"/>
                  </a:schemeClr>
                </a:solidFill>
                <a:latin typeface="Trebuchet MS"/>
                <a:cs typeface="Trebuchet MS"/>
              </a:rPr>
              <a:t>G</a:t>
            </a:r>
            <a:endParaRPr sz="4800" dirty="0">
              <a:solidFill>
                <a:schemeClr val="accent5">
                  <a:lumMod val="60000"/>
                  <a:lumOff val="40000"/>
                </a:schemeClr>
              </a:solidFill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1524000" y="1524000"/>
            <a:ext cx="184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sz="2800"/>
          </a:p>
        </p:txBody>
      </p:sp>
      <p:sp>
        <p:nvSpPr>
          <p:cNvPr id="3" name="TextBox 2"/>
          <p:cNvSpPr txBox="1"/>
          <p:nvPr/>
        </p:nvSpPr>
        <p:spPr>
          <a:xfrm>
            <a:off x="739775" y="1295400"/>
            <a:ext cx="5724644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solidFill>
                  <a:srgbClr val="FF6600"/>
                </a:solidFill>
              </a:rPr>
              <a:t>DATA COLLECTION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solidFill>
                  <a:srgbClr val="FF6600"/>
                </a:solidFill>
              </a:rPr>
              <a:t>DATA CLEANING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solidFill>
                  <a:srgbClr val="FF6600"/>
                </a:solidFill>
              </a:rPr>
              <a:t>TECHNIQUES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solidFill>
                  <a:srgbClr val="FF6600"/>
                </a:solidFill>
              </a:rPr>
              <a:t>RESULTS : PIVOT TABLE</a:t>
            </a:r>
          </a:p>
          <a:p>
            <a:r>
              <a:rPr lang="en-GB" sz="2800" dirty="0">
                <a:solidFill>
                  <a:srgbClr val="FF6600"/>
                </a:solidFill>
              </a:rPr>
              <a:t>	</a:t>
            </a:r>
            <a:r>
              <a:rPr lang="en-GB" sz="2800" dirty="0" smtClean="0">
                <a:solidFill>
                  <a:srgbClr val="FF6600"/>
                </a:solidFill>
              </a:rPr>
              <a:t>       CHART PRESENTATION	</a:t>
            </a:r>
          </a:p>
          <a:p>
            <a:r>
              <a:rPr lang="en-GB" sz="2800" dirty="0">
                <a:solidFill>
                  <a:srgbClr val="FF6600"/>
                </a:solidFill>
              </a:rPr>
              <a:t> </a:t>
            </a:r>
            <a:r>
              <a:rPr lang="en-GB" sz="2800" dirty="0" smtClean="0">
                <a:solidFill>
                  <a:srgbClr val="FF6600"/>
                </a:solidFill>
              </a:rPr>
              <a:t>     </a:t>
            </a:r>
            <a:endParaRPr lang="en-IN" sz="2800" dirty="0">
              <a:solidFill>
                <a:srgbClr val="FF6600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4347" y="1075767"/>
            <a:ext cx="4452653" cy="53917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5" presetClass="emph" presetSubtype="0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2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200"/>
                            </p:stCondLst>
                            <p:childTnLst>
                              <p:par>
                                <p:cTn id="14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2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3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5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7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9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u="sng" dirty="0" smtClean="0"/>
              <a:t>WHO ARE BENEFICIARIES</a:t>
            </a:r>
            <a:endParaRPr lang="en-IN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0" y="1676400"/>
            <a:ext cx="11489364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solidFill>
                  <a:srgbClr val="990033"/>
                </a:solidFill>
              </a:rPr>
              <a:t>EMPLOYEES : BENEFITS FROM FAIR AND COMPETATIVE SALARIES.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solidFill>
                  <a:srgbClr val="990033"/>
                </a:solidFill>
              </a:rPr>
              <a:t>FINANCE TEAM : USES ACCURATE SALARY DATA FOR BUDGETING,</a:t>
            </a:r>
          </a:p>
          <a:p>
            <a:r>
              <a:rPr lang="en-GB" sz="2800" dirty="0">
                <a:solidFill>
                  <a:srgbClr val="990033"/>
                </a:solidFill>
              </a:rPr>
              <a:t> </a:t>
            </a:r>
            <a:r>
              <a:rPr lang="en-GB" sz="2800" dirty="0" smtClean="0">
                <a:solidFill>
                  <a:srgbClr val="990033"/>
                </a:solidFill>
              </a:rPr>
              <a:t>                            FORECASTING AND FINANCIAL PLANNING.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solidFill>
                  <a:srgbClr val="990033"/>
                </a:solidFill>
              </a:rPr>
              <a:t>ORGANISATION : ENHANCES REPUTATION, IMPROVES EMPLOYEES </a:t>
            </a:r>
          </a:p>
          <a:p>
            <a:r>
              <a:rPr lang="en-GB" sz="2800" dirty="0">
                <a:solidFill>
                  <a:srgbClr val="990033"/>
                </a:solidFill>
              </a:rPr>
              <a:t> </a:t>
            </a:r>
            <a:r>
              <a:rPr lang="en-GB" sz="2800" dirty="0" smtClean="0">
                <a:solidFill>
                  <a:srgbClr val="990033"/>
                </a:solidFill>
              </a:rPr>
              <a:t>                            SATISFACTION.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solidFill>
                  <a:srgbClr val="990033"/>
                </a:solidFill>
              </a:rPr>
              <a:t>PAYROLL TEAM : ENSURES ACCURATE AND TIMELY SALARY PAYMENTS.</a:t>
            </a:r>
            <a:endParaRPr lang="en-IN" sz="2800" dirty="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5022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3084</TotalTime>
  <Words>286</Words>
  <Application>Microsoft Office PowerPoint</Application>
  <PresentationFormat>Widescreen</PresentationFormat>
  <Paragraphs>98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Calibri</vt:lpstr>
      <vt:lpstr>Courier New</vt:lpstr>
      <vt:lpstr>Roboto</vt:lpstr>
      <vt:lpstr>Times New Roman</vt:lpstr>
      <vt:lpstr>Trebuchet MS</vt:lpstr>
      <vt:lpstr>Wingdings</vt:lpstr>
      <vt:lpstr>Wingdings 3</vt:lpstr>
      <vt:lpstr>Facet</vt:lpstr>
      <vt:lpstr>  </vt:lpstr>
      <vt:lpstr>PROJECT TITLE</vt:lpstr>
      <vt:lpstr>AGENDA</vt:lpstr>
      <vt:lpstr>PROBLEM STATEMENT</vt:lpstr>
      <vt:lpstr>OUR SOLUTION AND ITS VALUE PROPOSITION</vt:lpstr>
      <vt:lpstr>Dataset Description</vt:lpstr>
      <vt:lpstr>THE "WOW" IN OUR SOLUTION</vt:lpstr>
      <vt:lpstr>PowerPoint Presentation</vt:lpstr>
      <vt:lpstr>WHO ARE BENEFICIARIES</vt:lpstr>
      <vt:lpstr>RESULTS</vt:lpstr>
      <vt:lpstr>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Microsoft account</cp:lastModifiedBy>
  <cp:revision>36</cp:revision>
  <dcterms:created xsi:type="dcterms:W3CDTF">2024-03-29T15:07:22Z</dcterms:created>
  <dcterms:modified xsi:type="dcterms:W3CDTF">2024-08-31T05:44:20Z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