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\Desktop\ready\Employee%20Attendance%20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 Attendance dataset.xlsx]Pivot chart!PivotTable2</c:name>
    <c:fmtId val="5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  <c:pivotFmt>
        <c:idx val="59"/>
        <c:marker>
          <c:symbol val="none"/>
        </c:marker>
      </c:pivotFmt>
      <c:pivotFmt>
        <c:idx val="60"/>
        <c:marker>
          <c:symbol val="none"/>
        </c:marker>
      </c:pivotFmt>
      <c:pivotFmt>
        <c:idx val="61"/>
        <c:marker>
          <c:symbol val="none"/>
        </c:marker>
      </c:pivotFmt>
      <c:pivotFmt>
        <c:idx val="62"/>
        <c:marker>
          <c:symbol val="none"/>
        </c:marker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907224934349972E-2"/>
          <c:y val="0.32143466229617257"/>
          <c:w val="0.54991818337108034"/>
          <c:h val="0.59802757686963359"/>
        </c:manualLayout>
      </c:layout>
      <c:barChart>
        <c:barDir val="col"/>
        <c:grouping val="clustered"/>
        <c:ser>
          <c:idx val="0"/>
          <c:order val="0"/>
          <c:tx>
            <c:strRef>
              <c:f>'Pivot chart'!$B$4:$B$6</c:f>
              <c:strCache>
                <c:ptCount val="1"/>
                <c:pt idx="0">
                  <c:v>Absent - 8.75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chart'!$B$7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ser>
          <c:idx val="1"/>
          <c:order val="1"/>
          <c:tx>
            <c:strRef>
              <c:f>'Pivot chart'!$D$4:$D$6</c:f>
              <c:strCache>
                <c:ptCount val="1"/>
                <c:pt idx="0">
                  <c:v>Covid_Sick - 5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chart'!$D$7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2"/>
          <c:order val="2"/>
          <c:tx>
            <c:strRef>
              <c:f>'Pivot chart'!$E$4:$E$6</c:f>
              <c:strCache>
                <c:ptCount val="1"/>
                <c:pt idx="0">
                  <c:v>Covid_Sick - 8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chart'!$E$7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3"/>
          <c:order val="3"/>
          <c:tx>
            <c:strRef>
              <c:f>'Pivot chart'!$G$4:$G$6</c:f>
              <c:strCache>
                <c:ptCount val="1"/>
                <c:pt idx="0">
                  <c:v>Holiday - 8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chart'!$G$7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4"/>
          <c:order val="4"/>
          <c:tx>
            <c:strRef>
              <c:f>'Pivot chart'!$I$4:$I$6</c:f>
              <c:strCache>
                <c:ptCount val="1"/>
                <c:pt idx="0">
                  <c:v>Personal - 8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chart'!$I$7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'Pivot chart'!$K$4:$K$6</c:f>
              <c:strCache>
                <c:ptCount val="1"/>
                <c:pt idx="0">
                  <c:v>Sick - 4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chart'!$K$7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6"/>
          <c:order val="6"/>
          <c:tx>
            <c:strRef>
              <c:f>'Pivot chart'!$L$4:$L$6</c:f>
              <c:strCache>
                <c:ptCount val="1"/>
                <c:pt idx="0">
                  <c:v>Sick - 6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chart'!$L$7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7"/>
          <c:order val="7"/>
          <c:tx>
            <c:strRef>
              <c:f>'Pivot chart'!$M$4:$M$6</c:f>
              <c:strCache>
                <c:ptCount val="1"/>
                <c:pt idx="0">
                  <c:v>Sick - 8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chart'!$M$7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</c:ser>
        <c:ser>
          <c:idx val="8"/>
          <c:order val="8"/>
          <c:tx>
            <c:strRef>
              <c:f>'Pivot chart'!$O$4:$O$6</c:f>
              <c:strCache>
                <c:ptCount val="1"/>
                <c:pt idx="0">
                  <c:v>Vacation - 4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chart'!$O$7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'Pivot chart'!$P$4:$P$6</c:f>
              <c:strCache>
                <c:ptCount val="1"/>
                <c:pt idx="0">
                  <c:v>Vacation - 8</c:v>
                </c:pt>
              </c:strCache>
            </c:strRef>
          </c:tx>
          <c:cat>
            <c:strRef>
              <c:f>'Pivot chart'!$A$7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chart'!$P$7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axId val="54043008"/>
        <c:axId val="54044544"/>
      </c:barChart>
      <c:catAx>
        <c:axId val="54043008"/>
        <c:scaling>
          <c:orientation val="minMax"/>
        </c:scaling>
        <c:axPos val="b"/>
        <c:tickLblPos val="nextTo"/>
        <c:crossAx val="54044544"/>
        <c:crosses val="autoZero"/>
        <c:auto val="1"/>
        <c:lblAlgn val="ctr"/>
        <c:lblOffset val="100"/>
      </c:catAx>
      <c:valAx>
        <c:axId val="54044544"/>
        <c:scaling>
          <c:orientation val="minMax"/>
        </c:scaling>
        <c:axPos val="l"/>
        <c:majorGridlines/>
        <c:numFmt formatCode="General" sourceLinked="1"/>
        <c:tickLblPos val="nextTo"/>
        <c:crossAx val="540430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88310696584796"/>
          <c:y val="0.17934826675450291"/>
          <c:w val="0.24083473874010614"/>
          <c:h val="0.75599460093664361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0.19597</cdr:x>
      <cdr:y>0.13801</cdr:y>
    </cdr:from>
    <cdr:to>
      <cdr:x>0.32483</cdr:x>
      <cdr:y>0.3552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90651" y="5810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IN" sz="1600" b="1">
              <a:latin typeface="Aharoni" pitchFamily="2" charset="-79"/>
              <a:cs typeface="Aharoni" pitchFamily="2" charset="-79"/>
            </a:rPr>
            <a:t>EMPLOYEES ATTENDANCE DATASET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76296" y="357166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38150" y="3357562"/>
            <a:ext cx="10001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</a:t>
            </a:r>
            <a:r>
              <a:rPr lang="en-US" sz="2400" dirty="0"/>
              <a:t>NAME</a:t>
            </a:r>
            <a:r>
              <a:rPr lang="en-US" sz="2400" dirty="0" smtClean="0"/>
              <a:t>: </a:t>
            </a:r>
            <a:r>
              <a:rPr lang="en-US" sz="2400" dirty="0" smtClean="0"/>
              <a:t>   G.PRIYADHARSHINI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     </a:t>
            </a:r>
            <a:r>
              <a:rPr lang="en-US" sz="2400" dirty="0" smtClean="0"/>
              <a:t>   </a:t>
            </a:r>
            <a:r>
              <a:rPr lang="en-US" sz="2400" dirty="0" smtClean="0"/>
              <a:t>312206382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(unm299bcom(g)36)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/>
              <a:t>DEPARTMENT</a:t>
            </a:r>
            <a:r>
              <a:rPr lang="en-US" sz="2400" dirty="0" smtClean="0"/>
              <a:t>:      </a:t>
            </a:r>
            <a:r>
              <a:rPr lang="en-US" sz="2400" dirty="0" smtClean="0"/>
              <a:t>  </a:t>
            </a:r>
            <a:r>
              <a:rPr lang="en-US" sz="2400" dirty="0" err="1" smtClean="0"/>
              <a:t>Bcom</a:t>
            </a:r>
            <a:r>
              <a:rPr lang="en-US" sz="2400" dirty="0" smtClean="0"/>
              <a:t>(General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COLLEGE:              </a:t>
            </a:r>
            <a:r>
              <a:rPr lang="en-US" sz="2400" dirty="0" smtClean="0"/>
              <a:t>   S.S.K.V</a:t>
            </a:r>
            <a:r>
              <a:rPr lang="en-US" sz="2400" dirty="0" smtClean="0"/>
              <a:t>. COLLEGE OF ARTS &amp; SCIENCE FOR WOMEN</a:t>
            </a:r>
          </a:p>
          <a:p>
            <a:r>
              <a:rPr lang="en-US" sz="2400" dirty="0" smtClean="0"/>
              <a:t>                                </a:t>
            </a:r>
            <a:r>
              <a:rPr lang="en-US" sz="2400" dirty="0" smtClean="0"/>
              <a:t>  KANCHIPURAM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150" y="291147"/>
            <a:ext cx="3303904" cy="7371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smtClean="0">
                <a:latin typeface="Trebuchet MS"/>
                <a:cs typeface="Trebuchet MS"/>
              </a:rPr>
              <a:t>M</a:t>
            </a:r>
            <a:r>
              <a:rPr sz="4800" b="1" smtClean="0">
                <a:latin typeface="Trebuchet MS"/>
                <a:cs typeface="Trebuchet MS"/>
              </a:rPr>
              <a:t>O</a:t>
            </a:r>
            <a:r>
              <a:rPr sz="4800" b="1" spc="-15" smtClean="0">
                <a:latin typeface="Trebuchet MS"/>
                <a:cs typeface="Trebuchet MS"/>
              </a:rPr>
              <a:t>D</a:t>
            </a:r>
            <a:r>
              <a:rPr sz="4800" b="1" spc="-35" smtClean="0">
                <a:latin typeface="Trebuchet MS"/>
                <a:cs typeface="Trebuchet MS"/>
              </a:rPr>
              <a:t>E</a:t>
            </a:r>
            <a:r>
              <a:rPr sz="4800" b="1" spc="-30" smtClean="0">
                <a:latin typeface="Trebuchet MS"/>
                <a:cs typeface="Trebuchet MS"/>
              </a:rPr>
              <a:t>LL</a:t>
            </a:r>
            <a:r>
              <a:rPr sz="4800" b="1" spc="-5" smtClean="0">
                <a:latin typeface="Trebuchet MS"/>
                <a:cs typeface="Trebuchet MS"/>
              </a:rPr>
              <a:t>I</a:t>
            </a:r>
            <a:r>
              <a:rPr sz="4800" b="1" spc="30" smtClean="0">
                <a:latin typeface="Trebuchet MS"/>
                <a:cs typeface="Trebuchet MS"/>
              </a:rPr>
              <a:t>N</a:t>
            </a:r>
            <a:r>
              <a:rPr sz="4800" b="1" spc="5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5" dirty="0" smtClean="0">
                <a:latin typeface="Trebuchet MS"/>
                <a:cs typeface="Trebuchet MS"/>
                <a:sym typeface="Wingdings" pitchFamily="2" charset="2"/>
              </a:rPr>
              <a:t></a:t>
            </a:r>
            <a:r>
              <a:rPr lang="en-US" sz="2000" spc="5" dirty="0" smtClean="0">
                <a:latin typeface="Trebuchet MS"/>
                <a:cs typeface="Trebuchet MS"/>
              </a:rPr>
              <a:t>Data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5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000" spc="5" dirty="0" err="1" smtClean="0">
                <a:latin typeface="Trebuchet MS"/>
                <a:cs typeface="Trebuchet MS"/>
              </a:rPr>
              <a:t>Kaggle</a:t>
            </a:r>
            <a:endParaRPr lang="en-US" sz="2000" spc="5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000" spc="5" dirty="0" smtClean="0">
                <a:latin typeface="Trebuchet MS"/>
                <a:cs typeface="Trebuchet MS"/>
              </a:rPr>
              <a:t>Download the dataset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</a:pPr>
            <a:endParaRPr lang="en-US" sz="2000" spc="5" dirty="0" smtClean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</a:pPr>
            <a:r>
              <a:rPr lang="en-US" sz="2000" spc="5" dirty="0" smtClean="0">
                <a:latin typeface="Trebuchet MS"/>
                <a:cs typeface="Trebuchet MS"/>
                <a:sym typeface="Wingdings" pitchFamily="2" charset="2"/>
              </a:rPr>
              <a:t>Attendance 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</a:pPr>
            <a:endParaRPr lang="en-US" sz="2000" spc="5" dirty="0" smtClean="0">
              <a:latin typeface="Trebuchet MS"/>
              <a:cs typeface="Trebuchet MS"/>
              <a:sym typeface="Wingdings" pitchFamily="2" charset="2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000" spc="5" dirty="0" smtClean="0">
                <a:latin typeface="Trebuchet MS"/>
                <a:cs typeface="Trebuchet MS"/>
                <a:sym typeface="Wingdings" pitchFamily="2" charset="2"/>
              </a:rPr>
              <a:t>Calculate the attendance 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000" spc="5" dirty="0" smtClean="0">
                <a:latin typeface="Trebuchet MS"/>
                <a:cs typeface="Trebuchet MS"/>
                <a:sym typeface="Wingdings" pitchFamily="2" charset="2"/>
              </a:rPr>
              <a:t>Finalize the attendance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endParaRPr lang="en-US" sz="2000" spc="5" dirty="0" smtClean="0">
              <a:latin typeface="Trebuchet MS"/>
              <a:cs typeface="Trebuchet MS"/>
              <a:sym typeface="Wingdings" pitchFamily="2" charset="2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à"/>
            </a:pPr>
            <a:r>
              <a:rPr lang="en-US" sz="2000" spc="5" dirty="0" smtClean="0">
                <a:latin typeface="Trebuchet MS"/>
                <a:cs typeface="Trebuchet MS"/>
                <a:sym typeface="Wingdings" pitchFamily="2" charset="2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</a:pPr>
            <a:endParaRPr lang="en-US" sz="2000" spc="5" dirty="0" smtClean="0">
              <a:latin typeface="Trebuchet MS"/>
              <a:cs typeface="Trebuchet MS"/>
              <a:sym typeface="Wingdings" pitchFamily="2" charset="2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000" spc="5" dirty="0" smtClean="0">
                <a:latin typeface="Trebuchet MS"/>
                <a:cs typeface="Trebuchet MS"/>
                <a:sym typeface="Wingdings" pitchFamily="2" charset="2"/>
              </a:rPr>
              <a:t>Pivot chart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</a:pPr>
            <a:r>
              <a:rPr lang="en-US" sz="2000" spc="5" dirty="0" smtClean="0">
                <a:latin typeface="Trebuchet MS"/>
                <a:cs typeface="Trebuchet MS"/>
                <a:sym typeface="Wingdings" pitchFamily="2" charset="2"/>
              </a:rPr>
              <a:t>2)   Data visualization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</a:pPr>
            <a:endParaRPr lang="en-US" sz="20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800" b="1" spc="5" dirty="0" smtClean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1023902" y="1357298"/>
          <a:ext cx="8643998" cy="474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7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the employee attendance dataset revealed key patterns and department-specific trends in absenteeism and overtime. These findings enable the organization to implement targeted strategies, such as flexible work policies and department-specific interventions, to improve attendance and productivity. The insights and predictive models (if developed) will help in ongoing monitoring and proactive management of attendance issues.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47878" cy="7403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/>
              <a:t>P</a:t>
            </a:r>
            <a:r>
              <a:rPr sz="4250" spc="15" smtClean="0"/>
              <a:t>ROB</a:t>
            </a:r>
            <a:r>
              <a:rPr sz="4250" spc="55" smtClean="0"/>
              <a:t>L</a:t>
            </a:r>
            <a:r>
              <a:rPr sz="4250" spc="-20" smtClean="0"/>
              <a:t>E</a:t>
            </a:r>
            <a:r>
              <a:rPr sz="4250" spc="20" smtClean="0"/>
              <a:t>M</a:t>
            </a:r>
            <a:r>
              <a:rPr lang="en-US" sz="4250" spc="20" dirty="0" smtClean="0"/>
              <a:t> 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>     </a:t>
            </a:r>
            <a:r>
              <a:rPr lang="en-US" sz="2000" b="0" spc="10" dirty="0" smtClean="0"/>
              <a:t>Manual tracking  and analysis of employee attendance are often error-prone and inefficient, limiting an organization’s ability to uncover valuable insights.</a:t>
            </a:r>
            <a:br>
              <a:rPr lang="en-US" sz="2000" b="0" spc="10" dirty="0" smtClean="0"/>
            </a:br>
            <a:r>
              <a:rPr lang="en-US" sz="2000" b="0" spc="10" dirty="0" smtClean="0"/>
              <a:t/>
            </a:r>
            <a:br>
              <a:rPr lang="en-US" sz="2000" b="0" spc="10" dirty="0" smtClean="0"/>
            </a:br>
            <a:r>
              <a:rPr lang="en-US" sz="2000" b="0" spc="10" dirty="0" smtClean="0"/>
              <a:t>          This project aims to develop a data-driven solution to  accurately analyze attendance patterns, helping organizations optimize workforce management and improve overall productivity.</a:t>
            </a:r>
            <a:r>
              <a:rPr lang="en-US" sz="4400" spc="10" dirty="0" smtClean="0"/>
              <a:t/>
            </a:r>
            <a:br>
              <a:rPr lang="en-US" sz="440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>  </a:t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> 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7999431" cy="308674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sz="4250" spc="5"/>
              <a:t>	</a:t>
            </a:r>
            <a:r>
              <a:rPr sz="4250" spc="-20" smtClean="0"/>
              <a:t>OVERVIEW</a:t>
            </a: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IN" sz="2400" b="0" spc="-20" dirty="0" smtClean="0">
                <a:solidFill>
                  <a:srgbClr val="00B0F0"/>
                </a:solidFill>
              </a:rPr>
              <a:t>Objective</a:t>
            </a:r>
            <a:r>
              <a:rPr lang="en-IN" sz="2400" b="0" spc="-20" dirty="0" smtClean="0"/>
              <a:t>: Analyze employee attendance data to identify patterns, trends, and issues affecting productivity, and provide actionable insights for improvement.</a:t>
            </a:r>
            <a:r>
              <a:rPr lang="en-US" sz="4250" b="0" spc="-20" dirty="0" smtClean="0"/>
              <a:t/>
            </a:r>
            <a:br>
              <a:rPr lang="en-US" sz="4250" b="0" spc="-20" dirty="0" smtClean="0"/>
            </a:br>
            <a:endParaRPr sz="4250" b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8179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2400" b="0" spc="5" dirty="0" smtClean="0"/>
              <a:t>1.Manager</a:t>
            </a:r>
            <a:br>
              <a:rPr lang="en-US" sz="2400" b="0" spc="5" dirty="0" smtClean="0"/>
            </a:br>
            <a:r>
              <a:rPr lang="en-US" sz="2400" b="0" spc="5" dirty="0" smtClean="0"/>
              <a:t>2.Organization</a:t>
            </a:r>
            <a:br>
              <a:rPr lang="en-US" sz="2400" b="0" spc="5" dirty="0" smtClean="0"/>
            </a:br>
            <a:r>
              <a:rPr lang="en-US" sz="2400" b="0" spc="5" dirty="0" smtClean="0"/>
              <a:t>3.Employee</a:t>
            </a:r>
            <a:br>
              <a:rPr lang="en-US" sz="2400" b="0" spc="5" dirty="0" smtClean="0"/>
            </a:br>
            <a:r>
              <a:rPr lang="en-US" sz="2400" b="0" spc="5" dirty="0" smtClean="0"/>
              <a:t>4.Employer</a:t>
            </a:r>
            <a:br>
              <a:rPr lang="en-US" sz="2400" b="0" spc="5" dirty="0" smtClean="0"/>
            </a:br>
            <a:r>
              <a:rPr lang="en-US" sz="2400" b="0" spc="5" dirty="0" smtClean="0"/>
              <a:t>5.IT Sectors</a:t>
            </a:r>
            <a:br>
              <a:rPr lang="en-US" sz="2400" b="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 smtClean="0"/>
              <a:t>A</a:t>
            </a:r>
            <a:r>
              <a:rPr sz="3600" spc="-5" smtClean="0"/>
              <a:t>N</a:t>
            </a:r>
            <a:r>
              <a:rPr sz="3600" smtClean="0"/>
              <a:t>D</a:t>
            </a:r>
            <a:r>
              <a:rPr sz="3600" spc="35" smtClean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                        </a:t>
            </a:r>
            <a:r>
              <a:rPr lang="en-US" sz="2400" b="0" dirty="0" smtClean="0"/>
              <a:t>. Pivot : Summary</a:t>
            </a:r>
            <a:br>
              <a:rPr lang="en-US" sz="2400" b="0" dirty="0" smtClean="0"/>
            </a:br>
            <a:r>
              <a:rPr lang="en-US" sz="2400" b="0" dirty="0" smtClean="0"/>
              <a:t>                        . Graph: Data visualization                   </a:t>
            </a:r>
            <a:r>
              <a:rPr lang="en-US" sz="3600" dirty="0" smtClean="0"/>
              <a:t>		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88" y="500042"/>
            <a:ext cx="10681335" cy="5539978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b="0" dirty="0" smtClean="0">
                <a:sym typeface="Wingdings" pitchFamily="2" charset="2"/>
              </a:rPr>
              <a:t></a:t>
            </a:r>
            <a:r>
              <a:rPr lang="en-IN" sz="2400" b="0" dirty="0" smtClean="0"/>
              <a:t>Employee-</a:t>
            </a:r>
            <a:r>
              <a:rPr lang="en-IN" sz="2400" b="0" dirty="0" err="1" smtClean="0"/>
              <a:t>kaggle</a:t>
            </a:r>
            <a:r>
              <a:rPr lang="en-IN" sz="2400" b="0" dirty="0" smtClean="0">
                <a:sym typeface="Wingdings" pitchFamily="2" charset="2"/>
              </a:rPr>
              <a:t/>
            </a:r>
            <a:br>
              <a:rPr lang="en-IN" sz="2400" b="0" dirty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> Employee ID-number</a:t>
            </a:r>
            <a:br>
              <a:rPr lang="en-IN" sz="2400" b="0" dirty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> Week number-number</a:t>
            </a:r>
            <a:br>
              <a:rPr lang="en-IN" sz="2400" b="0" dirty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> Absence type</a:t>
            </a:r>
            <a:br>
              <a:rPr lang="en-IN" sz="2400" b="0" dirty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>Hours-hrs</a:t>
            </a:r>
            <a:br>
              <a:rPr lang="en-IN" sz="2400" b="0" dirty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>Employee status-active/inactive</a:t>
            </a:r>
            <a:br>
              <a:rPr lang="en-IN" sz="2400" b="0" dirty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>Attendance level – </a:t>
            </a:r>
            <a:r>
              <a:rPr lang="en-IN" sz="2400" b="0" dirty="0" err="1" smtClean="0">
                <a:sym typeface="Wingdings" pitchFamily="2" charset="2"/>
              </a:rPr>
              <a:t>fullday</a:t>
            </a:r>
            <a:r>
              <a:rPr lang="en-IN" sz="2400" b="0" dirty="0" smtClean="0">
                <a:sym typeface="Wingdings" pitchFamily="2" charset="2"/>
              </a:rPr>
              <a:t>/</a:t>
            </a:r>
            <a:r>
              <a:rPr lang="en-IN" sz="2400" b="0" dirty="0" err="1" smtClean="0">
                <a:sym typeface="Wingdings" pitchFamily="2" charset="2"/>
              </a:rPr>
              <a:t>halfday</a:t>
            </a:r>
            <a:r>
              <a:rPr lang="en-IN" sz="2400" b="0" smtClean="0">
                <a:sym typeface="Wingdings" pitchFamily="2" charset="2"/>
              </a:rPr>
              <a:t>/hourly</a:t>
            </a:r>
            <a:br>
              <a:rPr lang="en-IN" sz="2400" b="0" smtClean="0">
                <a:sym typeface="Wingdings" pitchFamily="2" charset="2"/>
              </a:rPr>
            </a:br>
            <a:r>
              <a:rPr lang="en-IN" sz="2400" b="0" smtClean="0">
                <a:sym typeface="Wingdings" pitchFamily="2" charset="2"/>
              </a:rPr>
              <a:t/>
            </a:r>
            <a:br>
              <a:rPr lang="en-IN" sz="2400" b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/>
            </a:r>
            <a:br>
              <a:rPr lang="en-IN" sz="2400" b="0" dirty="0" smtClean="0">
                <a:sym typeface="Wingdings" pitchFamily="2" charset="2"/>
              </a:rPr>
            </a:br>
            <a:r>
              <a:rPr lang="en-IN" sz="2400" b="0" dirty="0" smtClean="0">
                <a:sym typeface="Wingdings" pitchFamily="2" charset="2"/>
              </a:rPr>
              <a:t>    </a:t>
            </a:r>
            <a:r>
              <a:rPr lang="en-IN" sz="2400" b="0" dirty="0" smtClean="0"/>
              <a:t/>
            </a:r>
            <a:br>
              <a:rPr lang="en-IN" sz="2400" b="0" dirty="0" smtClean="0"/>
            </a:b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738282" y="2000240"/>
            <a:ext cx="85340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20" dirty="0" smtClean="0"/>
              <a:t>. </a:t>
            </a:r>
            <a:r>
              <a:rPr lang="en-US" sz="2800" spc="20" dirty="0" smtClean="0"/>
              <a:t>Attendance level :</a:t>
            </a:r>
            <a:r>
              <a:rPr lang="en-IN" sz="2800" spc="20" dirty="0" smtClean="0"/>
              <a:t> </a:t>
            </a:r>
            <a:r>
              <a:rPr lang="en-IN" sz="2800" spc="20" dirty="0" smtClean="0">
                <a:solidFill>
                  <a:srgbClr val="FF0000"/>
                </a:solidFill>
              </a:rPr>
              <a:t>=IF(F2&lt;2,"hourly   </a:t>
            </a:r>
            <a:r>
              <a:rPr lang="en-IN" sz="2800" spc="20" dirty="0" err="1" smtClean="0">
                <a:solidFill>
                  <a:srgbClr val="FF0000"/>
                </a:solidFill>
              </a:rPr>
              <a:t>absent",IF</a:t>
            </a:r>
            <a:r>
              <a:rPr lang="en-IN" sz="2800" spc="20" dirty="0" smtClean="0">
                <a:solidFill>
                  <a:srgbClr val="FF0000"/>
                </a:solidFill>
              </a:rPr>
              <a:t>(F2&lt;=4,"half day </a:t>
            </a:r>
            <a:r>
              <a:rPr lang="en-IN" sz="2800" spc="20" dirty="0" err="1" smtClean="0">
                <a:solidFill>
                  <a:srgbClr val="FF0000"/>
                </a:solidFill>
              </a:rPr>
              <a:t>absent",IF</a:t>
            </a:r>
            <a:r>
              <a:rPr lang="en-IN" sz="2800" spc="20" dirty="0" smtClean="0">
                <a:solidFill>
                  <a:srgbClr val="FF0000"/>
                </a:solidFill>
              </a:rPr>
              <a:t>(F2&lt;=8,"fullday",))) </a:t>
            </a:r>
            <a:r>
              <a:rPr lang="en-US" sz="5400" spc="20" dirty="0" smtClean="0"/>
              <a:t/>
            </a:r>
            <a:br>
              <a:rPr lang="en-US" sz="5400" spc="20" dirty="0" smtClean="0"/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155</Words>
  <Application>Microsoft Office PowerPoint</Application>
  <PresentationFormat>Custom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Manual tracking  and analysis of employee attendance are often error-prone and inefficient, limiting an organization’s ability to uncover valuable insights.            This project aims to develop a data-driven solution to  accurately analyze attendance patterns, helping organizations optimize workforce management and improve overall productivity.        </vt:lpstr>
      <vt:lpstr>PROJECT OVERVIEW  Objective: Analyze employee attendance data to identify patterns, trends, and issues affecting productivity, and provide actionable insights for improvement. </vt:lpstr>
      <vt:lpstr>WHO ARE THE END USERS?  1.Manager 2.Organization 3.Employee 4.Employer 5.IT Sectors    </vt:lpstr>
      <vt:lpstr>OUR SOLUTION AND ITS VALUE PROPOSITION                           . Pivot : Summary                         . Graph: Data visualization                     </vt:lpstr>
      <vt:lpstr>Dataset Description  Employee-kaggle  Employee ID-number  Week number-number  Absence type Hours-hrs Employee status-active/inactive Attendance level – fullday/halfday/hourly        </vt:lpstr>
      <vt:lpstr>THE "WOW" IN OUR SOLUTION</vt:lpstr>
      <vt:lpstr>Slide 10</vt:lpstr>
      <vt:lpstr>RESULTS</vt:lpstr>
      <vt:lpstr>Conclusion                  The analysis of the employee attendance dataset revealed key patterns and department-specific trends in absenteeism and overtime. These findings enable the organization to implement targeted strategies, such as flexible work policies and department-specific interventions, to improve attendance and productivity. The insights and predictive models (if developed) will help in ongoing monitoring and proactive management of attendance issues.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38</cp:revision>
  <dcterms:created xsi:type="dcterms:W3CDTF">2024-03-29T15:07:22Z</dcterms:created>
  <dcterms:modified xsi:type="dcterms:W3CDTF">2024-08-30T16:02:23Z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