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67"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SAKTHI%20EXCEL.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[SAKTHI EXCEL.xlsx]Sheet3!PivotTable1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SALARY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9136527638258737E-2"/>
          <c:y val="0.12696569920844328"/>
          <c:w val="0.80653045524481859"/>
          <c:h val="0.47410633037624916"/>
        </c:manualLayout>
      </c:layout>
      <c:barChart>
        <c:barDir val="col"/>
        <c:grouping val="clustered"/>
        <c:varyColors val="0"/>
        <c:ser>
          <c:idx val="0"/>
          <c:order val="0"/>
          <c:tx>
            <c:strRef>
              <c:f>Sheet3!$B$3:$B$4</c:f>
              <c:strCache>
                <c:ptCount val="1"/>
                <c:pt idx="0">
                  <c:v>HIGH INCOME</c:v>
                </c:pt>
              </c:strCache>
            </c:strRef>
          </c:tx>
          <c:spPr>
            <a:solidFill>
              <a:schemeClr val="accent1"/>
            </a:solidFill>
            <a:ln>
              <a:noFill/>
            </a:ln>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Sheet3!$B$5:$B$18</c:f>
              <c:numCache>
                <c:formatCode>General</c:formatCode>
                <c:ptCount val="13"/>
                <c:pt idx="0">
                  <c:v>2</c:v>
                </c:pt>
                <c:pt idx="1">
                  <c:v>10</c:v>
                </c:pt>
                <c:pt idx="2">
                  <c:v>2</c:v>
                </c:pt>
                <c:pt idx="3">
                  <c:v>4</c:v>
                </c:pt>
                <c:pt idx="4">
                  <c:v>3</c:v>
                </c:pt>
                <c:pt idx="5">
                  <c:v>1</c:v>
                </c:pt>
                <c:pt idx="7">
                  <c:v>1</c:v>
                </c:pt>
                <c:pt idx="8">
                  <c:v>5</c:v>
                </c:pt>
                <c:pt idx="9">
                  <c:v>4</c:v>
                </c:pt>
                <c:pt idx="10">
                  <c:v>5</c:v>
                </c:pt>
                <c:pt idx="11">
                  <c:v>2</c:v>
                </c:pt>
                <c:pt idx="12">
                  <c:v>4</c:v>
                </c:pt>
              </c:numCache>
            </c:numRef>
          </c:val>
          <c:extLst>
            <c:ext xmlns:c16="http://schemas.microsoft.com/office/drawing/2014/chart" uri="{C3380CC4-5D6E-409C-BE32-E72D297353CC}">
              <c16:uniqueId val="{00000000-4B71-4D0D-8FC0-F7EE73ECA085}"/>
            </c:ext>
          </c:extLst>
        </c:ser>
        <c:ser>
          <c:idx val="1"/>
          <c:order val="1"/>
          <c:tx>
            <c:strRef>
              <c:f>Sheet3!$C$3:$C$4</c:f>
              <c:strCache>
                <c:ptCount val="1"/>
                <c:pt idx="0">
                  <c:v>LOW INCOME</c:v>
                </c:pt>
              </c:strCache>
            </c:strRef>
          </c:tx>
          <c:spPr>
            <a:solidFill>
              <a:schemeClr val="accent2"/>
            </a:solidFill>
            <a:ln>
              <a:noFill/>
            </a:ln>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Sheet3!$C$5:$C$18</c:f>
              <c:numCache>
                <c:formatCode>General</c:formatCode>
                <c:ptCount val="13"/>
                <c:pt idx="0">
                  <c:v>11</c:v>
                </c:pt>
                <c:pt idx="1">
                  <c:v>8</c:v>
                </c:pt>
                <c:pt idx="2">
                  <c:v>3</c:v>
                </c:pt>
                <c:pt idx="3">
                  <c:v>6</c:v>
                </c:pt>
                <c:pt idx="4">
                  <c:v>5</c:v>
                </c:pt>
                <c:pt idx="5">
                  <c:v>5</c:v>
                </c:pt>
                <c:pt idx="6">
                  <c:v>2</c:v>
                </c:pt>
                <c:pt idx="7">
                  <c:v>5</c:v>
                </c:pt>
                <c:pt idx="8">
                  <c:v>4</c:v>
                </c:pt>
                <c:pt idx="9">
                  <c:v>2</c:v>
                </c:pt>
                <c:pt idx="10">
                  <c:v>3</c:v>
                </c:pt>
                <c:pt idx="11">
                  <c:v>8</c:v>
                </c:pt>
                <c:pt idx="12">
                  <c:v>7</c:v>
                </c:pt>
              </c:numCache>
            </c:numRef>
          </c:val>
          <c:extLst>
            <c:ext xmlns:c16="http://schemas.microsoft.com/office/drawing/2014/chart" uri="{C3380CC4-5D6E-409C-BE32-E72D297353CC}">
              <c16:uniqueId val="{00000001-4B71-4D0D-8FC0-F7EE73ECA085}"/>
            </c:ext>
          </c:extLst>
        </c:ser>
        <c:ser>
          <c:idx val="2"/>
          <c:order val="2"/>
          <c:tx>
            <c:strRef>
              <c:f>Sheet3!$D$3:$D$4</c:f>
              <c:strCache>
                <c:ptCount val="1"/>
                <c:pt idx="0">
                  <c:v>VERY HIGH INCOME</c:v>
                </c:pt>
              </c:strCache>
            </c:strRef>
          </c:tx>
          <c:spPr>
            <a:solidFill>
              <a:schemeClr val="accent3"/>
            </a:solidFill>
            <a:ln>
              <a:noFill/>
            </a:ln>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Sheet3!$D$5:$D$18</c:f>
              <c:numCache>
                <c:formatCode>General</c:formatCode>
                <c:ptCount val="13"/>
                <c:pt idx="0">
                  <c:v>3</c:v>
                </c:pt>
                <c:pt idx="1">
                  <c:v>1</c:v>
                </c:pt>
                <c:pt idx="2">
                  <c:v>4</c:v>
                </c:pt>
                <c:pt idx="3">
                  <c:v>1</c:v>
                </c:pt>
                <c:pt idx="4">
                  <c:v>3</c:v>
                </c:pt>
                <c:pt idx="5">
                  <c:v>1</c:v>
                </c:pt>
                <c:pt idx="6">
                  <c:v>4</c:v>
                </c:pt>
                <c:pt idx="7">
                  <c:v>7</c:v>
                </c:pt>
                <c:pt idx="10">
                  <c:v>4</c:v>
                </c:pt>
                <c:pt idx="11">
                  <c:v>3</c:v>
                </c:pt>
                <c:pt idx="12">
                  <c:v>6</c:v>
                </c:pt>
              </c:numCache>
            </c:numRef>
          </c:val>
          <c:extLst>
            <c:ext xmlns:c16="http://schemas.microsoft.com/office/drawing/2014/chart" uri="{C3380CC4-5D6E-409C-BE32-E72D297353CC}">
              <c16:uniqueId val="{00000002-4B71-4D0D-8FC0-F7EE73ECA085}"/>
            </c:ext>
          </c:extLst>
        </c:ser>
        <c:ser>
          <c:idx val="3"/>
          <c:order val="3"/>
          <c:tx>
            <c:strRef>
              <c:f>Sheet3!$E$3:$E$4</c:f>
              <c:strCache>
                <c:ptCount val="1"/>
                <c:pt idx="0">
                  <c:v>VERY LOW INCOME</c:v>
                </c:pt>
              </c:strCache>
            </c:strRef>
          </c:tx>
          <c:spPr>
            <a:solidFill>
              <a:schemeClr val="accent4"/>
            </a:solidFill>
            <a:ln>
              <a:noFill/>
            </a:ln>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Sheet3!$E$5:$E$18</c:f>
              <c:numCache>
                <c:formatCode>General</c:formatCode>
                <c:ptCount val="13"/>
                <c:pt idx="0">
                  <c:v>3</c:v>
                </c:pt>
                <c:pt idx="1">
                  <c:v>2</c:v>
                </c:pt>
                <c:pt idx="2">
                  <c:v>4</c:v>
                </c:pt>
                <c:pt idx="3">
                  <c:v>1</c:v>
                </c:pt>
                <c:pt idx="4">
                  <c:v>4</c:v>
                </c:pt>
                <c:pt idx="5">
                  <c:v>3</c:v>
                </c:pt>
                <c:pt idx="6">
                  <c:v>1</c:v>
                </c:pt>
                <c:pt idx="7">
                  <c:v>4</c:v>
                </c:pt>
                <c:pt idx="8">
                  <c:v>3</c:v>
                </c:pt>
                <c:pt idx="9">
                  <c:v>3</c:v>
                </c:pt>
                <c:pt idx="10">
                  <c:v>4</c:v>
                </c:pt>
                <c:pt idx="11">
                  <c:v>2</c:v>
                </c:pt>
                <c:pt idx="12">
                  <c:v>2</c:v>
                </c:pt>
              </c:numCache>
            </c:numRef>
          </c:val>
          <c:extLst>
            <c:ext xmlns:c16="http://schemas.microsoft.com/office/drawing/2014/chart" uri="{C3380CC4-5D6E-409C-BE32-E72D297353CC}">
              <c16:uniqueId val="{00000003-4B71-4D0D-8FC0-F7EE73ECA085}"/>
            </c:ext>
          </c:extLst>
        </c:ser>
        <c:dLbls>
          <c:showLegendKey val="0"/>
          <c:showVal val="0"/>
          <c:showCatName val="0"/>
          <c:showSerName val="0"/>
          <c:showPercent val="0"/>
          <c:showBubbleSize val="0"/>
        </c:dLbls>
        <c:gapWidth val="219"/>
        <c:overlap val="-27"/>
        <c:axId val="1509828975"/>
        <c:axId val="1509829935"/>
      </c:barChart>
      <c:catAx>
        <c:axId val="150982897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DEPARTMENT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9829935"/>
        <c:crosses val="autoZero"/>
        <c:auto val="1"/>
        <c:lblAlgn val="ctr"/>
        <c:lblOffset val="100"/>
        <c:noMultiLvlLbl val="0"/>
      </c:catAx>
      <c:valAx>
        <c:axId val="15098299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EMPLOYEE</a:t>
                </a:r>
                <a:r>
                  <a:rPr lang="en-IN" baseline="0"/>
                  <a:t> COUNT</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9828975"/>
        <c:crosses val="autoZero"/>
        <c:crossBetween val="between"/>
      </c:valAx>
      <c:spPr>
        <a:noFill/>
        <a:ln>
          <a:noFill/>
        </a:ln>
        <a:effectLst/>
      </c:spPr>
    </c:plotArea>
    <c:legend>
      <c:legendPos val="r"/>
      <c:layout>
        <c:manualLayout>
          <c:xMode val="edge"/>
          <c:yMode val="edge"/>
          <c:x val="0.85732387020668821"/>
          <c:y val="0.36188887749831045"/>
          <c:w val="0.13953406958154191"/>
          <c:h val="0.2133052793340293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A1D4751-7261-4B6A-BED2-1B53092361A8}" type="datetime1">
              <a:rPr lang="en-US" smtClean="0"/>
              <a:t>9/25/2024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4F24192-3A36-4DBA-8611-0406C39624F5}" type="datetime1">
              <a:rPr lang="en-US" smtClean="0"/>
              <a:t>9/25/2024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42B3743-2D8A-4A9D-9826-192E71CCFFD6}" type="datetime1">
              <a:rPr lang="en-US" smtClean="0"/>
              <a:t>9/25/2024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8B7767B9-8ABE-4FCF-BDBE-82B19D3E8EF9}" type="datetime1">
              <a:rPr lang="en-US" smtClean="0"/>
              <a:t>9/25/2024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4CE364D0-05F4-4E2B-89A8-D5E614B522FB}" type="datetime1">
              <a:rPr lang="en-US" smtClean="0"/>
              <a:t>9/25/2024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D310F5EF-7A8D-4521-ACEE-4A741B9783BC}" type="datetime1">
              <a:rPr lang="en-US" smtClean="0"/>
              <a:t>9/25/2024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salary analysis</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600200" y="3124200"/>
            <a:ext cx="7553325" cy="3046988"/>
          </a:xfrm>
          <a:prstGeom prst="rect">
            <a:avLst/>
          </a:prstGeom>
          <a:noFill/>
        </p:spPr>
        <p:txBody>
          <a:bodyPr wrap="square" rtlCol="0">
            <a:spAutoFit/>
          </a:bodyPr>
          <a:lstStyle/>
          <a:p>
            <a:r>
              <a:rPr lang="en-US" sz="3200" dirty="0"/>
              <a:t>STUDENT NAME:</a:t>
            </a:r>
            <a:r>
              <a:rPr lang="en-GB" sz="3200" dirty="0"/>
              <a:t> M . SAKTHIPRIYA </a:t>
            </a:r>
            <a:endParaRPr lang="en-US" sz="3200" dirty="0"/>
          </a:p>
          <a:p>
            <a:r>
              <a:rPr lang="en-US" sz="3200" dirty="0"/>
              <a:t>REGISTER NO:312219</a:t>
            </a:r>
            <a:r>
              <a:rPr lang="en-GB" sz="3200" dirty="0"/>
              <a:t>311</a:t>
            </a:r>
            <a:endParaRPr lang="en-US" sz="3200" dirty="0"/>
          </a:p>
          <a:p>
            <a:r>
              <a:rPr lang="en-US" sz="3200" dirty="0"/>
              <a:t>DEPARTMENT:B.COM [COMMERCE]</a:t>
            </a:r>
          </a:p>
          <a:p>
            <a:r>
              <a:rPr lang="en-US" sz="3200" dirty="0"/>
              <a:t>COLLEGE :LAKSHMI BANGARU ARTS AND    SCIENCE COLLEGE</a:t>
            </a:r>
          </a:p>
          <a:p>
            <a:r>
              <a:rPr lang="en-US" sz="3200" dirty="0"/>
              <a:t>           </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E5B43D85-15C9-D420-95AD-A9C325F1C4D3}"/>
              </a:ext>
            </a:extLst>
          </p:cNvPr>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10</a:t>
            </a:fld>
            <a:endParaRPr lang="en-IN" spc="10" dirty="0"/>
          </a:p>
        </p:txBody>
      </p:sp>
      <p:sp>
        <p:nvSpPr>
          <p:cNvPr id="11" name="TextBox 10">
            <a:extLst>
              <a:ext uri="{FF2B5EF4-FFF2-40B4-BE49-F238E27FC236}">
                <a16:creationId xmlns:a16="http://schemas.microsoft.com/office/drawing/2014/main" id="{7EB8F993-9A68-5A46-7FF4-2C83E62278A8}"/>
              </a:ext>
            </a:extLst>
          </p:cNvPr>
          <p:cNvSpPr txBox="1"/>
          <p:nvPr/>
        </p:nvSpPr>
        <p:spPr>
          <a:xfrm>
            <a:off x="304800" y="1809739"/>
            <a:ext cx="10668000" cy="1569660"/>
          </a:xfrm>
          <a:prstGeom prst="rect">
            <a:avLst/>
          </a:prstGeom>
          <a:noFill/>
        </p:spPr>
        <p:txBody>
          <a:bodyPr wrap="square" rtlCol="0">
            <a:spAutoFit/>
          </a:bodyPr>
          <a:lstStyle/>
          <a:p>
            <a:r>
              <a:rPr lang="en-IN" sz="3200" dirty="0"/>
              <a:t>=IFS(E178&gt;=100000,”VERY HIGH INCOME”, E178.=80000,”HIGH INCOME”,E178.=50000,”LOW INCOME”,TRUE,”VERYLOW INCOME”)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Slide Number Placeholder 1">
            <a:extLst>
              <a:ext uri="{FF2B5EF4-FFF2-40B4-BE49-F238E27FC236}">
                <a16:creationId xmlns:a16="http://schemas.microsoft.com/office/drawing/2014/main" id="{D03087B4-592E-8A6E-B971-7174F4EAC94A}"/>
              </a:ext>
            </a:extLst>
          </p:cNvPr>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11</a:t>
            </a:fld>
            <a:endParaRPr lang="en-IN" spc="10" dirty="0"/>
          </a:p>
        </p:txBody>
      </p:sp>
      <p:sp>
        <p:nvSpPr>
          <p:cNvPr id="7" name="TextBox 6">
            <a:extLst>
              <a:ext uri="{FF2B5EF4-FFF2-40B4-BE49-F238E27FC236}">
                <a16:creationId xmlns:a16="http://schemas.microsoft.com/office/drawing/2014/main" id="{413A0E7C-D3DB-A1DE-2FE9-87EC36F4BE74}"/>
              </a:ext>
            </a:extLst>
          </p:cNvPr>
          <p:cNvSpPr txBox="1"/>
          <p:nvPr/>
        </p:nvSpPr>
        <p:spPr>
          <a:xfrm>
            <a:off x="585840" y="1371660"/>
            <a:ext cx="9458325" cy="4955203"/>
          </a:xfrm>
          <a:prstGeom prst="rect">
            <a:avLst/>
          </a:prstGeom>
          <a:noFill/>
        </p:spPr>
        <p:txBody>
          <a:bodyPr wrap="square" rtlCol="0">
            <a:spAutoFit/>
          </a:bodyPr>
          <a:lstStyle/>
          <a:p>
            <a:r>
              <a:rPr lang="en-IN" sz="2000" dirty="0"/>
              <a:t>1 .Data collection taken from </a:t>
            </a:r>
            <a:r>
              <a:rPr lang="en-IN" sz="2000" dirty="0" err="1"/>
              <a:t>Edunet</a:t>
            </a:r>
            <a:r>
              <a:rPr lang="en-IN" sz="2000" dirty="0"/>
              <a:t> dashboard </a:t>
            </a:r>
          </a:p>
          <a:p>
            <a:endParaRPr lang="en-IN" sz="2000" dirty="0"/>
          </a:p>
          <a:p>
            <a:r>
              <a:rPr lang="en-IN" sz="2000" dirty="0"/>
              <a:t>2 .Feature selection </a:t>
            </a:r>
          </a:p>
          <a:p>
            <a:endParaRPr lang="en-IN" sz="2000" dirty="0"/>
          </a:p>
          <a:p>
            <a:r>
              <a:rPr lang="en-IN" sz="2000" dirty="0"/>
              <a:t>3 .Data cleaning  : Blanks , conditional formatting , filter </a:t>
            </a:r>
          </a:p>
          <a:p>
            <a:endParaRPr lang="en-IN" sz="2000" dirty="0"/>
          </a:p>
          <a:p>
            <a:r>
              <a:rPr lang="en-IN" sz="2000" dirty="0"/>
              <a:t>4 .Computation of salary =IFS(E178&gt;=100000,”VERY HIGH INCOME”, E178.=80000,”HIGH        </a:t>
            </a:r>
          </a:p>
          <a:p>
            <a:r>
              <a:rPr lang="en-IN" sz="2000" dirty="0"/>
              <a:t>INCOME”,E178.=50000,”LOW INCOME”,TRUE,”VERYLOW INCOME”)</a:t>
            </a:r>
          </a:p>
          <a:p>
            <a:endParaRPr lang="en-IN" sz="2000" dirty="0"/>
          </a:p>
          <a:p>
            <a:r>
              <a:rPr lang="en-IN" sz="2000" dirty="0"/>
              <a:t>5 .Pivot table : Filter – gender</a:t>
            </a:r>
          </a:p>
          <a:p>
            <a:r>
              <a:rPr lang="en-IN" sz="2000" dirty="0"/>
              <a:t>                      Column – Salary analysis</a:t>
            </a:r>
          </a:p>
          <a:p>
            <a:r>
              <a:rPr lang="en-IN" sz="2000" dirty="0"/>
              <a:t>                      Rows - Department</a:t>
            </a:r>
          </a:p>
          <a:p>
            <a:r>
              <a:rPr lang="en-IN" sz="2000" dirty="0"/>
              <a:t>                      Value – Employee</a:t>
            </a:r>
          </a:p>
          <a:p>
            <a:r>
              <a:rPr lang="en-IN" sz="2000" dirty="0"/>
              <a:t>6 .Chart : insert – </a:t>
            </a:r>
            <a:r>
              <a:rPr lang="en-IN" sz="2000" dirty="0" err="1"/>
              <a:t>Recommenered</a:t>
            </a:r>
            <a:r>
              <a:rPr lang="en-IN" sz="2000" dirty="0"/>
              <a:t> chart – ok</a:t>
            </a:r>
          </a:p>
          <a:p>
            <a:endParaRPr lang="en-IN" dirty="0"/>
          </a:p>
          <a:p>
            <a:r>
              <a:rPr lang="en-IN" dirty="0"/>
              <a:t>     </a:t>
            </a:r>
            <a:r>
              <a:rPr lang="en-IN" b="1" dirty="0"/>
              <a:t>REQUIRED CHART IS FORMED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3B9B33C2-FC16-E707-9F4F-509E71933879}"/>
              </a:ext>
            </a:extLst>
          </p:cNvPr>
          <p:cNvGraphicFramePr>
            <a:graphicFrameLocks/>
          </p:cNvGraphicFramePr>
          <p:nvPr>
            <p:extLst>
              <p:ext uri="{D42A27DB-BD31-4B8C-83A1-F6EECF244321}">
                <p14:modId xmlns:p14="http://schemas.microsoft.com/office/powerpoint/2010/main" val="2831401940"/>
              </p:ext>
            </p:extLst>
          </p:nvPr>
        </p:nvGraphicFramePr>
        <p:xfrm>
          <a:off x="755332" y="1143635"/>
          <a:ext cx="8083868" cy="4018916"/>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BC3CBCBB-B058-485C-C20A-703B3EBA679B}"/>
              </a:ext>
            </a:extLst>
          </p:cNvPr>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12</a:t>
            </a:fld>
            <a:endParaRPr lang="en-IN" spc="1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9D42593-448D-1EDC-A646-96F694BBB406}"/>
              </a:ext>
            </a:extLst>
          </p:cNvPr>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13</a:t>
            </a:fld>
            <a:endParaRPr lang="en-IN" spc="10" dirty="0"/>
          </a:p>
        </p:txBody>
      </p:sp>
      <p:sp>
        <p:nvSpPr>
          <p:cNvPr id="5" name="Rectangle 2">
            <a:extLst>
              <a:ext uri="{FF2B5EF4-FFF2-40B4-BE49-F238E27FC236}">
                <a16:creationId xmlns:a16="http://schemas.microsoft.com/office/drawing/2014/main" id="{1C4B4674-558A-E9A0-D7D3-58B399CB478F}"/>
              </a:ext>
            </a:extLst>
          </p:cNvPr>
          <p:cNvSpPr>
            <a:spLocks noChangeArrowheads="1"/>
          </p:cNvSpPr>
          <p:nvPr/>
        </p:nvSpPr>
        <p:spPr bwMode="auto">
          <a:xfrm rot="10800000" flipV="1">
            <a:off x="755332" y="2967335"/>
            <a:ext cx="7620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46E9EDF-FA47-C58C-FF3A-309824C99834}"/>
              </a:ext>
            </a:extLst>
          </p:cNvPr>
          <p:cNvSpPr>
            <a:spLocks noChangeArrowheads="1"/>
          </p:cNvSpPr>
          <p:nvPr/>
        </p:nvSpPr>
        <p:spPr bwMode="auto">
          <a:xfrm>
            <a:off x="609600" y="1897439"/>
            <a:ext cx="92202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Competitive Positioning</a:t>
            </a:r>
            <a:r>
              <a:rPr kumimoji="0" lang="en-US" altLang="en-US" sz="1800" b="0" i="0" u="none" strike="noStrike" cap="none" normalizeH="0" baseline="0" dirty="0">
                <a:ln>
                  <a:noFill/>
                </a:ln>
                <a:solidFill>
                  <a:schemeClr val="tx1"/>
                </a:solidFill>
                <a:effectLst/>
                <a:latin typeface="Arial" panose="020B0604020202020204" pitchFamily="34" charset="0"/>
              </a:rPr>
              <a:t>: Our salary levels are generally competitive within the industry; however, there are specific roles where our compensation is below market rates. This could impact our ability to attract and retain top talent in these areas.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Internal Equity</a:t>
            </a:r>
            <a:r>
              <a:rPr kumimoji="0" lang="en-US" altLang="en-US" sz="1800" b="0" i="0" u="none" strike="noStrike" cap="none" normalizeH="0" baseline="0" dirty="0">
                <a:ln>
                  <a:noFill/>
                </a:ln>
                <a:solidFill>
                  <a:schemeClr val="tx1"/>
                </a:solidFill>
                <a:effectLst/>
                <a:latin typeface="Arial" panose="020B0604020202020204" pitchFamily="34" charset="0"/>
              </a:rPr>
              <a:t>: While most employees are compensated fairly relative to their roles and responsibilities, there are inconsistencies that need addressing. Disparities in salaries for similar positions or experience levels could lead to dissatisfaction and potential turnover.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and Compensation Alignment</a:t>
            </a:r>
            <a:r>
              <a:rPr kumimoji="0" lang="en-US" altLang="en-US" sz="1800" b="0" i="0" u="none" strike="noStrike" cap="none" normalizeH="0" baseline="0" dirty="0">
                <a:ln>
                  <a:noFill/>
                </a:ln>
                <a:solidFill>
                  <a:schemeClr val="tx1"/>
                </a:solidFill>
                <a:effectLst/>
                <a:latin typeface="Arial" panose="020B0604020202020204" pitchFamily="34" charset="0"/>
              </a:rPr>
              <a:t>: There is a notable alignment between performance and compensation, although there are areas where adjustments could be made to better reflect individual contributions and achievements.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Pay Gaps</a:t>
            </a:r>
            <a:r>
              <a:rPr kumimoji="0" lang="en-US" altLang="en-US" sz="1800" b="0" i="0" u="none" strike="noStrike" cap="none" normalizeH="0" baseline="0" dirty="0">
                <a:ln>
                  <a:noFill/>
                </a:ln>
                <a:solidFill>
                  <a:schemeClr val="tx1"/>
                </a:solidFill>
                <a:effectLst/>
                <a:latin typeface="Arial" panose="020B0604020202020204" pitchFamily="34" charset="0"/>
              </a:rPr>
              <a:t>: Our analysis highlighted some gender and demographic pay gaps that need to be addressed to ensure fairness and equity in our compensation practices.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6600" b="1" dirty="0">
                <a:solidFill>
                  <a:srgbClr val="0F0F0F"/>
                </a:solidFill>
                <a:latin typeface="Times New Roman" panose="02020603050405020304" pitchFamily="18" charset="0"/>
                <a:cs typeface="Times New Roman" panose="02020603050405020304" pitchFamily="18" charset="0"/>
              </a:rPr>
              <a:t>Employee salary analysis</a:t>
            </a:r>
            <a:endParaRPr lang="en-IN" sz="44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C71C154-27F3-EF1A-21E8-9060DCB903F9}"/>
              </a:ext>
            </a:extLst>
          </p:cNvPr>
          <p:cNvSpPr txBox="1"/>
          <p:nvPr/>
        </p:nvSpPr>
        <p:spPr>
          <a:xfrm>
            <a:off x="381000" y="2019300"/>
            <a:ext cx="7610475" cy="923330"/>
          </a:xfrm>
          <a:prstGeom prst="rect">
            <a:avLst/>
          </a:prstGeom>
          <a:noFill/>
        </p:spPr>
        <p:txBody>
          <a:bodyPr wrap="square">
            <a:spAutoFit/>
          </a:bodyPr>
          <a:lstStyle/>
          <a:p>
            <a:r>
              <a:rPr lang="en-US" b="1" dirty="0"/>
              <a:t>Objective:</a:t>
            </a:r>
            <a:r>
              <a:rPr lang="en-US" dirty="0"/>
              <a:t> To analyze the salary distribution and trends within the company to ensure fair compensation practices, identify disparities, and optimize salary structures to align with industry standards and organizational goals.</a:t>
            </a:r>
            <a:endParaRPr lang="en-IN" dirty="0"/>
          </a:p>
        </p:txBody>
      </p:sp>
      <p:sp>
        <p:nvSpPr>
          <p:cNvPr id="13" name="TextBox 12">
            <a:extLst>
              <a:ext uri="{FF2B5EF4-FFF2-40B4-BE49-F238E27FC236}">
                <a16:creationId xmlns:a16="http://schemas.microsoft.com/office/drawing/2014/main" id="{3AA98D6B-2A8F-8B6E-4FE5-CDFE6B313009}"/>
              </a:ext>
            </a:extLst>
          </p:cNvPr>
          <p:cNvSpPr txBox="1"/>
          <p:nvPr/>
        </p:nvSpPr>
        <p:spPr>
          <a:xfrm>
            <a:off x="381000" y="3708695"/>
            <a:ext cx="7359445" cy="2031325"/>
          </a:xfrm>
          <a:prstGeom prst="rect">
            <a:avLst/>
          </a:prstGeom>
          <a:noFill/>
        </p:spPr>
        <p:txBody>
          <a:bodyPr wrap="square">
            <a:spAutoFit/>
          </a:bodyPr>
          <a:lstStyle/>
          <a:p>
            <a:r>
              <a:rPr lang="en-US" b="1" dirty="0"/>
              <a:t>Data Requirements:</a:t>
            </a:r>
            <a:endParaRPr lang="en-US" dirty="0"/>
          </a:p>
          <a:p>
            <a:pPr>
              <a:buFont typeface="Arial" panose="020B0604020202020204" pitchFamily="34" charset="0"/>
              <a:buChar char="•"/>
            </a:pPr>
            <a:r>
              <a:rPr lang="en-US" dirty="0"/>
              <a:t>Employee demographic information (e.g., gender, age, ethnicity)</a:t>
            </a:r>
          </a:p>
          <a:p>
            <a:pPr>
              <a:buFont typeface="Arial" panose="020B0604020202020204" pitchFamily="34" charset="0"/>
              <a:buChar char="•"/>
            </a:pPr>
            <a:r>
              <a:rPr lang="en-US" dirty="0"/>
              <a:t>Job titles and descriptions</a:t>
            </a:r>
          </a:p>
          <a:p>
            <a:pPr>
              <a:buFont typeface="Arial" panose="020B0604020202020204" pitchFamily="34" charset="0"/>
              <a:buChar char="•"/>
            </a:pPr>
            <a:r>
              <a:rPr lang="en-US" dirty="0"/>
              <a:t>Departmental information</a:t>
            </a:r>
          </a:p>
          <a:p>
            <a:pPr>
              <a:buFont typeface="Arial" panose="020B0604020202020204" pitchFamily="34" charset="0"/>
              <a:buChar char="•"/>
            </a:pPr>
            <a:r>
              <a:rPr lang="en-US" dirty="0"/>
              <a:t>Salary details (base salary, bonuses, benefits)</a:t>
            </a:r>
          </a:p>
          <a:p>
            <a:pPr>
              <a:buFont typeface="Arial" panose="020B0604020202020204" pitchFamily="34" charset="0"/>
              <a:buChar char="•"/>
            </a:pPr>
            <a:r>
              <a:rPr lang="en-US" dirty="0"/>
              <a:t>Performance metrics (if available)</a:t>
            </a:r>
          </a:p>
          <a:p>
            <a:pPr>
              <a:buFont typeface="Arial" panose="020B0604020202020204" pitchFamily="34" charset="0"/>
              <a:buChar char="•"/>
            </a:pPr>
            <a:r>
              <a:rPr lang="en-US" dirty="0"/>
              <a:t>Industry salary benchmarks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A2BA4706-557E-58D1-4BC1-2217CC06C843}"/>
              </a:ext>
            </a:extLst>
          </p:cNvPr>
          <p:cNvSpPr txBox="1"/>
          <p:nvPr/>
        </p:nvSpPr>
        <p:spPr>
          <a:xfrm>
            <a:off x="698398" y="1845085"/>
            <a:ext cx="6100916" cy="1200329"/>
          </a:xfrm>
          <a:prstGeom prst="rect">
            <a:avLst/>
          </a:prstGeom>
          <a:noFill/>
        </p:spPr>
        <p:txBody>
          <a:bodyPr wrap="square">
            <a:spAutoFit/>
          </a:bodyPr>
          <a:lstStyle/>
          <a:p>
            <a:r>
              <a:rPr lang="en-US" b="1" dirty="0"/>
              <a:t>Project Title:</a:t>
            </a:r>
            <a:r>
              <a:rPr lang="en-US" dirty="0"/>
              <a:t> Comprehensive Analysis of Employee Salary             </a:t>
            </a:r>
          </a:p>
          <a:p>
            <a:r>
              <a:rPr lang="en-US" dirty="0"/>
              <a:t>                        Distribution and Equity</a:t>
            </a:r>
          </a:p>
          <a:p>
            <a:r>
              <a:rPr lang="en-US" b="1" dirty="0"/>
              <a:t>Project Manager:</a:t>
            </a:r>
            <a:r>
              <a:rPr lang="en-US" dirty="0"/>
              <a:t> [Name]</a:t>
            </a:r>
          </a:p>
          <a:p>
            <a:r>
              <a:rPr lang="en-US" b="1" dirty="0"/>
              <a:t>Project Duration:</a:t>
            </a:r>
            <a:r>
              <a:rPr lang="en-US" dirty="0"/>
              <a:t> [Start Date] – [End Date]</a:t>
            </a:r>
          </a:p>
        </p:txBody>
      </p:sp>
      <p:sp>
        <p:nvSpPr>
          <p:cNvPr id="14" name="TextBox 13">
            <a:extLst>
              <a:ext uri="{FF2B5EF4-FFF2-40B4-BE49-F238E27FC236}">
                <a16:creationId xmlns:a16="http://schemas.microsoft.com/office/drawing/2014/main" id="{E7BEA501-18C6-CAB8-12D3-EE89ED8AA27C}"/>
              </a:ext>
            </a:extLst>
          </p:cNvPr>
          <p:cNvSpPr txBox="1"/>
          <p:nvPr/>
        </p:nvSpPr>
        <p:spPr>
          <a:xfrm>
            <a:off x="676275" y="3231920"/>
            <a:ext cx="7981950" cy="1200329"/>
          </a:xfrm>
          <a:prstGeom prst="rect">
            <a:avLst/>
          </a:prstGeom>
          <a:noFill/>
        </p:spPr>
        <p:txBody>
          <a:bodyPr wrap="square">
            <a:spAutoFit/>
          </a:bodyPr>
          <a:lstStyle/>
          <a:p>
            <a:r>
              <a:rPr lang="en-US" b="1" dirty="0"/>
              <a:t>Objective:</a:t>
            </a:r>
            <a:r>
              <a:rPr lang="en-US" dirty="0"/>
              <a:t> </a:t>
            </a:r>
          </a:p>
          <a:p>
            <a:r>
              <a:rPr lang="en-US" dirty="0"/>
              <a:t>        To conduct a detailed analysis of employee salaries to identify patterns, disparities, and areas for improvement, ensuring fair and competitive compensation aligned with organizational goals and industry standards.</a:t>
            </a:r>
            <a:endParaRPr lang="en-IN" dirty="0"/>
          </a:p>
        </p:txBody>
      </p:sp>
      <p:sp>
        <p:nvSpPr>
          <p:cNvPr id="18" name="TextBox 17">
            <a:extLst>
              <a:ext uri="{FF2B5EF4-FFF2-40B4-BE49-F238E27FC236}">
                <a16:creationId xmlns:a16="http://schemas.microsoft.com/office/drawing/2014/main" id="{46311A34-2AB3-74EC-BB1C-5F27F0F00093}"/>
              </a:ext>
            </a:extLst>
          </p:cNvPr>
          <p:cNvSpPr txBox="1"/>
          <p:nvPr/>
        </p:nvSpPr>
        <p:spPr>
          <a:xfrm>
            <a:off x="641248" y="4852511"/>
            <a:ext cx="6100916" cy="1754326"/>
          </a:xfrm>
          <a:prstGeom prst="rect">
            <a:avLst/>
          </a:prstGeom>
          <a:noFill/>
        </p:spPr>
        <p:txBody>
          <a:bodyPr wrap="square">
            <a:spAutoFit/>
          </a:bodyPr>
          <a:lstStyle/>
          <a:p>
            <a:r>
              <a:rPr lang="en-IN" b="1" dirty="0"/>
              <a:t>Timeline:</a:t>
            </a:r>
          </a:p>
          <a:p>
            <a:endParaRPr lang="en-IN" dirty="0"/>
          </a:p>
          <a:p>
            <a:pPr>
              <a:buFont typeface="+mj-lt"/>
              <a:buAutoNum type="arabicPeriod"/>
            </a:pPr>
            <a:r>
              <a:rPr lang="en-IN" b="1" dirty="0"/>
              <a:t>Planning &amp; Data Collection:</a:t>
            </a:r>
            <a:r>
              <a:rPr lang="en-IN" dirty="0"/>
              <a:t> [Start Date] – [Date]</a:t>
            </a:r>
          </a:p>
          <a:p>
            <a:pPr>
              <a:buFont typeface="+mj-lt"/>
              <a:buAutoNum type="arabicPeriod"/>
            </a:pPr>
            <a:r>
              <a:rPr lang="en-IN" b="1" dirty="0"/>
              <a:t>Data Analysis:</a:t>
            </a:r>
            <a:r>
              <a:rPr lang="en-IN" dirty="0"/>
              <a:t> [Date] – [Date]</a:t>
            </a:r>
          </a:p>
          <a:p>
            <a:pPr>
              <a:buFont typeface="+mj-lt"/>
              <a:buAutoNum type="arabicPeriod"/>
            </a:pPr>
            <a:r>
              <a:rPr lang="en-IN" b="1" dirty="0"/>
              <a:t>Reporting &amp; Recommendations:</a:t>
            </a:r>
            <a:r>
              <a:rPr lang="en-IN" dirty="0"/>
              <a:t> [Date] – [Date]</a:t>
            </a:r>
          </a:p>
          <a:p>
            <a:pPr>
              <a:buFont typeface="+mj-lt"/>
              <a:buAutoNum type="arabicPeriod"/>
            </a:pPr>
            <a:r>
              <a:rPr lang="en-IN" b="1" dirty="0"/>
              <a:t>Presentation &amp; Review:</a:t>
            </a:r>
            <a:r>
              <a:rPr lang="en-IN" dirty="0"/>
              <a:t> [Date] – [Date]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A7EFD-EC90-11ED-0B6F-56B7F8650FFE}"/>
              </a:ext>
            </a:extLst>
          </p:cNvPr>
          <p:cNvSpPr>
            <a:spLocks noGrp="1"/>
          </p:cNvSpPr>
          <p:nvPr>
            <p:ph type="ctrTitle"/>
          </p:nvPr>
        </p:nvSpPr>
        <p:spPr>
          <a:xfrm>
            <a:off x="152400" y="48331"/>
            <a:ext cx="5800851" cy="553998"/>
          </a:xfrm>
        </p:spPr>
        <p:txBody>
          <a:bodyPr/>
          <a:lstStyle/>
          <a:p>
            <a:r>
              <a:rPr lang="en-IN" sz="3600" dirty="0"/>
              <a:t>Scope</a:t>
            </a:r>
            <a:r>
              <a:rPr lang="en-IN" dirty="0"/>
              <a:t>:</a:t>
            </a:r>
          </a:p>
        </p:txBody>
      </p:sp>
      <p:sp>
        <p:nvSpPr>
          <p:cNvPr id="4" name="Slide Number Placeholder 3">
            <a:extLst>
              <a:ext uri="{FF2B5EF4-FFF2-40B4-BE49-F238E27FC236}">
                <a16:creationId xmlns:a16="http://schemas.microsoft.com/office/drawing/2014/main" id="{D070B716-4F7C-5B97-EB84-87A1706C881A}"/>
              </a:ext>
            </a:extLst>
          </p:cNvPr>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6</a:t>
            </a:fld>
            <a:endParaRPr lang="en-IN" spc="10" dirty="0"/>
          </a:p>
        </p:txBody>
      </p:sp>
      <p:sp>
        <p:nvSpPr>
          <p:cNvPr id="8" name="TextBox 7">
            <a:extLst>
              <a:ext uri="{FF2B5EF4-FFF2-40B4-BE49-F238E27FC236}">
                <a16:creationId xmlns:a16="http://schemas.microsoft.com/office/drawing/2014/main" id="{EE242D77-4E93-E3A6-31F9-E39615A78949}"/>
              </a:ext>
            </a:extLst>
          </p:cNvPr>
          <p:cNvSpPr txBox="1"/>
          <p:nvPr/>
        </p:nvSpPr>
        <p:spPr>
          <a:xfrm>
            <a:off x="838200" y="457200"/>
            <a:ext cx="8305800" cy="2585323"/>
          </a:xfrm>
          <a:prstGeom prst="rect">
            <a:avLst/>
          </a:prstGeom>
          <a:noFill/>
        </p:spPr>
        <p:txBody>
          <a:bodyPr wrap="square">
            <a:spAutoFit/>
          </a:bodyPr>
          <a:lstStyle/>
          <a:p>
            <a:endParaRPr lang="en-US" dirty="0"/>
          </a:p>
          <a:p>
            <a:pPr>
              <a:buFont typeface="+mj-lt"/>
              <a:buAutoNum type="arabicPeriod"/>
            </a:pPr>
            <a:r>
              <a:rPr lang="en-US" b="1" dirty="0"/>
              <a:t>Data Collection:</a:t>
            </a:r>
            <a:r>
              <a:rPr lang="en-US" dirty="0"/>
              <a:t> Gather relevant data on employee demographics, job roles, departments, salaries, and performance metrics.</a:t>
            </a:r>
          </a:p>
          <a:p>
            <a:pPr>
              <a:buFont typeface="+mj-lt"/>
              <a:buAutoNum type="arabicPeriod"/>
            </a:pPr>
            <a:r>
              <a:rPr lang="en-US" b="1" dirty="0"/>
              <a:t>Data Analysis:</a:t>
            </a:r>
            <a:r>
              <a:rPr lang="en-US" dirty="0"/>
              <a:t> Perform statistical analysis to assess salary distribution, equity, and trends. Conduct benchmarking against industry standards.</a:t>
            </a:r>
          </a:p>
          <a:p>
            <a:pPr>
              <a:buFont typeface="+mj-lt"/>
              <a:buAutoNum type="arabicPeriod"/>
            </a:pPr>
            <a:r>
              <a:rPr lang="en-US" b="1" dirty="0"/>
              <a:t>Reporting:</a:t>
            </a:r>
            <a:r>
              <a:rPr lang="en-US" dirty="0"/>
              <a:t> Develop a comprehensive report outlining findings, visualizations, and recommendations.</a:t>
            </a:r>
          </a:p>
          <a:p>
            <a:pPr>
              <a:buFont typeface="+mj-lt"/>
              <a:buAutoNum type="arabicPeriod"/>
            </a:pPr>
            <a:r>
              <a:rPr lang="en-US" b="1" dirty="0"/>
              <a:t>Implementation Plan:</a:t>
            </a:r>
            <a:r>
              <a:rPr lang="en-US" dirty="0"/>
              <a:t> Propose strategies for implementing changes based on the analysis.</a:t>
            </a:r>
          </a:p>
        </p:txBody>
      </p:sp>
      <p:sp>
        <p:nvSpPr>
          <p:cNvPr id="10" name="TextBox 9">
            <a:extLst>
              <a:ext uri="{FF2B5EF4-FFF2-40B4-BE49-F238E27FC236}">
                <a16:creationId xmlns:a16="http://schemas.microsoft.com/office/drawing/2014/main" id="{E87C2546-F353-1A8F-1137-D472E39A0CB2}"/>
              </a:ext>
            </a:extLst>
          </p:cNvPr>
          <p:cNvSpPr txBox="1"/>
          <p:nvPr/>
        </p:nvSpPr>
        <p:spPr>
          <a:xfrm>
            <a:off x="152400" y="3126096"/>
            <a:ext cx="6150076" cy="584775"/>
          </a:xfrm>
          <a:prstGeom prst="rect">
            <a:avLst/>
          </a:prstGeom>
          <a:noFill/>
        </p:spPr>
        <p:txBody>
          <a:bodyPr wrap="square">
            <a:spAutoFit/>
          </a:bodyPr>
          <a:lstStyle/>
          <a:p>
            <a:r>
              <a:rPr lang="en-US" sz="3200" b="1" dirty="0"/>
              <a:t>Key Stakeholders</a:t>
            </a:r>
            <a:r>
              <a:rPr lang="en-US" b="1" dirty="0"/>
              <a:t>:</a:t>
            </a:r>
          </a:p>
        </p:txBody>
      </p:sp>
      <p:sp>
        <p:nvSpPr>
          <p:cNvPr id="12" name="TextBox 11">
            <a:extLst>
              <a:ext uri="{FF2B5EF4-FFF2-40B4-BE49-F238E27FC236}">
                <a16:creationId xmlns:a16="http://schemas.microsoft.com/office/drawing/2014/main" id="{22EC4BC8-0E4C-B2A0-3A05-15DC4FF37B94}"/>
              </a:ext>
            </a:extLst>
          </p:cNvPr>
          <p:cNvSpPr txBox="1"/>
          <p:nvPr/>
        </p:nvSpPr>
        <p:spPr>
          <a:xfrm>
            <a:off x="838200" y="3710870"/>
            <a:ext cx="6150076" cy="2585323"/>
          </a:xfrm>
          <a:prstGeom prst="rect">
            <a:avLst/>
          </a:prstGeom>
          <a:noFill/>
        </p:spPr>
        <p:txBody>
          <a:bodyPr wrap="square">
            <a:spAutoFit/>
          </a:bodyPr>
          <a:lstStyle/>
          <a:p>
            <a:endParaRPr lang="en-US" dirty="0"/>
          </a:p>
          <a:p>
            <a:pPr>
              <a:buFont typeface="Arial" panose="020B0604020202020204" pitchFamily="34" charset="0"/>
              <a:buChar char="•"/>
            </a:pPr>
            <a:r>
              <a:rPr lang="en-US" b="1" dirty="0"/>
              <a:t>Human Resources Department:</a:t>
            </a:r>
            <a:r>
              <a:rPr lang="en-US" dirty="0"/>
              <a:t> Responsible for implementing and monitoring salary adjustments.</a:t>
            </a:r>
          </a:p>
          <a:p>
            <a:pPr>
              <a:buFont typeface="Arial" panose="020B0604020202020204" pitchFamily="34" charset="0"/>
              <a:buChar char="•"/>
            </a:pPr>
            <a:r>
              <a:rPr lang="en-US" b="1" dirty="0"/>
              <a:t>Finance Department:</a:t>
            </a:r>
            <a:r>
              <a:rPr lang="en-US" dirty="0"/>
              <a:t> Provides budgetary insights and constraints.</a:t>
            </a:r>
          </a:p>
          <a:p>
            <a:pPr>
              <a:buFont typeface="Arial" panose="020B0604020202020204" pitchFamily="34" charset="0"/>
              <a:buChar char="•"/>
            </a:pPr>
            <a:r>
              <a:rPr lang="en-US" b="1" dirty="0"/>
              <a:t>Executive Leadership:</a:t>
            </a:r>
            <a:r>
              <a:rPr lang="en-US" dirty="0"/>
              <a:t> Reviews and approves recommendations and changes.</a:t>
            </a:r>
          </a:p>
          <a:p>
            <a:pPr>
              <a:buFont typeface="Arial" panose="020B0604020202020204" pitchFamily="34" charset="0"/>
              <a:buChar char="•"/>
            </a:pPr>
            <a:r>
              <a:rPr lang="en-US" b="1" dirty="0"/>
              <a:t>Employees:</a:t>
            </a:r>
            <a:r>
              <a:rPr lang="en-US" dirty="0"/>
              <a:t> Affected by changes in salary structures and compensation policies.</a:t>
            </a:r>
          </a:p>
        </p:txBody>
      </p:sp>
    </p:spTree>
    <p:extLst>
      <p:ext uri="{BB962C8B-B14F-4D97-AF65-F5344CB8AC3E}">
        <p14:creationId xmlns:p14="http://schemas.microsoft.com/office/powerpoint/2010/main" val="1598044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55332" y="385444"/>
            <a:ext cx="10681335" cy="758190"/>
          </a:xfrm>
        </p:spPr>
        <p:txBody>
          <a:bodyPr vert="horz" wrap="square" lIns="0" tIns="16510" rIns="0" bIns="0" rtlCol="0">
            <a:spAutoFit/>
          </a:bodyPr>
          <a:lstStyle/>
          <a:p>
            <a:r>
              <a:rPr lang="en-US" dirty="0"/>
              <a:t>WHO ARE THE END USERS?</a:t>
            </a:r>
          </a:p>
        </p:txBody>
      </p:sp>
      <p:sp>
        <p:nvSpPr>
          <p:cNvPr id="8" name="object 8"/>
          <p:cNvSpPr txBox="1">
            <a:spLocks noGrp="1"/>
          </p:cNvSpPr>
          <p:nvPr>
            <p:ph type="sldNum" sz="quarter" idx="7"/>
          </p:nvPr>
        </p:nvSpPr>
        <p:spPr>
          <a:xfrm>
            <a:off x="11353418" y="6473337"/>
            <a:ext cx="151129" cy="191770"/>
          </a:xfrm>
        </p:spPr>
        <p:txBody>
          <a:bodyPr vert="horz" wrap="square" lIns="0" tIns="6985" rIns="0" bIns="0" rtlCol="0">
            <a:spAutoFit/>
          </a:bodyPr>
          <a:lstStyle/>
          <a:p>
            <a:fld id="{81D60167-4931-47E6-BA6A-407CBD079E47}" type="slidenum">
              <a:rPr lang="en-IN" dirty="0"/>
              <a:pPr/>
              <a:t>7</a:t>
            </a:fld>
            <a:endParaRPr lang="en-IN"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7" name="TextBox 16">
            <a:extLst>
              <a:ext uri="{FF2B5EF4-FFF2-40B4-BE49-F238E27FC236}">
                <a16:creationId xmlns:a16="http://schemas.microsoft.com/office/drawing/2014/main" id="{C59AE7CD-153B-C31B-A528-B6BBD3C7A6E7}"/>
              </a:ext>
            </a:extLst>
          </p:cNvPr>
          <p:cNvSpPr txBox="1"/>
          <p:nvPr/>
        </p:nvSpPr>
        <p:spPr>
          <a:xfrm>
            <a:off x="923925" y="1877040"/>
            <a:ext cx="3962400" cy="3477875"/>
          </a:xfrm>
          <a:prstGeom prst="rect">
            <a:avLst/>
          </a:prstGeom>
          <a:noFill/>
        </p:spPr>
        <p:txBody>
          <a:bodyPr wrap="square" rtlCol="0">
            <a:spAutoFit/>
          </a:bodyPr>
          <a:lstStyle/>
          <a:p>
            <a:r>
              <a:rPr lang="en-IN" sz="3200" dirty="0"/>
              <a:t>1.</a:t>
            </a:r>
            <a:r>
              <a:rPr lang="en-IN" sz="2000" dirty="0"/>
              <a:t> </a:t>
            </a:r>
            <a:r>
              <a:rPr lang="en-IN" sz="3200" dirty="0"/>
              <a:t>Employer</a:t>
            </a:r>
            <a:endParaRPr lang="en-IN" sz="2000" dirty="0"/>
          </a:p>
          <a:p>
            <a:endParaRPr lang="en-IN" sz="2000" dirty="0"/>
          </a:p>
          <a:p>
            <a:r>
              <a:rPr lang="en-IN" sz="3200" dirty="0"/>
              <a:t>2. Employee</a:t>
            </a:r>
          </a:p>
          <a:p>
            <a:endParaRPr lang="en-IN" sz="3200" dirty="0"/>
          </a:p>
          <a:p>
            <a:r>
              <a:rPr lang="en-IN" sz="3200" dirty="0"/>
              <a:t>3. Manager</a:t>
            </a:r>
          </a:p>
          <a:p>
            <a:endParaRPr lang="en-IN" sz="3200" dirty="0"/>
          </a:p>
          <a:p>
            <a:r>
              <a:rPr lang="en-IN" sz="3200" dirty="0"/>
              <a:t>4. Organization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6" y="1524001"/>
            <a:ext cx="2238374" cy="31242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2" name="TextBox 11">
            <a:extLst>
              <a:ext uri="{FF2B5EF4-FFF2-40B4-BE49-F238E27FC236}">
                <a16:creationId xmlns:a16="http://schemas.microsoft.com/office/drawing/2014/main" id="{964E24E9-F858-B462-110A-427E5916E221}"/>
              </a:ext>
            </a:extLst>
          </p:cNvPr>
          <p:cNvSpPr txBox="1"/>
          <p:nvPr/>
        </p:nvSpPr>
        <p:spPr>
          <a:xfrm>
            <a:off x="2667000" y="2337100"/>
            <a:ext cx="6532879" cy="2862322"/>
          </a:xfrm>
          <a:prstGeom prst="rect">
            <a:avLst/>
          </a:prstGeom>
          <a:noFill/>
        </p:spPr>
        <p:txBody>
          <a:bodyPr wrap="none" rtlCol="0">
            <a:spAutoFit/>
          </a:bodyPr>
          <a:lstStyle/>
          <a:p>
            <a:r>
              <a:rPr lang="en-IN" sz="2000" dirty="0"/>
              <a:t>1 . Condition formatting  - To find blanks and zero value.</a:t>
            </a:r>
          </a:p>
          <a:p>
            <a:endParaRPr lang="en-IN" sz="2000" dirty="0"/>
          </a:p>
          <a:p>
            <a:r>
              <a:rPr lang="en-IN" sz="2000" dirty="0"/>
              <a:t>2 . Filtering                         - Remove the blanks and zero value.</a:t>
            </a:r>
          </a:p>
          <a:p>
            <a:endParaRPr lang="en-IN" sz="2000" dirty="0"/>
          </a:p>
          <a:p>
            <a:r>
              <a:rPr lang="en-IN" sz="2000" dirty="0"/>
              <a:t>3 . Formula                         - Salary analysis.</a:t>
            </a:r>
          </a:p>
          <a:p>
            <a:endParaRPr lang="en-IN" sz="2000" dirty="0"/>
          </a:p>
          <a:p>
            <a:r>
              <a:rPr lang="en-IN" sz="2000" dirty="0"/>
              <a:t>4. Pivot table                     - Summary</a:t>
            </a:r>
          </a:p>
          <a:p>
            <a:endParaRPr lang="en-IN" sz="2000" dirty="0"/>
          </a:p>
          <a:p>
            <a:r>
              <a:rPr lang="en-IN" sz="2000" dirty="0"/>
              <a:t>5 . Graph                            - Data visualisation</a:t>
            </a:r>
            <a:r>
              <a:rPr lang="en-IN"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Slide Number Placeholder 2">
            <a:extLst>
              <a:ext uri="{FF2B5EF4-FFF2-40B4-BE49-F238E27FC236}">
                <a16:creationId xmlns:a16="http://schemas.microsoft.com/office/drawing/2014/main" id="{EE0219D5-124A-0BF9-5D73-353695E7E328}"/>
              </a:ext>
            </a:extLst>
          </p:cNvPr>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9</a:t>
            </a:fld>
            <a:endParaRPr lang="en-IN" spc="10" dirty="0"/>
          </a:p>
        </p:txBody>
      </p:sp>
      <p:sp>
        <p:nvSpPr>
          <p:cNvPr id="4" name="TextBox 3">
            <a:extLst>
              <a:ext uri="{FF2B5EF4-FFF2-40B4-BE49-F238E27FC236}">
                <a16:creationId xmlns:a16="http://schemas.microsoft.com/office/drawing/2014/main" id="{DA3B5418-4A9D-62A7-8D9E-42A8422768D7}"/>
              </a:ext>
            </a:extLst>
          </p:cNvPr>
          <p:cNvSpPr txBox="1"/>
          <p:nvPr/>
        </p:nvSpPr>
        <p:spPr>
          <a:xfrm>
            <a:off x="1447800" y="1751856"/>
            <a:ext cx="6201185" cy="1323439"/>
          </a:xfrm>
          <a:prstGeom prst="rect">
            <a:avLst/>
          </a:prstGeom>
          <a:noFill/>
        </p:spPr>
        <p:txBody>
          <a:bodyPr wrap="none" rtlCol="0">
            <a:spAutoFit/>
          </a:bodyPr>
          <a:lstStyle/>
          <a:p>
            <a:r>
              <a:rPr lang="en-IN" sz="4000" dirty="0"/>
              <a:t>Dataset is taken from </a:t>
            </a:r>
            <a:r>
              <a:rPr lang="en-IN" sz="4000" dirty="0" err="1"/>
              <a:t>edunet</a:t>
            </a:r>
            <a:endParaRPr lang="en-IN" sz="4000" dirty="0"/>
          </a:p>
          <a:p>
            <a:r>
              <a:rPr lang="en-IN" sz="4000" dirty="0"/>
              <a:t> dashboard 10 features </a:t>
            </a:r>
          </a:p>
        </p:txBody>
      </p:sp>
      <p:sp>
        <p:nvSpPr>
          <p:cNvPr id="5" name="Arrow: Right 4">
            <a:extLst>
              <a:ext uri="{FF2B5EF4-FFF2-40B4-BE49-F238E27FC236}">
                <a16:creationId xmlns:a16="http://schemas.microsoft.com/office/drawing/2014/main" id="{753A07AC-56A2-4EB3-EEE0-3D914377AEDF}"/>
              </a:ext>
            </a:extLst>
          </p:cNvPr>
          <p:cNvSpPr/>
          <p:nvPr/>
        </p:nvSpPr>
        <p:spPr>
          <a:xfrm>
            <a:off x="755332" y="2025808"/>
            <a:ext cx="381000" cy="369332"/>
          </a:xfrm>
          <a:prstGeom prst="rightArrow">
            <a:avLst>
              <a:gd name="adj1" fmla="val 4467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7D5B6C85-1D8D-4410-D550-0B048B9AF0D8}"/>
              </a:ext>
            </a:extLst>
          </p:cNvPr>
          <p:cNvSpPr/>
          <p:nvPr/>
        </p:nvSpPr>
        <p:spPr>
          <a:xfrm>
            <a:off x="755332" y="3939033"/>
            <a:ext cx="314109" cy="369332"/>
          </a:xfrm>
          <a:prstGeom prst="rightArrow">
            <a:avLst>
              <a:gd name="adj1" fmla="val 4467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7E65903-C520-FB39-C489-F11FE46C8FA6}"/>
              </a:ext>
            </a:extLst>
          </p:cNvPr>
          <p:cNvSpPr txBox="1"/>
          <p:nvPr/>
        </p:nvSpPr>
        <p:spPr>
          <a:xfrm>
            <a:off x="1371600" y="3646646"/>
            <a:ext cx="6201185" cy="1323439"/>
          </a:xfrm>
          <a:prstGeom prst="rect">
            <a:avLst/>
          </a:prstGeom>
          <a:noFill/>
        </p:spPr>
        <p:txBody>
          <a:bodyPr wrap="none" rtlCol="0">
            <a:spAutoFit/>
          </a:bodyPr>
          <a:lstStyle/>
          <a:p>
            <a:r>
              <a:rPr lang="en-IN" sz="4000" dirty="0"/>
              <a:t>Dataset is taken from </a:t>
            </a:r>
            <a:r>
              <a:rPr lang="en-IN" sz="4000" dirty="0" err="1"/>
              <a:t>edunet</a:t>
            </a:r>
            <a:endParaRPr lang="en-IN" sz="4000" dirty="0"/>
          </a:p>
          <a:p>
            <a:r>
              <a:rPr lang="en-IN" sz="4000" dirty="0"/>
              <a:t> dashboard 7 features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TotalTime>
  <Words>758</Words>
  <Application>Microsoft Office PowerPoint</Application>
  <PresentationFormat>Widescreen</PresentationFormat>
  <Paragraphs>123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salary analysis  </vt:lpstr>
      <vt:lpstr>PROJECT TITLE</vt:lpstr>
      <vt:lpstr>AGENDA</vt:lpstr>
      <vt:lpstr>PROBLEM STATEMENT</vt:lpstr>
      <vt:lpstr>PROJECT OVERVIEW</vt:lpstr>
      <vt:lpstr>Scope:</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nirmalamurthy2004@gmail.com</cp:lastModifiedBy>
  <cp:revision>19</cp:revision>
  <dcterms:created xsi:type="dcterms:W3CDTF">2024-03-29T15:07:22Z</dcterms:created>
  <dcterms:modified xsi:type="dcterms:W3CDTF">2024-09-25T15:14:30Z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