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8" r:id="rId2"/>
    <p:sldId id="283" r:id="rId3"/>
    <p:sldId id="285" r:id="rId4"/>
    <p:sldId id="288" r:id="rId5"/>
    <p:sldId id="289" r:id="rId6"/>
    <p:sldId id="274" r:id="rId7"/>
    <p:sldId id="284" r:id="rId8"/>
    <p:sldId id="290" r:id="rId9"/>
    <p:sldId id="291" r:id="rId10"/>
    <p:sldId id="292" r:id="rId11"/>
    <p:sldId id="293" r:id="rId12"/>
    <p:sldId id="300" r:id="rId13"/>
    <p:sldId id="307" r:id="rId14"/>
    <p:sldId id="297" r:id="rId15"/>
    <p:sldId id="308" r:id="rId16"/>
    <p:sldId id="294" r:id="rId17"/>
    <p:sldId id="282" r:id="rId18"/>
    <p:sldId id="301" r:id="rId19"/>
    <p:sldId id="304" r:id="rId20"/>
    <p:sldId id="305" r:id="rId21"/>
    <p:sldId id="306" r:id="rId22"/>
    <p:sldId id="25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282"/>
    <a:srgbClr val="0B387C"/>
    <a:srgbClr val="0055A0"/>
    <a:srgbClr val="0C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9306" autoAdjust="0"/>
  </p:normalViewPr>
  <p:slideViewPr>
    <p:cSldViewPr snapToGrid="0" snapToObjects="1">
      <p:cViewPr varScale="1">
        <p:scale>
          <a:sx n="116" d="100"/>
          <a:sy n="116" d="100"/>
        </p:scale>
        <p:origin x="7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4C1EE-20CA-44FD-AC91-D9EE892B4CA8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68754-FFB6-49C4-9674-8B851C9A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0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68754-FFB6-49C4-9674-8B851C9AE2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1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68754-FFB6-49C4-9674-8B851C9AE2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0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outlin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2181663"/>
            <a:ext cx="2520000" cy="249467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8/3/2016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r>
              <a:rPr kumimoji="0" lang="fr-CH" smtClean="0"/>
              <a:t>Click to edit Master title style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CH" smtClean="0"/>
              <a:t>Click to edit Master text styles</a:t>
            </a:r>
          </a:p>
          <a:p>
            <a:pPr lvl="1" eaLnBrk="1" latinLnBrk="0" hangingPunct="1"/>
            <a:r>
              <a:rPr lang="fr-CH" smtClean="0"/>
              <a:t>Second level</a:t>
            </a:r>
          </a:p>
          <a:p>
            <a:pPr lvl="2" eaLnBrk="1" latinLnBrk="0" hangingPunct="1"/>
            <a:r>
              <a:rPr lang="fr-CH" smtClean="0"/>
              <a:t>Third level</a:t>
            </a:r>
          </a:p>
          <a:p>
            <a:pPr lvl="3" eaLnBrk="1" latinLnBrk="0" hangingPunct="1"/>
            <a:r>
              <a:rPr lang="fr-CH" smtClean="0"/>
              <a:t>Fourth level</a:t>
            </a:r>
          </a:p>
          <a:p>
            <a:pPr lvl="4" eaLnBrk="1" latinLnBrk="0" hangingPunct="1"/>
            <a:r>
              <a:rPr lang="fr-CH" smtClean="0"/>
              <a:t>Fifth level</a:t>
            </a: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8/3/2016</a:t>
            </a:r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r>
              <a:rPr kumimoji="0" lang="fr-CH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58797" y="802197"/>
            <a:ext cx="4759514" cy="475951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CH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Click to edit Master text styles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8/3/2016</a:t>
            </a:r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457200" y="6390879"/>
            <a:ext cx="8226854" cy="22640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400">
                <a:latin typeface="Optima"/>
                <a:cs typeface="Optima"/>
              </a:defRPr>
            </a:lvl1pPr>
          </a:lstStyle>
          <a:p>
            <a:r>
              <a:rPr kumimoji="0" lang="fr-CH" dirty="0" smtClean="0"/>
              <a:t>home.cern</a:t>
            </a:r>
            <a:endParaRPr kumimoji="0" lang="en-US" dirty="0"/>
          </a:p>
        </p:txBody>
      </p:sp>
      <p:pic>
        <p:nvPicPr>
          <p:cNvPr id="7" name="Image 2" descr="logooutlin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71" y="2663938"/>
            <a:ext cx="1545657" cy="15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4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457200" y="6390879"/>
            <a:ext cx="8226854" cy="22640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400">
                <a:latin typeface="Optima"/>
                <a:cs typeface="Optima"/>
              </a:defRPr>
            </a:lvl1pPr>
          </a:lstStyle>
          <a:p>
            <a:r>
              <a:rPr kumimoji="0" lang="fr-CH" dirty="0" smtClean="0"/>
              <a:t>home.cern</a:t>
            </a:r>
            <a:endParaRPr kumimoji="0" lang="en-US" dirty="0"/>
          </a:p>
        </p:txBody>
      </p:sp>
      <p:pic>
        <p:nvPicPr>
          <p:cNvPr id="5" name="Image 2" descr="logooutlin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71" y="2663938"/>
            <a:ext cx="1545657" cy="15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6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Outlin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2169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1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BadgeWeb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35"/>
          <a:stretch/>
        </p:blipFill>
        <p:spPr>
          <a:xfrm>
            <a:off x="3959440" y="2765964"/>
            <a:ext cx="1221946" cy="1261931"/>
          </a:xfrm>
          <a:prstGeom prst="rect">
            <a:avLst/>
          </a:prstGeom>
        </p:spPr>
      </p:pic>
      <p:sp>
        <p:nvSpPr>
          <p:cNvPr id="6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457200" y="6390879"/>
            <a:ext cx="8226854" cy="22640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400">
                <a:latin typeface="Optima"/>
                <a:cs typeface="Optima"/>
              </a:defRPr>
            </a:lvl1pPr>
          </a:lstStyle>
          <a:p>
            <a:r>
              <a:rPr kumimoji="0" lang="fr-CH" dirty="0" smtClean="0"/>
              <a:t>home.cern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332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4814"/>
            <a:ext cx="8226854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8/3/2016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27432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0225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4814"/>
            <a:ext cx="8226854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Click to edit Master title style</a:t>
            </a:r>
            <a:endParaRPr kumimoji="0" lang="en-US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27432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63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CH" smtClean="0"/>
              <a:t>Click to edit Master text styles</a:t>
            </a:r>
          </a:p>
          <a:p>
            <a:pPr lvl="1" eaLnBrk="1" latinLnBrk="0" hangingPunct="1"/>
            <a:r>
              <a:rPr lang="fr-CH" smtClean="0"/>
              <a:t>Second level</a:t>
            </a:r>
          </a:p>
          <a:p>
            <a:pPr lvl="2" eaLnBrk="1" latinLnBrk="0" hangingPunct="1"/>
            <a:r>
              <a:rPr lang="fr-CH" smtClean="0"/>
              <a:t>Third level</a:t>
            </a:r>
          </a:p>
          <a:p>
            <a:pPr lvl="3" eaLnBrk="1" latinLnBrk="0" hangingPunct="1"/>
            <a:r>
              <a:rPr lang="fr-CH" smtClean="0"/>
              <a:t>Fourth level</a:t>
            </a:r>
          </a:p>
          <a:p>
            <a:pPr lvl="4" eaLnBrk="1" latinLnBrk="0" hangingPunct="1"/>
            <a:r>
              <a:rPr lang="fr-CH" smtClean="0"/>
              <a:t>Fifth level</a:t>
            </a:r>
            <a:endParaRPr kumimoji="0"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8/3/2016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CH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35038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CH" smtClean="0"/>
              <a:t>Click to edit Master text styles</a:t>
            </a:r>
          </a:p>
          <a:p>
            <a:pPr lvl="1" eaLnBrk="1" latinLnBrk="0" hangingPunct="1"/>
            <a:r>
              <a:rPr lang="fr-CH" smtClean="0"/>
              <a:t>Second level</a:t>
            </a:r>
          </a:p>
          <a:p>
            <a:pPr lvl="2" eaLnBrk="1" latinLnBrk="0" hangingPunct="1"/>
            <a:r>
              <a:rPr lang="fr-CH" smtClean="0"/>
              <a:t>Third level</a:t>
            </a:r>
          </a:p>
          <a:p>
            <a:pPr lvl="3" eaLnBrk="1" latinLnBrk="0" hangingPunct="1"/>
            <a:r>
              <a:rPr lang="fr-CH" smtClean="0"/>
              <a:t>Fourth level</a:t>
            </a:r>
          </a:p>
          <a:p>
            <a:pPr lvl="4" eaLnBrk="1" latinLnBrk="0" hangingPunct="1"/>
            <a:r>
              <a:rPr lang="fr-CH" smtClean="0"/>
              <a:t>Fifth level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35038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CH" smtClean="0"/>
              <a:t>Click to edit Master text styles</a:t>
            </a:r>
          </a:p>
          <a:p>
            <a:pPr lvl="1" eaLnBrk="1" latinLnBrk="0" hangingPunct="1"/>
            <a:r>
              <a:rPr lang="fr-CH" smtClean="0"/>
              <a:t>Second level</a:t>
            </a:r>
          </a:p>
          <a:p>
            <a:pPr lvl="2" eaLnBrk="1" latinLnBrk="0" hangingPunct="1"/>
            <a:r>
              <a:rPr lang="fr-CH" smtClean="0"/>
              <a:t>Third level</a:t>
            </a:r>
          </a:p>
          <a:p>
            <a:pPr lvl="3" eaLnBrk="1" latinLnBrk="0" hangingPunct="1"/>
            <a:r>
              <a:rPr lang="fr-CH" smtClean="0"/>
              <a:t>Fourth level</a:t>
            </a:r>
          </a:p>
          <a:p>
            <a:pPr lvl="4" eaLnBrk="1" latinLnBrk="0" hangingPunct="1"/>
            <a:r>
              <a:rPr lang="fr-CH" smtClean="0"/>
              <a:t>Fifth level</a:t>
            </a: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8/3/2016</a:t>
            </a:r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89397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CH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101967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CH" smtClean="0"/>
              <a:t>Click to edit Master text styles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101967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CH" smtClean="0"/>
              <a:t>Click to edit Master text styles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9777"/>
            <a:ext cx="4040188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CH" smtClean="0"/>
              <a:t>Click to edit Master text styles</a:t>
            </a:r>
          </a:p>
          <a:p>
            <a:pPr lvl="1" eaLnBrk="1" latinLnBrk="0" hangingPunct="1"/>
            <a:r>
              <a:rPr lang="fr-CH" smtClean="0"/>
              <a:t>Second level</a:t>
            </a:r>
          </a:p>
          <a:p>
            <a:pPr lvl="2" eaLnBrk="1" latinLnBrk="0" hangingPunct="1"/>
            <a:r>
              <a:rPr lang="fr-CH" smtClean="0"/>
              <a:t>Third level</a:t>
            </a:r>
          </a:p>
          <a:p>
            <a:pPr lvl="3" eaLnBrk="1" latinLnBrk="0" hangingPunct="1"/>
            <a:r>
              <a:rPr lang="fr-CH" smtClean="0"/>
              <a:t>Fourth level</a:t>
            </a:r>
          </a:p>
          <a:p>
            <a:pPr lvl="4" eaLnBrk="1" latinLnBrk="0" hangingPunct="1"/>
            <a:r>
              <a:rPr lang="fr-CH" smtClean="0"/>
              <a:t>Fifth level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269777"/>
            <a:ext cx="4041775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CH" smtClean="0"/>
              <a:t>Click to edit Master text styles</a:t>
            </a:r>
          </a:p>
          <a:p>
            <a:pPr lvl="1" eaLnBrk="1" latinLnBrk="0" hangingPunct="1"/>
            <a:r>
              <a:rPr lang="fr-CH" smtClean="0"/>
              <a:t>Second level</a:t>
            </a:r>
          </a:p>
          <a:p>
            <a:pPr lvl="2" eaLnBrk="1" latinLnBrk="0" hangingPunct="1"/>
            <a:r>
              <a:rPr lang="fr-CH" smtClean="0"/>
              <a:t>Third level</a:t>
            </a:r>
          </a:p>
          <a:p>
            <a:pPr lvl="3" eaLnBrk="1" latinLnBrk="0" hangingPunct="1"/>
            <a:r>
              <a:rPr lang="fr-CH" smtClean="0"/>
              <a:t>Fourth level</a:t>
            </a:r>
          </a:p>
          <a:p>
            <a:pPr lvl="4" eaLnBrk="1" latinLnBrk="0" hangingPunct="1"/>
            <a:r>
              <a:rPr lang="fr-CH" smtClean="0"/>
              <a:t>Fifth level</a:t>
            </a:r>
            <a:endParaRPr kumimoji="0" lang="en-US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8/3/2016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33492"/>
            <a:ext cx="8226854" cy="940443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CH" dirty="0" smtClean="0"/>
              <a:t>Cliquez et modifiez le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25606"/>
            <a:ext cx="8226854" cy="466742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CH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CH" dirty="0" smtClean="0"/>
              <a:t>Deuxième niveau</a:t>
            </a:r>
          </a:p>
          <a:p>
            <a:pPr lvl="2" eaLnBrk="1" latinLnBrk="0" hangingPunct="1"/>
            <a:r>
              <a:rPr kumimoji="0" lang="fr-CH" dirty="0" smtClean="0"/>
              <a:t>Troisième niveau</a:t>
            </a:r>
          </a:p>
          <a:p>
            <a:pPr lvl="3" eaLnBrk="1" latinLnBrk="0" hangingPunct="1"/>
            <a:r>
              <a:rPr kumimoji="0" lang="fr-CH" dirty="0" smtClean="0"/>
              <a:t>Quatrième niveau</a:t>
            </a:r>
          </a:p>
          <a:p>
            <a:pPr lvl="4" eaLnBrk="1" latinLnBrk="0" hangingPunct="1"/>
            <a:r>
              <a:rPr kumimoji="0" lang="fr-CH" dirty="0" smtClean="0"/>
              <a:t>Cinquième niveau</a:t>
            </a:r>
            <a:endParaRPr kumimoji="0" lang="en-US" dirty="0"/>
          </a:p>
        </p:txBody>
      </p:sp>
      <p:pic>
        <p:nvPicPr>
          <p:cNvPr id="5" name="Image 4" descr="bande-01.eps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7663"/>
            <a:ext cx="9144000" cy="70720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8/3/2016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78" r:id="rId4"/>
    <p:sldLayoutId id="2147483681" r:id="rId5"/>
    <p:sldLayoutId id="2147483680" r:id="rId6"/>
    <p:sldLayoutId id="2147483679" r:id="rId7"/>
    <p:sldLayoutId id="2147483664" r:id="rId8"/>
    <p:sldLayoutId id="2147483665" r:id="rId9"/>
    <p:sldLayoutId id="2147483667" r:id="rId10"/>
    <p:sldLayoutId id="2147483668" r:id="rId11"/>
    <p:sldLayoutId id="2147483669" r:id="rId12"/>
    <p:sldLayoutId id="2147483674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3776" indent="-457200" algn="l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5256" indent="-4572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2708" indent="-342900" algn="l" rtl="0" eaLnBrk="1" latinLnBrk="0" hangingPunct="1">
        <a:spcBef>
          <a:spcPct val="20000"/>
        </a:spcBef>
        <a:buClr>
          <a:schemeClr val="tx1"/>
        </a:buClr>
        <a:buSzPct val="85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316" indent="-3429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50492" indent="-342900" algn="l" rtl="0" eaLnBrk="1" latinLnBrk="0" hangingPunct="1">
        <a:spcBef>
          <a:spcPct val="20000"/>
        </a:spcBef>
        <a:buClr>
          <a:schemeClr val="tx1"/>
        </a:buClr>
        <a:buSzPct val="10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est-be-dep-ics-sds-logs.web.cern.ch/test-be-dep-ics-sds-logs/log-viewer.html" TargetMode="External"/><Relationship Id="rId2" Type="http://schemas.openxmlformats.org/officeDocument/2006/relationships/hyperlink" Target="https://es-scadastats.cern.ch/app/kibana#/dashboard/WinCC-OA-Log-Summary" TargetMode="Externa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WinCC</a:t>
            </a:r>
            <a:r>
              <a:rPr lang="en-US" dirty="0" smtClean="0"/>
              <a:t>-OA Log Analysis</a:t>
            </a:r>
            <a:br>
              <a:rPr lang="en-US" dirty="0" smtClean="0"/>
            </a:br>
            <a:r>
              <a:rPr lang="en-US" sz="3100" dirty="0" smtClean="0"/>
              <a:t>SCADA Application Service - Reporting</a:t>
            </a:r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22</a:t>
            </a:r>
            <a:r>
              <a:rPr lang="en-US" dirty="0" smtClean="0"/>
              <a:t>/11/2016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James Hamilton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Installation - </a:t>
            </a:r>
            <a:r>
              <a:rPr lang="en-US" dirty="0" err="1"/>
              <a:t>Logstash</a:t>
            </a:r>
            <a:r>
              <a:rPr lang="en-US" dirty="0"/>
              <a:t> </a:t>
            </a:r>
            <a:r>
              <a:rPr lang="en-US" dirty="0" smtClean="0"/>
              <a:t>Indexer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Reads messages from the queue</a:t>
            </a:r>
          </a:p>
          <a:p>
            <a:r>
              <a:rPr lang="en-US" sz="1800" dirty="0" smtClean="0"/>
              <a:t>Parses the </a:t>
            </a:r>
            <a:r>
              <a:rPr lang="en-US" sz="1800" dirty="0" err="1" smtClean="0"/>
              <a:t>WinCC</a:t>
            </a:r>
            <a:r>
              <a:rPr lang="en-US" sz="1800" dirty="0" smtClean="0"/>
              <a:t>-OA logs with regexes</a:t>
            </a:r>
          </a:p>
          <a:p>
            <a:r>
              <a:rPr lang="en-US" sz="1800" dirty="0" smtClean="0"/>
              <a:t>Outputs </a:t>
            </a:r>
            <a:r>
              <a:rPr lang="en-US" sz="1800" dirty="0" smtClean="0"/>
              <a:t>parsed message to </a:t>
            </a:r>
            <a:r>
              <a:rPr lang="en-US" sz="1800" dirty="0" err="1" smtClean="0"/>
              <a:t>Elasticsearch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dirty="0" smtClean="0"/>
              <a:t>statistics </a:t>
            </a:r>
            <a:r>
              <a:rPr lang="en-US" sz="1800" dirty="0" smtClean="0"/>
              <a:t>to the queue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8/3/2016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94" y="2396869"/>
            <a:ext cx="7143750" cy="35528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76825" y="3772930"/>
            <a:ext cx="1142743" cy="5684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0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Installation - </a:t>
            </a:r>
            <a:r>
              <a:rPr lang="en-US" dirty="0" err="1"/>
              <a:t>Logstash</a:t>
            </a:r>
            <a:r>
              <a:rPr lang="en-US" dirty="0"/>
              <a:t> </a:t>
            </a:r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Reads statistics messages from the queue</a:t>
            </a:r>
          </a:p>
          <a:p>
            <a:r>
              <a:rPr lang="en-US" sz="1800" dirty="0" smtClean="0"/>
              <a:t>Reads log files from </a:t>
            </a:r>
            <a:r>
              <a:rPr lang="en-US" sz="1800" dirty="0" err="1" smtClean="0"/>
              <a:t>Logstash</a:t>
            </a:r>
            <a:endParaRPr lang="en-US" sz="1800" dirty="0" smtClean="0"/>
          </a:p>
          <a:p>
            <a:r>
              <a:rPr lang="en-US" sz="1800" dirty="0" smtClean="0"/>
              <a:t>Outputs </a:t>
            </a:r>
            <a:r>
              <a:rPr lang="en-US" sz="1800" dirty="0" smtClean="0"/>
              <a:t>statistics messages to </a:t>
            </a:r>
            <a:r>
              <a:rPr lang="en-US" sz="1800" dirty="0" err="1" smtClean="0"/>
              <a:t>Elasticsearch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8/3/2016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94" y="2396869"/>
            <a:ext cx="7143750" cy="35528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31741" y="2396869"/>
            <a:ext cx="1136821" cy="576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WinCC</a:t>
            </a:r>
            <a:r>
              <a:rPr lang="en-US" dirty="0" smtClean="0"/>
              <a:t>-OA Log Dashboard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8/3/2016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11" y="1325606"/>
            <a:ext cx="8882632" cy="463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8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Log Viewer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Standalone application with Oracle &amp; DIM interfaces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8/3/2016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66" y="2269640"/>
            <a:ext cx="6060981" cy="381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ELK Log Viewer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8/3/2016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3" y="1173935"/>
            <a:ext cx="9059757" cy="438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Viewer comparison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152745"/>
              </p:ext>
            </p:extLst>
          </p:nvPr>
        </p:nvGraphicFramePr>
        <p:xfrm>
          <a:off x="457200" y="1325563"/>
          <a:ext cx="8226426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142"/>
                <a:gridCol w="2742142"/>
                <a:gridCol w="27421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ELK </a:t>
                      </a:r>
                      <a:r>
                        <a:rPr lang="en-US" dirty="0" err="1" smtClean="0"/>
                        <a:t>Logviewer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 </a:t>
                      </a:r>
                      <a:r>
                        <a:rPr lang="en-US" dirty="0" err="1" smtClean="0"/>
                        <a:t>Logviewer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Elasticsearch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Oracle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modification required?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(log handler </a:t>
                      </a:r>
                      <a:r>
                        <a:rPr lang="en-US" dirty="0" err="1" smtClean="0"/>
                        <a:t>dll</a:t>
                      </a:r>
                      <a:r>
                        <a:rPr lang="en-US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application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Standalone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pplication</a:t>
                      </a:r>
                      <a:endParaRPr lang="en-GB" dirty="0"/>
                    </a:p>
                  </a:txBody>
                  <a:tcPr/>
                </a:tc>
              </a:tr>
              <a:tr h="346355">
                <a:tc>
                  <a:txBody>
                    <a:bodyPr/>
                    <a:lstStyle/>
                    <a:p>
                      <a:r>
                        <a:rPr lang="en-US" dirty="0" smtClean="0"/>
                        <a:t>Save filters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Feasible</a:t>
                      </a:r>
                      <a:r>
                        <a:rPr lang="en-US" baseline="0" dirty="0" smtClean="0"/>
                        <a:t> to</a:t>
                      </a:r>
                      <a:r>
                        <a:rPr lang="en-US" dirty="0" smtClean="0"/>
                        <a:t> implement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Severity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colour</a:t>
                      </a:r>
                      <a:r>
                        <a:rPr lang="en-US" baseline="0" dirty="0" smtClean="0"/>
                        <a:t> coding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Feasible</a:t>
                      </a:r>
                      <a:r>
                        <a:rPr lang="en-US" baseline="0" dirty="0" smtClean="0"/>
                        <a:t> to </a:t>
                      </a:r>
                      <a:r>
                        <a:rPr lang="en-US" dirty="0" smtClean="0"/>
                        <a:t>implement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8/3/2016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4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30 projects (on-going adoption)</a:t>
            </a:r>
          </a:p>
          <a:p>
            <a:r>
              <a:rPr lang="en-US" sz="2400" dirty="0" smtClean="0"/>
              <a:t>~41 </a:t>
            </a:r>
            <a:r>
              <a:rPr lang="en-US" sz="2400" dirty="0"/>
              <a:t>million </a:t>
            </a:r>
            <a:r>
              <a:rPr lang="en-US" sz="2400" dirty="0" err="1"/>
              <a:t>WinCC</a:t>
            </a:r>
            <a:r>
              <a:rPr lang="en-US" sz="2400" dirty="0"/>
              <a:t>-OA log entries in </a:t>
            </a:r>
            <a:r>
              <a:rPr lang="en-US" sz="2400" dirty="0" smtClean="0"/>
              <a:t>total, ~12GB </a:t>
            </a:r>
            <a:r>
              <a:rPr lang="en-US" sz="2400" dirty="0" smtClean="0"/>
              <a:t>total*</a:t>
            </a:r>
          </a:p>
          <a:p>
            <a:r>
              <a:rPr lang="en-US" sz="2400" dirty="0" smtClean="0"/>
              <a:t>~600,000 log entries per </a:t>
            </a:r>
            <a:r>
              <a:rPr lang="en-US" sz="2400" dirty="0" smtClean="0"/>
              <a:t>day, ~500MB per day</a:t>
            </a:r>
            <a:endParaRPr lang="en-US" sz="2400" dirty="0" smtClean="0"/>
          </a:p>
          <a:p>
            <a:pPr marL="36576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8/3/2016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6737576" y="57795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tx1"/>
                </a:solidFill>
              </a:rPr>
              <a:t>* includes 2 replicas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1"/>
          <a:stretch/>
        </p:blipFill>
        <p:spPr>
          <a:xfrm>
            <a:off x="1670672" y="3091544"/>
            <a:ext cx="5799909" cy="279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8/3/2016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444750"/>
            <a:ext cx="8226425" cy="939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RDB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Installation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8/3/2016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325606"/>
            <a:ext cx="8226854" cy="4667421"/>
          </a:xfrm>
        </p:spPr>
        <p:txBody>
          <a:bodyPr/>
          <a:lstStyle/>
          <a:p>
            <a:r>
              <a:rPr lang="en-US" dirty="0" smtClean="0"/>
              <a:t>Aim: to get high-level </a:t>
            </a:r>
            <a:r>
              <a:rPr lang="en-US" dirty="0"/>
              <a:t>statistics from the SCADA Application Service archive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92" y="2425065"/>
            <a:ext cx="61245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 Statistics Dashboards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346201"/>
            <a:ext cx="3657600" cy="435038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Summary Statistics</a:t>
            </a:r>
            <a:endParaRPr lang="en-US" sz="1800" dirty="0"/>
          </a:p>
          <a:p>
            <a:r>
              <a:rPr lang="en-US" sz="1800" dirty="0" smtClean="0"/>
              <a:t>PSEN</a:t>
            </a:r>
          </a:p>
          <a:p>
            <a:endParaRPr lang="en-US" sz="1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267200" y="1346200"/>
            <a:ext cx="3657600" cy="4350385"/>
          </a:xfrm>
        </p:spPr>
        <p:txBody>
          <a:bodyPr>
            <a:normAutofit/>
          </a:bodyPr>
          <a:lstStyle/>
          <a:p>
            <a:r>
              <a:rPr lang="en-US" sz="1800" dirty="0"/>
              <a:t>CIET Early Warning System</a:t>
            </a:r>
          </a:p>
          <a:p>
            <a:r>
              <a:rPr lang="en-US" sz="1800" dirty="0"/>
              <a:t>MOON statistics</a:t>
            </a:r>
          </a:p>
          <a:p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8/3/2016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99"/>
          <a:stretch/>
        </p:blipFill>
        <p:spPr>
          <a:xfrm>
            <a:off x="457200" y="2217057"/>
            <a:ext cx="7867022" cy="39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0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WinCC</a:t>
            </a:r>
            <a:r>
              <a:rPr lang="en-US" dirty="0"/>
              <a:t>-OA </a:t>
            </a:r>
            <a:r>
              <a:rPr lang="en-US" dirty="0" smtClean="0"/>
              <a:t>Log Analysis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Aim: </a:t>
            </a:r>
          </a:p>
          <a:p>
            <a:pPr lvl="1"/>
            <a:r>
              <a:rPr lang="en-US" sz="3000" dirty="0" smtClean="0"/>
              <a:t>Collect, parse, </a:t>
            </a:r>
            <a:r>
              <a:rPr lang="en-US" sz="3000" dirty="0" err="1" smtClean="0"/>
              <a:t>analyse</a:t>
            </a:r>
            <a:r>
              <a:rPr lang="en-US" sz="3000" dirty="0" smtClean="0"/>
              <a:t> </a:t>
            </a:r>
            <a:r>
              <a:rPr lang="en-US" sz="3000" dirty="0" err="1" smtClean="0"/>
              <a:t>WinCC</a:t>
            </a:r>
            <a:r>
              <a:rPr lang="en-US" sz="3000" dirty="0" smtClean="0"/>
              <a:t>-OA Logs</a:t>
            </a:r>
          </a:p>
          <a:p>
            <a:pPr lvl="1"/>
            <a:r>
              <a:rPr lang="en-US" sz="3000" dirty="0"/>
              <a:t>P</a:t>
            </a:r>
            <a:r>
              <a:rPr lang="en-US" sz="3000" dirty="0" smtClean="0"/>
              <a:t>rovide </a:t>
            </a:r>
            <a:r>
              <a:rPr lang="en-US" sz="3000" dirty="0" err="1" smtClean="0"/>
              <a:t>centralised</a:t>
            </a:r>
            <a:r>
              <a:rPr lang="en-US" sz="3000" dirty="0" smtClean="0"/>
              <a:t> access and search abilities</a:t>
            </a:r>
          </a:p>
          <a:p>
            <a:r>
              <a:rPr lang="en-US" dirty="0" smtClean="0"/>
              <a:t>Related use case: value change and alarm statistics from Oracle RDB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8/3/2016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8/3/2016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444750"/>
            <a:ext cx="8226425" cy="939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6826" y="4676000"/>
            <a:ext cx="9831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hlinkClick r:id="rId2"/>
              </a:rPr>
              <a:t>WinCC</a:t>
            </a:r>
            <a:r>
              <a:rPr lang="en-US" dirty="0" smtClean="0">
                <a:hlinkClick r:id="rId2"/>
              </a:rPr>
              <a:t>-OA Log Dashboard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0556" y="4695568"/>
            <a:ext cx="18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ELK Log 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1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Correlations?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736" y="1325563"/>
            <a:ext cx="7343352" cy="46672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8/3/2016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2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</a:t>
            </a:r>
            <a:r>
              <a:rPr lang="en-US" dirty="0" smtClean="0"/>
              <a:t>The Elastic Stack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54" y="1359244"/>
            <a:ext cx="7060999" cy="411891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8/3/2016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98" y="322760"/>
            <a:ext cx="761905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en-US" sz="2000" dirty="0" smtClean="0"/>
              <a:t>“</a:t>
            </a:r>
            <a:r>
              <a:rPr lang="en-US" sz="1600" dirty="0" err="1"/>
              <a:t>Elasticsearch</a:t>
            </a:r>
            <a:r>
              <a:rPr lang="en-US" sz="1600" dirty="0"/>
              <a:t> is a distributed, </a:t>
            </a:r>
            <a:r>
              <a:rPr lang="en-US" sz="1600" b="1" dirty="0"/>
              <a:t>open source </a:t>
            </a:r>
            <a:r>
              <a:rPr lang="en-US" sz="1600" dirty="0"/>
              <a:t>search and analytics engine, designed for horizontal </a:t>
            </a:r>
            <a:r>
              <a:rPr lang="en-US" sz="1600" b="1" dirty="0"/>
              <a:t>scalability</a:t>
            </a:r>
            <a:r>
              <a:rPr lang="en-US" sz="1600" dirty="0"/>
              <a:t>, reliability, and easy management. It combines the speed of </a:t>
            </a:r>
            <a:r>
              <a:rPr lang="en-US" sz="1600" b="1" dirty="0"/>
              <a:t>search</a:t>
            </a:r>
            <a:r>
              <a:rPr lang="en-US" sz="1600" dirty="0"/>
              <a:t> with the power of </a:t>
            </a:r>
            <a:r>
              <a:rPr lang="en-US" sz="1600" b="1" dirty="0"/>
              <a:t>analytics</a:t>
            </a:r>
            <a:r>
              <a:rPr lang="en-US" sz="1600" dirty="0"/>
              <a:t> via a sophisticated, developer-friendly query language covering </a:t>
            </a:r>
            <a:r>
              <a:rPr lang="en-US" sz="1600" b="1" dirty="0"/>
              <a:t>structured</a:t>
            </a:r>
            <a:r>
              <a:rPr lang="en-US" sz="1600" dirty="0"/>
              <a:t>,</a:t>
            </a:r>
            <a:r>
              <a:rPr lang="en-US" sz="1600" b="1" dirty="0"/>
              <a:t> unstructured</a:t>
            </a:r>
            <a:r>
              <a:rPr lang="en-US" sz="1600" dirty="0"/>
              <a:t>,</a:t>
            </a:r>
            <a:r>
              <a:rPr lang="en-US" sz="1600" b="1" dirty="0"/>
              <a:t> </a:t>
            </a:r>
            <a:r>
              <a:rPr lang="en-US" sz="1600" dirty="0"/>
              <a:t>and</a:t>
            </a:r>
            <a:r>
              <a:rPr lang="en-US" sz="1600" b="1" dirty="0"/>
              <a:t> time-series data</a:t>
            </a:r>
            <a:r>
              <a:rPr lang="en-US" sz="2000" dirty="0" smtClean="0"/>
              <a:t>.”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8/3/2016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8707" y="3628538"/>
            <a:ext cx="78638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CERN IT provide </a:t>
            </a:r>
            <a:r>
              <a:rPr lang="en-US" dirty="0" err="1" smtClean="0"/>
              <a:t>Elasticsearch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Kibana</a:t>
            </a:r>
            <a:r>
              <a:rPr lang="en-US" dirty="0" smtClean="0"/>
              <a:t> as </a:t>
            </a:r>
            <a:r>
              <a:rPr lang="en-US" dirty="0" smtClean="0"/>
              <a:t>a </a:t>
            </a:r>
            <a:r>
              <a:rPr lang="en-US" dirty="0" smtClean="0"/>
              <a:t>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our use cases IT </a:t>
            </a:r>
            <a:r>
              <a:rPr lang="en-US" sz="1400" dirty="0" smtClean="0"/>
              <a:t>has provided us we a cluster on the TN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REST API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Password protected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HTTPS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507629" y="2505866"/>
            <a:ext cx="2285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https://www.elastic.co/products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54" y="322760"/>
            <a:ext cx="761905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r>
              <a:rPr lang="en-US" dirty="0" smtClean="0"/>
              <a:t> / </a:t>
            </a:r>
            <a:r>
              <a:rPr lang="en-US" dirty="0" err="1" smtClean="0"/>
              <a:t>Filebeat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8/3/2016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92776" y="1325606"/>
            <a:ext cx="7691277" cy="4667421"/>
          </a:xfrm>
        </p:spPr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en-US" sz="2000" dirty="0" smtClean="0"/>
              <a:t>“</a:t>
            </a:r>
            <a:r>
              <a:rPr lang="en-US" sz="1600" dirty="0" err="1"/>
              <a:t>Logstash</a:t>
            </a:r>
            <a:r>
              <a:rPr lang="en-US" sz="1600" dirty="0"/>
              <a:t> is a flexible, open source data collection, enrichment, and transportation pipeline. With connectors to common infrastructure for easy integration, </a:t>
            </a:r>
            <a:r>
              <a:rPr lang="en-US" sz="1600" dirty="0" err="1"/>
              <a:t>Logstash</a:t>
            </a:r>
            <a:r>
              <a:rPr lang="en-US" sz="1600" dirty="0"/>
              <a:t> is designed to efficiently process a growing list of log, event, and unstructured data sources for distribution into a variety of outputs, including </a:t>
            </a:r>
            <a:r>
              <a:rPr lang="en-US" sz="1600" dirty="0" err="1"/>
              <a:t>Elasticsearch</a:t>
            </a:r>
            <a:r>
              <a:rPr lang="en-US" sz="1600" dirty="0" smtClean="0"/>
              <a:t>.”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533074" y="2468829"/>
            <a:ext cx="2285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https://www.elastic.co/products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9534" y="4899068"/>
            <a:ext cx="7829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Filebeat</a:t>
            </a:r>
            <a:r>
              <a:rPr lang="en-US" dirty="0" smtClean="0"/>
              <a:t> is a lightweight application for reading log files and forwarding to </a:t>
            </a:r>
            <a:r>
              <a:rPr lang="en-US" dirty="0" err="1" smtClean="0"/>
              <a:t>Logstash</a:t>
            </a:r>
            <a:r>
              <a:rPr lang="en-US" dirty="0" smtClean="0"/>
              <a:t> (or directly to </a:t>
            </a:r>
            <a:r>
              <a:rPr lang="en-US" dirty="0" err="1" smtClean="0"/>
              <a:t>Elasticsearch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7" y="4772068"/>
            <a:ext cx="761905" cy="7619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7" y="1409479"/>
            <a:ext cx="761905" cy="7619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64" y="3109151"/>
            <a:ext cx="62198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3" y="970547"/>
            <a:ext cx="9144000" cy="5138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   </a:t>
            </a:r>
            <a:r>
              <a:rPr lang="en-US" sz="3600" dirty="0" err="1" smtClean="0"/>
              <a:t>Kibana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0055A0">
                    <a:tint val="75000"/>
                  </a:srgbClr>
                </a:solidFill>
              </a:rPr>
              <a:t>8/3/2016</a:t>
            </a:r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55A0">
                    <a:tint val="75000"/>
                  </a:srgbClr>
                </a:solidFill>
              </a:rPr>
              <a:t> </a:t>
            </a:r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6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74887" y="1006317"/>
            <a:ext cx="2249398" cy="3693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Current Time Period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7" idx="3"/>
          </p:cNvCxnSpPr>
          <p:nvPr/>
        </p:nvCxnSpPr>
        <p:spPr>
          <a:xfrm>
            <a:off x="7424285" y="1190983"/>
            <a:ext cx="1110115" cy="1846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61230" y="1726324"/>
            <a:ext cx="1120820" cy="3693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Filter Bar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1"/>
          </p:cNvCxnSpPr>
          <p:nvPr/>
        </p:nvCxnSpPr>
        <p:spPr>
          <a:xfrm flipH="1" flipV="1">
            <a:off x="1693818" y="1572638"/>
            <a:ext cx="3067412" cy="3383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70" y="244412"/>
            <a:ext cx="761905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Installation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8/3/2016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37" y="1882775"/>
            <a:ext cx="7143750" cy="3552825"/>
          </a:xfrm>
        </p:spPr>
      </p:pic>
      <p:sp>
        <p:nvSpPr>
          <p:cNvPr id="10" name="Rectangle 9"/>
          <p:cNvSpPr/>
          <p:nvPr/>
        </p:nvSpPr>
        <p:spPr>
          <a:xfrm>
            <a:off x="2423160" y="1531620"/>
            <a:ext cx="4267200" cy="3360420"/>
          </a:xfrm>
          <a:prstGeom prst="rect">
            <a:avLst/>
          </a:prstGeom>
          <a:noFill/>
          <a:ln w="6350" cmpd="sng">
            <a:solidFill>
              <a:schemeClr val="bg2">
                <a:lumMod val="1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3160" y="1573128"/>
            <a:ext cx="1151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accent6"/>
                </a:solidFill>
              </a:rPr>
              <a:t>Single Machine</a:t>
            </a:r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22270" y="2804160"/>
            <a:ext cx="1420018" cy="2631440"/>
          </a:xfrm>
          <a:prstGeom prst="rect">
            <a:avLst/>
          </a:prstGeom>
          <a:noFill/>
          <a:ln w="6350" cmpd="sng">
            <a:solidFill>
              <a:schemeClr val="accent6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90360" y="2804160"/>
            <a:ext cx="874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IT Service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Installation </a:t>
            </a:r>
            <a:r>
              <a:rPr lang="en-US" dirty="0" smtClean="0"/>
              <a:t>- </a:t>
            </a:r>
            <a:r>
              <a:rPr lang="en-US" dirty="0" err="1" smtClean="0"/>
              <a:t>Filebeat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607"/>
            <a:ext cx="8686800" cy="214252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Installed on each server</a:t>
            </a:r>
          </a:p>
          <a:p>
            <a:r>
              <a:rPr lang="en-US" sz="1600" dirty="0" smtClean="0"/>
              <a:t>Updates are sent to the </a:t>
            </a:r>
            <a:r>
              <a:rPr lang="en-US" sz="1600" dirty="0" err="1" smtClean="0"/>
              <a:t>Logstash</a:t>
            </a:r>
            <a:r>
              <a:rPr lang="en-US" sz="1600" dirty="0" smtClean="0"/>
              <a:t> Shipper</a:t>
            </a:r>
          </a:p>
          <a:p>
            <a:r>
              <a:rPr lang="en-US" sz="1600" dirty="0" err="1" smtClean="0"/>
              <a:t>Filebeat</a:t>
            </a:r>
            <a:r>
              <a:rPr lang="en-US" sz="1600" dirty="0" smtClean="0"/>
              <a:t> waits for acknowledgements from the </a:t>
            </a:r>
            <a:r>
              <a:rPr lang="en-US" sz="1600" dirty="0" err="1" smtClean="0"/>
              <a:t>Logstash</a:t>
            </a:r>
            <a:r>
              <a:rPr lang="en-US" sz="1600" dirty="0" smtClean="0"/>
              <a:t> Shipper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8/3/2016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94" y="2396869"/>
            <a:ext cx="7143750" cy="355282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858494" y="2396869"/>
            <a:ext cx="1258630" cy="3460234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Installation </a:t>
            </a:r>
            <a:r>
              <a:rPr lang="en-US" dirty="0" smtClean="0"/>
              <a:t>- </a:t>
            </a:r>
            <a:r>
              <a:rPr lang="en-US" dirty="0" err="1" smtClean="0"/>
              <a:t>Logstash</a:t>
            </a:r>
            <a:r>
              <a:rPr lang="en-US" dirty="0" smtClean="0"/>
              <a:t> Shipper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Concatenates </a:t>
            </a:r>
            <a:r>
              <a:rPr lang="en-US" sz="1800" dirty="0" smtClean="0"/>
              <a:t>multi-line messages</a:t>
            </a:r>
          </a:p>
          <a:p>
            <a:r>
              <a:rPr lang="en-US" sz="1800" dirty="0" smtClean="0"/>
              <a:t>Outputs concatenated messages </a:t>
            </a:r>
            <a:r>
              <a:rPr lang="en-US" sz="1800" dirty="0" smtClean="0"/>
              <a:t>and statistics </a:t>
            </a:r>
            <a:r>
              <a:rPr lang="en-US" sz="1800" dirty="0" smtClean="0"/>
              <a:t>to the queue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8/3/2016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94" y="2396869"/>
            <a:ext cx="7143750" cy="35528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05449" y="3772930"/>
            <a:ext cx="1145059" cy="560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9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NCorporate4-3">
  <a:themeElements>
    <a:clrScheme name="CERN 1">
      <a:dk1>
        <a:srgbClr val="0055A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CERNCorporate4-3.potx</Template>
  <TotalTime>28833</TotalTime>
  <Words>495</Words>
  <Application>Microsoft Office PowerPoint</Application>
  <PresentationFormat>On-screen Show (4:3)</PresentationFormat>
  <Paragraphs>146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Optima</vt:lpstr>
      <vt:lpstr>CERNCorporate4-3</vt:lpstr>
      <vt:lpstr>WinCC-OA Log Analysis SCADA Application Service - Reporting</vt:lpstr>
      <vt:lpstr>WinCC-OA Log Analysis</vt:lpstr>
      <vt:lpstr>    The Elastic Stack</vt:lpstr>
      <vt:lpstr>   Elasticsearch</vt:lpstr>
      <vt:lpstr>Logstash / Filebeat</vt:lpstr>
      <vt:lpstr>   Kibana</vt:lpstr>
      <vt:lpstr>Our Installation</vt:lpstr>
      <vt:lpstr>Our Installation - Filebeat</vt:lpstr>
      <vt:lpstr>Our Installation - Logstash Shipper</vt:lpstr>
      <vt:lpstr>Our Installation - Logstash Indexer</vt:lpstr>
      <vt:lpstr>Our Installation - Logstash Monitor</vt:lpstr>
      <vt:lpstr>WinCC-OA Log Dashboard</vt:lpstr>
      <vt:lpstr>Existing Log Viewer</vt:lpstr>
      <vt:lpstr>ELK Log Viewer</vt:lpstr>
      <vt:lpstr>Log Viewer comparison</vt:lpstr>
      <vt:lpstr>Statistics</vt:lpstr>
      <vt:lpstr>RDB Statistics</vt:lpstr>
      <vt:lpstr>Our Installation </vt:lpstr>
      <vt:lpstr>RDB Statistics Dashboards</vt:lpstr>
      <vt:lpstr>Demo</vt:lpstr>
      <vt:lpstr>Correlations?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CERN User</dc:creator>
  <cp:lastModifiedBy>James Hamilton</cp:lastModifiedBy>
  <cp:revision>306</cp:revision>
  <dcterms:created xsi:type="dcterms:W3CDTF">2012-11-30T11:04:26Z</dcterms:created>
  <dcterms:modified xsi:type="dcterms:W3CDTF">2016-11-22T08:07:46Z</dcterms:modified>
</cp:coreProperties>
</file>