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1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notesSlide68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9.wmf" ContentType="image/x-wmf"/>
  <Override PartName="/ppt/media/image36.wmf" ContentType="image/x-wmf"/>
  <Override PartName="/ppt/media/image34.tif" ContentType="image/tiff"/>
  <Override PartName="/ppt/media/image33.tif" ContentType="image/tiff"/>
  <Override PartName="/ppt/media/image31.wmf" ContentType="image/x-wmf"/>
  <Override PartName="/ppt/media/image29.wmf" ContentType="image/x-wmf"/>
  <Override PartName="/ppt/media/image28.wmf" ContentType="image/x-wmf"/>
  <Override PartName="/ppt/media/image27.png" ContentType="image/png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43.wmf" ContentType="image/x-wmf"/>
  <Override PartName="/ppt/media/image9.png" ContentType="image/png"/>
  <Override PartName="/ppt/media/image10.png" ContentType="image/png"/>
  <Override PartName="/ppt/media/image42.wmf" ContentType="image/x-wmf"/>
  <Override PartName="/ppt/media/image8.png" ContentType="image/png"/>
  <Override PartName="/ppt/media/image41.wmf" ContentType="image/x-wmf"/>
  <Override PartName="/ppt/media/image7.png" ContentType="image/png"/>
  <Override PartName="/ppt/media/image40.wmf" ContentType="image/x-wmf"/>
  <Override PartName="/ppt/media/image6.png" ContentType="image/png"/>
  <Override PartName="/ppt/media/image5.png" ContentType="image/png"/>
  <Override PartName="/ppt/media/image1.png" ContentType="image/png"/>
  <Override PartName="/ppt/media/image37.wmf" ContentType="image/x-wmf"/>
  <Override PartName="/ppt/media/image2.jpeg" ContentType="image/jpeg"/>
  <Override PartName="/ppt/media/image21.wmf" ContentType="image/x-wmf"/>
  <Override PartName="/ppt/media/image3.png" ContentType="image/png"/>
  <Override PartName="/ppt/media/image4.png" ContentType="image/png"/>
  <Override PartName="/ppt/media/image32.tif" ContentType="image/tiff"/>
  <Override PartName="/ppt/media/image30.wmf" ContentType="image/x-wmf"/>
  <Override PartName="/ppt/media/image11.png" ContentType="image/png"/>
  <Override PartName="/ppt/media/image12.tif" ContentType="image/tiff"/>
  <Override PartName="/ppt/media/image13.tif" ContentType="image/tiff"/>
  <Override PartName="/ppt/media/image14.png" ContentType="image/png"/>
  <Override PartName="/ppt/media/image15.png" ContentType="image/png"/>
  <Override PartName="/ppt/media/image35.wmf" ContentType="image/x-wmf"/>
  <Override PartName="/ppt/media/image16.png" ContentType="image/png"/>
  <Override PartName="/ppt/media/image17.tif" ContentType="image/tiff"/>
  <Override PartName="/ppt/media/image18.tif" ContentType="image/tiff"/>
  <Override PartName="/ppt/media/image19.tif" ContentType="image/tiff"/>
  <Override PartName="/ppt/media/image38.wmf" ContentType="image/x-wmf"/>
  <Override PartName="/ppt/media/image20.tif" ContentType="image/tiff"/>
  <Override PartName="/ppt/media/image22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6FD60B-FBBD-4639-8809-09C11772A9C7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BA6B74-74FB-4BFA-BACA-AB0D73A78CB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404881-6E02-4BA0-A92D-3DF26A9BB8F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40C7FB-4871-4B17-B665-4915A5044F4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617B3B-21E4-4A55-B903-4CB307B5B95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F34697-0061-41D4-AB4E-088D1D75345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Chris Potts for permission to use figure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3D5489-A186-43E1-9339-12B55FCB3C6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Chris Potts for permission to use figures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82AA73-D18C-4CD5-AF39-B3CCFC57126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Chris Potts for permission to use figures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55097E-2DF6-4893-B041-D8AB63AB2A7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4B1048-026C-492E-B407-DF2F829F2D41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5059CB-9F47-461B-B50A-EC750A24366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Brendan O’Connor and Noah Smith (email, 1/18/12) for permission to use this figure.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F4AEC2-F79D-4522-A6EA-454600A8F5C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DFA21A-0FBD-4905-AFAB-ECB8712F0FA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4360" y="4463280"/>
            <a:ext cx="5475960" cy="42282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Johan Bollen (email, 1/18/12) for permission to use this figure.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7C9B76-CE50-4E0D-AEB7-07F77CC47E8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C0208C-E71E-44A1-A842-A55F3E18FB7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4360" y="4463280"/>
            <a:ext cx="5475960" cy="42282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A83E3E-DD33-4EE0-8B46-7415C7093ADC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4360" y="4463280"/>
            <a:ext cx="5475960" cy="42282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27E560-33FD-4045-B9AC-436EC8005C5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5BB8A7-BE06-4EE5-AEEF-E1921F7D92E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to Johan Bollen (email, 1/18/12) for permission to use this figure.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6E33C0-A33F-4A71-AB21-37A0C5C229A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39CB6B-AFAE-4460-9489-61FA91996BD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&lt;number&gt;</a:t>
            </a:fld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76320" y="8640"/>
            <a:ext cx="1294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Dan Jurafsky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</p:spPr>
        <p:txBody>
          <a:bodyPr anchor="b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8" descr=""/>
          <p:cNvPicPr/>
          <p:nvPr/>
        </p:nvPicPr>
        <p:blipFill>
          <a:blip r:embed="rId3"/>
          <a:srcRect l="19741" t="8414" r="20306" b="8153"/>
          <a:stretch/>
        </p:blipFill>
        <p:spPr>
          <a:xfrm>
            <a:off x="781560" y="165960"/>
            <a:ext cx="2647080" cy="47678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EB744BE-B252-447C-AB93-33D3482A34CF}" type="slidenum">
              <a:rPr b="0" lang="en-CA" sz="1400" spc="-1" strike="noStrike">
                <a:solidFill>
                  <a:srgbClr val="e7d19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9" descr=""/>
          <p:cNvPicPr/>
          <p:nvPr/>
        </p:nvPicPr>
        <p:blipFill>
          <a:blip r:embed="rId2"/>
          <a:stretch/>
        </p:blipFill>
        <p:spPr>
          <a:xfrm>
            <a:off x="273960" y="325440"/>
            <a:ext cx="868680" cy="8744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76320" y="8640"/>
            <a:ext cx="1294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Dan Jurafsky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</p:spPr>
        <p:txBody>
          <a:bodyPr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</p:spPr>
        <p:txBody>
          <a:bodyPr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3DCBF31-CDDF-451E-8CD9-E38C1D37A1B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7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cs.cornell.edu/people/pabo/movie-review-data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sentiment.christopherpotts.net/code-data/happyfuntokenizing.py" TargetMode="External"/><Relationship Id="rId2" Type="http://schemas.openxmlformats.org/officeDocument/2006/relationships/hyperlink" Target="http://sentiment.christopherpotts.net/code-data/happyfuntokenizing.py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2" Type="http://schemas.openxmlformats.org/officeDocument/2006/relationships/image" Target="../media/image12.tif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www.wjh.harvard.edu/~inquirer" TargetMode="External"/><Relationship Id="rId2" Type="http://schemas.openxmlformats.org/officeDocument/2006/relationships/hyperlink" Target="http://www.wjh.harvard.edu/~inquirer/homecat.htm" TargetMode="External"/><Relationship Id="rId3" Type="http://schemas.openxmlformats.org/officeDocument/2006/relationships/hyperlink" Target="http://www.wjh.harvard.edu/~inquirer/inquirerbasic.xls" TargetMode="External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www.liwc.net/" TargetMode="External"/><Relationship Id="rId2" Type="http://schemas.openxmlformats.org/officeDocument/2006/relationships/hyperlink" Target="http://www.liwc.net/" TargetMode="External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www.cs.pitt.edu/mpqa/subj_lexicon.html" TargetMode="External"/><Relationship Id="rId2" Type="http://schemas.openxmlformats.org/officeDocument/2006/relationships/hyperlink" Target="http://www.cs.pitt.edu/mpqa/subj_lexicon.html" TargetMode="External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://www.cs.uic.edu/~liub/FBS/sentiment-analysis.html" TargetMode="External"/><Relationship Id="rId2" Type="http://schemas.openxmlformats.org/officeDocument/2006/relationships/hyperlink" Target="http://www.cs.uic.edu/~liub/FBS/opinion-lexicon-English.rar" TargetMode="External"/><Relationship Id="rId3" Type="http://schemas.openxmlformats.org/officeDocument/2006/relationships/hyperlink" Target="http://www.cs.uic.edu/~liub/FBS/opinion-lexicon-English.rar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2" Type="http://schemas.openxmlformats.org/officeDocument/2006/relationships/image" Target="../media/image13.tif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://sentiwordnet.isti.cnr.it/" TargetMode="External"/><Relationship Id="rId2" Type="http://schemas.openxmlformats.org/officeDocument/2006/relationships/hyperlink" Target="http://sentiwordnet.isti.cnr.it/" TargetMode="External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://sentiment.christopherpotts.net/lexicons.html" TargetMode="External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3.tif"/><Relationship Id="rId2" Type="http://schemas.openxmlformats.org/officeDocument/2006/relationships/image" Target="../media/image34.tif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hyperlink" Target="http://www.sciencedirect.com/science/article/pii/S187775031100007X" TargetMode="External"/><Relationship Id="rId3" Type="http://schemas.openxmlformats.org/officeDocument/2006/relationships/hyperlink" Target="http://www.sciencedirect.com/science/article/pii/S187775031100007X" TargetMode="External"/><Relationship Id="rId4" Type="http://schemas.openxmlformats.org/officeDocument/2006/relationships/image" Target="../media/image17.ti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twittersentiment.appspot.com/" TargetMode="External"/><Relationship Id="rId2" Type="http://schemas.openxmlformats.org/officeDocument/2006/relationships/image" Target="../media/image19.tif"/><Relationship Id="rId3" Type="http://schemas.openxmlformats.org/officeDocument/2006/relationships/image" Target="../media/image20.tif"/><Relationship Id="rId4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What is Sentiment Analysis?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Why sentiment analysis?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28600" y="1352520"/>
            <a:ext cx="891504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Movie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 is this review positive or negative?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Products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what do people think about the new iPhone?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Public sentiment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how is consumer confidence? Is despair increasing?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Politics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what do people think about this candidate or issue?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Prediction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predict election outcomes or market trends from sentiment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F4DC2C8D-CC03-4311-AE21-454869D816B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Scherer Typology of Affective States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04920" y="1255680"/>
            <a:ext cx="8762760" cy="38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Emotion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brief organically synchronized … evaluation of a major event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angry, sad, joyful, fearful, ashamed, proud, elated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diffuse non-caused low-intensity long-duration change in subjective feeling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cheerful, gloomy, irritable, listless, depressed, buoyant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Interpersonal stances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affective stance toward another person in a specific interaction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friendly, flirtatious, distant, cold, warm, supportive, contemptuous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Attitudes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enduring, affectively colored beliefs, dispositions towards objects or persons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liking, loving, hating, valuing, desiring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Personality traits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stable personality dispositions and typical behavior tendencies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nervous, anxious, reckless, morose, hostile, jealous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Scherer Typology of Affective States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04920" y="1255680"/>
            <a:ext cx="8838720" cy="38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Emotion</a:t>
            </a:r>
            <a:r>
              <a:rPr b="0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brief organically synchronized … evaluation of a major event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angry, sad, joyful, fearful, ashamed, proud, elated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Mood</a:t>
            </a:r>
            <a:r>
              <a:rPr b="0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diffuse non-caused low-intensity long-duration change in subjective feeling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cheerful, gloomy, irritable, listless, depressed, buoyant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Interpersonal stances</a:t>
            </a:r>
            <a:r>
              <a:rPr b="0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affective stance toward another person in a specific interaction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friendly, flirtatious, distant, cold, warm, supportive, contemptuous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Attitudes: enduring, affectively colored beliefs, dispositions towards objects or persons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liking, loving, hating, valuing, desiring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Personality traits</a:t>
            </a:r>
            <a:r>
              <a:rPr b="0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stable personality dispositions and typical behavior tendencies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nervous, anxious, reckless, morose, hostile, jealous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04920" y="1200240"/>
            <a:ext cx="8762760" cy="39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analysis is the detection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attitudes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enduring, affectively colored beliefs, dispositions towards objects or persons”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Holder (source)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Target (aspect)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Type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attitude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a set of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3716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Like, love, hate, value, desire,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 (more commonly) simple weighted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polarity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3716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positive, negative, neutral,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together with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strength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containing the attitude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 or entire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04920" y="4705200"/>
            <a:ext cx="3805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70FCEA48-465F-4B7F-AA57-83206FC64D0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5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8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0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2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61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07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59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88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Simplest task: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the attitude of this text positive or negative?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More complex: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Rank the attitude of this text from 1 to 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Advanced: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 the target, source, or complex attitude types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3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Simplest task: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the attitude of this text positive or negative?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More complex: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Rank the attitude of this text from 1 to 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Advanced: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 the target, source, or complex attitude types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What is Sentiment Analysis?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Baseline Algorithm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600" y="0"/>
            <a:ext cx="769572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Sentiment Classification in Movie Reviews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33520" y="2038320"/>
            <a:ext cx="777204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Polarity detection: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an IMDB movie review positive or negative?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Data: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Polarity Data 2.0: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http://www.cs.cornell.edu/people/pabo/movie-review-data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666880" y="931680"/>
            <a:ext cx="6629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 Pang, Lillian Lee, and Shivakumar Vaithyanathan.  2002.  Thumbs up? Sentiment Classification using Machine Learning Techniques. EMNLP-2002, 79—86.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 Pang and Lillian Lee.  2004.  A Sentimental Education: Sentiment Analysis Using Subjectivity Summarization Based on Minimum Cuts.  ACL, 271-278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19320" y="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IMDB data in the Pang and Lee database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6320" y="1657440"/>
            <a:ext cx="4952520" cy="417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_star wars_ came out some twenty years ago , the image of traveling throughout the stars has become a commonplace image . […]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when han solo goes light speed , the stars change to bright lines , going towards the viewer in lines that converge at an invisible point 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cool 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_october sky_ offers a much simpler image–that of a single white dot , traveling horizontally across the night sky .   [. . . 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105520" y="1657440"/>
            <a:ext cx="403812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snake eyes ” is the most aggravating kind of movie : the kind that shows so much potential then becomes unbelievably disappointing 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it’s not just because this is a brian depalma film , and since he’s a great director and one who’s films are always greeted with at least some fanfare 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 it’s not even because this was a film starring nicolas cage and since he gives a brauvara performance , this film is hardly worth his talents 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70080" y="1047600"/>
            <a:ext cx="307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Zapf Dingbats"/>
                <a:ea typeface="Zapf Dingbats"/>
              </a:rPr>
              <a:t>✓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778800" y="1047600"/>
            <a:ext cx="307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Zapf Dingbats"/>
                <a:ea typeface="Zapf Dingbats"/>
              </a:rPr>
              <a:t>✗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 or negative movie review?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62120" y="1352520"/>
            <a:ext cx="792432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unbelievably disappointing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Full of zany characters and richly applied satire, and some great plot twists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this is the greatest screwball comedy ever filmed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It was pathetic. The worst part about it was the boxing scenes.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14AAE20-1C08-4044-8409-701CE297623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152280" y="3181320"/>
            <a:ext cx="558360" cy="503280"/>
          </a:xfrm>
          <a:prstGeom prst="rect">
            <a:avLst/>
          </a:prstGeom>
          <a:ln>
            <a:noFill/>
          </a:ln>
        </p:spPr>
      </p:pic>
      <p:pic>
        <p:nvPicPr>
          <p:cNvPr id="95" name="Picture 5" descr=""/>
          <p:cNvPicPr/>
          <p:nvPr/>
        </p:nvPicPr>
        <p:blipFill>
          <a:blip r:embed="rId2"/>
          <a:stretch/>
        </p:blipFill>
        <p:spPr>
          <a:xfrm>
            <a:off x="152280" y="1886040"/>
            <a:ext cx="591480" cy="533160"/>
          </a:xfrm>
          <a:prstGeom prst="rect">
            <a:avLst/>
          </a:prstGeom>
          <a:ln>
            <a:noFill/>
          </a:ln>
        </p:spPr>
      </p:pic>
      <p:pic>
        <p:nvPicPr>
          <p:cNvPr id="96" name="Picture 6" descr=""/>
          <p:cNvPicPr/>
          <p:nvPr/>
        </p:nvPicPr>
        <p:blipFill>
          <a:blip r:embed="rId3"/>
          <a:stretch/>
        </p:blipFill>
        <p:spPr>
          <a:xfrm>
            <a:off x="152280" y="1352520"/>
            <a:ext cx="558360" cy="503280"/>
          </a:xfrm>
          <a:prstGeom prst="rect">
            <a:avLst/>
          </a:prstGeom>
          <a:ln>
            <a:noFill/>
          </a:ln>
        </p:spPr>
      </p:pic>
      <p:pic>
        <p:nvPicPr>
          <p:cNvPr id="97" name="Picture 7" descr=""/>
          <p:cNvPicPr/>
          <p:nvPr/>
        </p:nvPicPr>
        <p:blipFill>
          <a:blip r:embed="rId4"/>
          <a:stretch/>
        </p:blipFill>
        <p:spPr>
          <a:xfrm>
            <a:off x="152280" y="2495520"/>
            <a:ext cx="591480" cy="5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Baseline Algorithm (adapted from Pang and Lee)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Tokenization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Feature Extraction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Classification using different classifiers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Naïve Bayes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MaxEnt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SVM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Tokenization Issues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4920" y="1352520"/>
            <a:ext cx="609552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Deal with HTML and XML markup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Twitter mark-up (names, hash tags)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Capitalization (preserve for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words in all caps)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Phone numbers, dates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Emoticons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Useful code: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Christopher Potts sentiment tokenizer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Brendan O’Connor twitter tokenizer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0EDD600-7EAB-4608-AF04-A678250DC6DC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911400" y="2647800"/>
            <a:ext cx="493596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[&lt;&gt;]?                       # optional hat/brow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[:;=8]                      # eyes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[\-o\*\']?                  # optional nose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[\)\]\(\[dDpP/\:\}\{@\|\\]  # mouth    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|                           #### reverse orientation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[\)\]\(\[dDpP/\:\}\{@\|\\]  # mouth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[\-o\*\']?                  # optional nose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[:;=8]                      # eyes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[&lt;&gt;]?                       # optional hat/brow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5957280" y="2266920"/>
            <a:ext cx="167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 emoticons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59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7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1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Extracting Features for Sentiment Classification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4920" y="1352520"/>
            <a:ext cx="853416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handle negation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didn’t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like this movie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really like this movie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Which words to use?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Only adjectives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 words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 words turns out to work better, at least on this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EFE3F42F-00B5-47BD-9061-C000A107155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4792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28600" y="2038320"/>
            <a:ext cx="8838720" cy="289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 NOT_ to every word between negation and following punctuation: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7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didn’t like this movie , but 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700" spc="-1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didn’t NOT_like NOT_this NOT_movie but 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124080" y="3333600"/>
            <a:ext cx="914040" cy="39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c638c"/>
          </a:solidFill>
          <a:ln w="9360">
            <a:solidFill>
              <a:srgbClr val="1c638c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600200" y="971640"/>
            <a:ext cx="746172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Das, Sanjiv and Mike Chen. 2001. Yahoo! for Amazon: Extracting market sentiment from stock message boards. In Proceedings of the Asia Pacific Finance Association Annual Conference (APFA).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Bo Pang, Lillian Lee, and Shivakumar Vaithyanathan.  2002.  Thumbs up? Sentiment Classification using Machine Learning Techniques. EMNLP-2002, 79—86.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Reminder: Naïve Bayes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6A7FAF7B-C56A-4EC9-BED3-8547CA919EF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434960" y="3022560"/>
            <a:ext cx="4889520" cy="14223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90720" y="1498680"/>
            <a:ext cx="6400800" cy="11430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71600" y="-9540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Binarized (Boolean feature)  Multinomial Naïve Bayes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Intuition: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 sentiment (and probably for other text classification domains)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Word occurrence may matter more than word frequency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occurrence of the word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fantastic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tells us a 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fact that it occurs 5 times may not tell us much more.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Boolean Multinomial Naïve Bayes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Clips all the word counts in each document at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8275F32F-1AD3-4301-AB1D-991B9E2DD6F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8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4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73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19320" y="11448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Boolean Multinomial Naïve Bayes: Learning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280" y="1827720"/>
            <a:ext cx="4571640" cy="264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</a:t>
            </a:r>
            <a:r>
              <a:rPr b="0" i="1" lang="en-US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terms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 each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do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docs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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 docs with  class =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038480" y="2190600"/>
            <a:ext cx="57909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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single doc containing all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docs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each word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Vocabulary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ＭＳ Ｐゴシック"/>
              </a:rPr>
              <a:t>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# of occurrences of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r>
              <a:rPr b="0" i="1" lang="en-CA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52280" y="1276200"/>
            <a:ext cx="54097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training corpus, extract 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Vocabulary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3962520" y="1809720"/>
            <a:ext cx="57909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 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b="0" i="1" lang="en-CA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|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c</a:t>
            </a:r>
            <a:r>
              <a:rPr b="0" i="1" lang="en-CA" sz="2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r>
              <a:rPr b="0" i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terms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038480" y="2190600"/>
            <a:ext cx="57909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Remove duplicates in each doc: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 each word type w in doc</a:t>
            </a:r>
            <a:r>
              <a:rPr b="0" lang="en-CA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3716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Retain only a single instance of 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066680" y="2946240"/>
            <a:ext cx="3200400" cy="7365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5232240" y="3174840"/>
            <a:ext cx="3594240" cy="7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Boolean Multinomial Naïve Bayes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on a test document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8153597C-1B0B-45D1-97AE-B9806B5F75D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First remove all duplicate words from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Then compute NB using the same equation: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676520" y="2629080"/>
            <a:ext cx="5715000" cy="102888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Normal vs. Boolean Multinomial NB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graphicFrame>
        <p:nvGraphicFramePr>
          <p:cNvPr id="190" name="Table 2"/>
          <p:cNvGraphicFramePr/>
          <p:nvPr/>
        </p:nvGraphicFramePr>
        <p:xfrm>
          <a:off x="380880" y="1276200"/>
          <a:ext cx="8533800" cy="1766520"/>
        </p:xfrm>
        <a:graphic>
          <a:graphicData uri="http://schemas.openxmlformats.org/drawingml/2006/table">
            <a:tbl>
              <a:tblPr/>
              <a:tblGrid>
                <a:gridCol w="1447560"/>
                <a:gridCol w="761760"/>
                <a:gridCol w="5216400"/>
                <a:gridCol w="1108440"/>
              </a:tblGrid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Words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Beijing Chinese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Chinese Shanghai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Macao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Tokyo Japan Chinese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Chinese Chinese Tokyo Japan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91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9AAADE3C-7B3A-406D-B34A-D2AE5CC20B4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92" name="Table 4"/>
          <p:cNvGraphicFramePr/>
          <p:nvPr/>
        </p:nvGraphicFramePr>
        <p:xfrm>
          <a:off x="228600" y="3274920"/>
          <a:ext cx="8533800" cy="1766520"/>
        </p:xfrm>
        <a:graphic>
          <a:graphicData uri="http://schemas.openxmlformats.org/drawingml/2006/table">
            <a:tbl>
              <a:tblPr/>
              <a:tblGrid>
                <a:gridCol w="1447560"/>
                <a:gridCol w="761760"/>
                <a:gridCol w="5216400"/>
                <a:gridCol w="1108440"/>
              </a:tblGrid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Boolean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Words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1" lang="en-CA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Beijing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Shanghai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Macao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Tokyo Japan Chinese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7cc"/>
                    </a:solidFill>
                  </a:tcPr>
                </a:tc>
              </a:tr>
              <a:tr h="294480"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Chinese Tokyo Japan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 lIns="132840" rIns="132840"/>
                    <a:p>
                      <a:pPr>
                        <a:lnSpc>
                          <a:spcPct val="70000"/>
                        </a:lnSpc>
                      </a:pPr>
                      <a:r>
                        <a:rPr b="0" lang="en-CA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32840" marR="132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47920" y="13320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Binarized (Boolean feature)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Multinomial Naïve Bayes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04920" y="2759400"/>
            <a:ext cx="8534160" cy="209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Binary seems to work better than full word counts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This is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same as Multivariate Bernoulli Naïve Bayes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MBNB doesn’t work well for sentiment or other text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Other possibility: log(freq(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CD5B216-2E1D-4D59-BF54-4810FE429619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362320" y="1200240"/>
            <a:ext cx="678132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B. Pang, L. Lee, and S. Vaithyanathan.  2002.  Thumbs up? Sentiment Classification using Machine Learning Techniques. EMNLP-2002, 79—86.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V. Metsis, I. Androutsopoulos, G. Paliouras. 2006. Spam Filtering with Naive Bayes – Which Naive Bayes? CEAS 2006 - Third Conference on Email and Anti-Spam.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K.-M. Schneider. 2004. On word frequency information and negative evidence in Naive Bayes text classiﬁcation. ICANLP, 474-485.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JD Rennie, L Shih, J Teevan. 2003. Tackling the poor assumptions of naive bayes text classifiers. ICML 2003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Google Product Search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3623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B3999125-CD2B-4FB8-BC8F-3C241143E4B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1066680" y="1123920"/>
            <a:ext cx="7467120" cy="38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371600" y="572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Cross-Validation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280" y="1352520"/>
            <a:ext cx="3962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Break up data into 10 folds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(Equal positive and negative inside each fold?)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 each fold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Choose the fold as a temporary test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Train on 9 folds, compute performance on the test fold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Report average performance of the 10 runs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4114800" y="914400"/>
            <a:ext cx="4171680" cy="41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30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8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Other issues in Classification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MaxEnt and SVM tend to do better than Naïve Bayes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6777E1FB-0C4E-4F95-8E74-CBE0A82AA1F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447920" y="133200"/>
            <a:ext cx="739116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Problems: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What makes reviews hard to classify?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0880" y="1219320"/>
            <a:ext cx="8610120" cy="394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Subtlety: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Perfume review in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Perfumes: the Guide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If you are reading this because it is your darling fragrance, please wear it at home exclusively, and tape the windows shut.”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Dorothy Parker on Katherine Hepburn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She runs the gamut of emotions from A to B”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686800" y="4915080"/>
            <a:ext cx="4568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fld id="{D14E8AAB-F750-4704-896F-908DBA87E43A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Thwarted Expectations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 Ordering Effects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04920" y="1352520"/>
            <a:ext cx="868644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This film should be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brilliant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 It sounds like a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great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plot, the actors are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first grade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, and the supporting cast is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good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 well, and Stallone is attempting to deliver a good performance. However, it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can’t hold up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Well as usual Keanu Reeves is nothing special, but surprisingly, the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very talented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Laurence Fishbourne is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not so good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either, I was surprised.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596D0D11-F32F-4897-9828-D5AE08338E38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Baseline Algorithm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Lexicons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447920" y="-17136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General Inquirer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04920" y="150480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Home page: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http://www.wjh.harvard.edu/~inquirer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 of Categories: 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http://www.wjh.harvard.edu/~inquirer/homecat.htm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Spreadsheet: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3"/>
              </a:rPr>
              <a:t>http://www.wjh.harvard.edu/~inquirer/inquirerbasic.xls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Categories: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 (1915 words) and Negativ (2291 words)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Strong vs Weak, Active vs Passive, Overstated versus Understated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Pleasure, Pain, Virtue, Vice, Motivation, Cognitive Orientation, etc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Free for Research Use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600200" y="829440"/>
            <a:ext cx="7009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Philip J. Stone, Dexter C Dunphy, Marshall S. Smith, Daniel M. Ogilvie. 1966. The General Inquirer: A Computer Approach to Content Analysis. MIT Press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37160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LIWC (Linguistic Inquiry and Word Count)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85800" y="819000"/>
            <a:ext cx="792432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Pennebaker, J.W., Booth, R.J., &amp; Francis, M.E. (2007). Linguistic Inquiry and Word Count: LIWC 2007. Austin, TX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Home page: </a:t>
            </a: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http://www.liwc.net</a:t>
            </a: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/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2300 words, &gt;70 classes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Affective Processes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negative emotion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bad, weird, hate, problem, tough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 emotion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love, nice, sweet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Cognitive Processes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Tentative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maybe, perhaps, guess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), Inhibition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block, constraint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Pronouns, Negation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no, never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Quantifiers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few, many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$30 or $90 fee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MPQA Subjectivity Cues Lexicon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28600" y="2190600"/>
            <a:ext cx="8534160" cy="251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Home page: </a:t>
            </a: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http://www.cs.pitt.edu/mpqa/</a:t>
            </a: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subj_lexicon.html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6885 words from 8221 lemmas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2718 positive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4912 negative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Each word annotated for intensity (strong, weak)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GNU GPL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669568F-89A6-4C3F-ABA3-398466506A5C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995400" y="971640"/>
            <a:ext cx="738360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Theresa Wilson, Janyce Wiebe, and Paul Hoffmann (2005). Recognizing Contextual Polarity in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Phrase-Level Sentiment Analysis. Proc. of HLT-EMNLP-2005.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Riloff and Wiebe (2003). Learning extraction patterns for subjective expressions. EMNLP-2003.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Bing Liu Opinion Lexicon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04920" y="20383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Bing Liu's Page on Opinion Mining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http://www.cs.uic.edu/~liub/FBS/opinion-lexicon-</a:t>
            </a: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3"/>
              </a:rPr>
              <a:t>English.rar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6786 words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2006 positive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4783 negative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56EC55B-6198-470A-B140-C7B2A6EFA22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509120" y="1123920"/>
            <a:ext cx="7662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Minqing Hu and Bing Liu. Mining and Summarizing Customer Reviews. ACM SIGKDD-2004.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Bing Shopping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3623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946D811-5AC6-493B-8C66-F64471ED545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5" name="Picture 5" descr=""/>
          <p:cNvPicPr/>
          <p:nvPr/>
        </p:nvPicPr>
        <p:blipFill>
          <a:blip r:embed="rId2"/>
          <a:stretch/>
        </p:blipFill>
        <p:spPr>
          <a:xfrm>
            <a:off x="1371600" y="1000440"/>
            <a:ext cx="7162560" cy="39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37160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SentiWordNet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85800" y="819000"/>
            <a:ext cx="792432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Stefano Baccianella, Andrea Esuli, and Fabrizio Sebastiani. 2010 SENTIWORDNET 3.0: An Enhanced Lexical Resource for Sentiment Analysis and Opinion Mining. LREC-2010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Home page: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http://sentiwordnet.isti.cnr.it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 WordNet synsets automatically annotated for degrees of positivity, negativity, and neutrality/objectiveness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[estimable(J,3)] “may be computed or estimated”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Pos  0   Neg 0   Obj 1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[estimable(J,1)] “deserving of respect or high regard”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Pos .75  Neg 0   Obj .25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371600" y="133200"/>
            <a:ext cx="76957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Disagreements between polarity lexicons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graphicFrame>
        <p:nvGraphicFramePr>
          <p:cNvPr id="229" name="Table 2"/>
          <p:cNvGraphicFramePr/>
          <p:nvPr/>
        </p:nvGraphicFramePr>
        <p:xfrm>
          <a:off x="228600" y="1733400"/>
          <a:ext cx="8686080" cy="2224440"/>
        </p:xfrm>
        <a:graphic>
          <a:graphicData uri="http://schemas.openxmlformats.org/drawingml/2006/table">
            <a:tbl>
              <a:tblPr/>
              <a:tblGrid>
                <a:gridCol w="1828800"/>
                <a:gridCol w="1676160"/>
                <a:gridCol w="1581480"/>
                <a:gridCol w="1956240"/>
                <a:gridCol w="1643760"/>
              </a:tblGrid>
              <a:tr h="54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Opinion Lexicon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General Inquirer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SentiWordNet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LIWC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MPQA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33/5402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(0.6%)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49/2867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1127/4214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(27%)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12/363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Opinion Lexicon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32/2411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(1%)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1004/3994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(25%)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9/403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General Inquirer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520/2306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(23%)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1/204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(0.5%)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SentiWordNet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28817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174/694 </a:t>
                      </a: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(25%)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3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LIWC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23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EF98279-06B3-4FE1-B386-0FB5D07097C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2404440" y="971640"/>
            <a:ext cx="423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Christopher Potts, </a:t>
            </a:r>
            <a:r>
              <a:rPr b="0" lang="en-CA" sz="18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Sentiment Tutorial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, 2011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71600" y="285840"/>
            <a:ext cx="7772040" cy="514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Analyzing the polarity of each word in IMDB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likely is each word to appear in each sentiment class?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Count(“bad”) in 1-star, 2-star, 3-star,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 can’t use raw counts: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Instead,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likelihood: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Make them comparable between words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Scaled likelihood: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2438280" y="895320"/>
            <a:ext cx="654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Potts, Christopher. 2011. On the negativity of negation.  SALT  20, 636-659.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11" descr=""/>
          <p:cNvPicPr/>
          <p:nvPr/>
        </p:nvPicPr>
        <p:blipFill>
          <a:blip r:embed="rId1"/>
          <a:stretch/>
        </p:blipFill>
        <p:spPr>
          <a:xfrm>
            <a:off x="6400800" y="180972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3479760" y="2679840"/>
            <a:ext cx="2577960" cy="85104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3352680" y="3936960"/>
            <a:ext cx="1257480" cy="9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3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5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8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371600" y="-1908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Analyzing the polarity of each word in IMDB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1"/>
          <a:srcRect l="2430" t="0" r="-2430" b="0"/>
          <a:stretch/>
        </p:blipFill>
        <p:spPr>
          <a:xfrm>
            <a:off x="740520" y="1200240"/>
            <a:ext cx="8534160" cy="2133360"/>
          </a:xfrm>
          <a:prstGeom prst="rect">
            <a:avLst/>
          </a:prstGeom>
          <a:ln>
            <a:noFill/>
          </a:ln>
        </p:spPr>
      </p:pic>
      <p:pic>
        <p:nvPicPr>
          <p:cNvPr id="240" name="Picture 5" descr=""/>
          <p:cNvPicPr/>
          <p:nvPr/>
        </p:nvPicPr>
        <p:blipFill>
          <a:blip r:embed="rId2"/>
          <a:srcRect l="2679" t="0" r="-2679" b="0"/>
          <a:stretch/>
        </p:blipFill>
        <p:spPr>
          <a:xfrm>
            <a:off x="685800" y="3257640"/>
            <a:ext cx="8534160" cy="213336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 rot="16200000">
            <a:off x="-131040" y="2127600"/>
            <a:ext cx="103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Scaled likelihood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P(w|c)/P(w)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 rot="16200000">
            <a:off x="-131040" y="4090680"/>
            <a:ext cx="103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Scaled likelihood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P(w|c)/P(w)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2521440" y="743040"/>
            <a:ext cx="654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Potts, Christopher. 2011. On the negativity of negation.  SALT  20, 636-659.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8" dur="indefinite" restart="never" nodeType="tmRoot">
          <p:childTnLst>
            <p:seq>
              <p:cTn id="199" dur="indefinite" nodeType="mainSeq">
                <p:childTnLst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Other sentiment feature: Logical negation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28600" y="1886040"/>
            <a:ext cx="8534160" cy="289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Is logical negation 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no, not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associated with negative sentiment?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 experiment: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Count negation (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not, n’t, no, never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in online reviews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Regress against the review rating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209680" y="971640"/>
            <a:ext cx="654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Potts, Christopher. 2011. On the negativity of negation.  SALT  20, 636-659.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3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Potts 2011 Results: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More negation in negative sentiment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600200" y="15811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9" name="Picture 4" descr=""/>
          <p:cNvPicPr/>
          <p:nvPr/>
        </p:nvPicPr>
        <p:blipFill>
          <a:blip r:embed="rId1"/>
          <a:srcRect l="4859" t="0" r="-4859" b="0"/>
          <a:stretch/>
        </p:blipFill>
        <p:spPr>
          <a:xfrm>
            <a:off x="1005840" y="1352520"/>
            <a:ext cx="8152920" cy="3503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6200000">
            <a:off x="-276120" y="2924640"/>
            <a:ext cx="1679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Scaled likelihood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P(w|c)/P(w)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Lexicons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Learning Sentiment Lexicons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Semi-supervised learning of lexicons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 a small amount of information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few labeled examples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few hand-built patterns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 bootstrap a lexicon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AB518E6-59C1-4F04-9BEC-41E4646D2D8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Hatzivassiloglou and McKeown intuition for identifying word polarity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04920" y="1962000"/>
            <a:ext cx="8534160" cy="251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Adjectives conjoined by “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” have same polarity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Fair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legitimate, corrupt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brutal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*fair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brutal, *corrupt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and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legitimate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Adjectives conjoined by “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” do not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fair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brutal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04920" y="462924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FD7D5273-AC1D-4644-A424-46DF61BAB32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2209680" y="1072440"/>
            <a:ext cx="6675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Vasileios Hatzivassiloglou and Kathleen R. McKeown. 1997. Predicting the Semantic Orientation of Adjectives. ACL, 174–181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Twitter sentiment versus Gallup Poll of Consumer Confidence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rcRect l="0" t="-1113" r="0" b="-1113"/>
          <a:stretch/>
        </p:blipFill>
        <p:spPr>
          <a:xfrm>
            <a:off x="778680" y="1352520"/>
            <a:ext cx="7420680" cy="426672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"/>
          <p:cNvPicPr/>
          <p:nvPr/>
        </p:nvPicPr>
        <p:blipFill>
          <a:blip r:embed="rId2"/>
          <a:stretch/>
        </p:blipFill>
        <p:spPr>
          <a:xfrm>
            <a:off x="2209680" y="1776600"/>
            <a:ext cx="1447560" cy="102348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3"/>
          <a:stretch/>
        </p:blipFill>
        <p:spPr>
          <a:xfrm>
            <a:off x="3657600" y="1892160"/>
            <a:ext cx="1077840" cy="10602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676520" y="819000"/>
            <a:ext cx="731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Brendan O'Connor, Ramnath Balasubramanyan, Bryan R. Routledge, and Noah A. Smith. 2010. </a:t>
            </a: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Tweets to Polls: Linking Text Sentiment to Public Opinion Time Series. In ICWSM-2010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Hatzivassiloglou &amp; McKeown 1997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Step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Label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seed set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1336 adjectives </a:t>
            </a:r>
            <a:r>
              <a:rPr b="0" lang="en-US" sz="2000" spc="-1" strike="noStrike">
                <a:solidFill>
                  <a:srgbClr val="7cd7c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(all &gt;20 in 21 million word WSJ corpus)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657 positive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adequate central clever famous intelligent remarkable reputed sensitive slender thriving…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679 negative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contagious drunken ignorant lanky listless primitive strident troublesome unresolved unsuspecting…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9D859555-F464-4861-961C-9E53953FECF4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5" descr=""/>
          <p:cNvPicPr/>
          <p:nvPr/>
        </p:nvPicPr>
        <p:blipFill>
          <a:blip r:embed="rId1"/>
          <a:stretch/>
        </p:blipFill>
        <p:spPr>
          <a:xfrm>
            <a:off x="380880" y="1886040"/>
            <a:ext cx="7009920" cy="827640"/>
          </a:xfrm>
          <a:prstGeom prst="rect">
            <a:avLst/>
          </a:prstGeom>
          <a:ln>
            <a:noFill/>
          </a:ln>
        </p:spPr>
      </p:pic>
      <p:pic>
        <p:nvPicPr>
          <p:cNvPr id="266" name="Picture 6" descr=""/>
          <p:cNvPicPr/>
          <p:nvPr/>
        </p:nvPicPr>
        <p:blipFill>
          <a:blip r:embed="rId2"/>
          <a:stretch/>
        </p:blipFill>
        <p:spPr>
          <a:xfrm>
            <a:off x="380880" y="2661120"/>
            <a:ext cx="7009920" cy="2459880"/>
          </a:xfrm>
          <a:prstGeom prst="rect">
            <a:avLst/>
          </a:prstGeom>
          <a:ln>
            <a:noFill/>
          </a:ln>
        </p:spPr>
      </p:pic>
      <p:sp>
        <p:nvSpPr>
          <p:cNvPr id="26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Hatzivassiloglou &amp; McKeown 1997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Step 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04920" y="127620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Expand seed set to conjoined adjectives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542BBD08-E3C0-4BEB-8F21-CF688E38CE5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7467480" y="3029040"/>
            <a:ext cx="1371240" cy="380520"/>
          </a:xfrm>
          <a:prstGeom prst="rect">
            <a:avLst/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nice, helpful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7620120" y="4095720"/>
            <a:ext cx="1371240" cy="380520"/>
          </a:xfrm>
          <a:prstGeom prst="rect">
            <a:avLst/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nice, classy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5334120" y="2647800"/>
            <a:ext cx="1676160" cy="380520"/>
          </a:xfrm>
          <a:prstGeom prst="ellipse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7"/>
          <p:cNvSpPr/>
          <p:nvPr/>
        </p:nvSpPr>
        <p:spPr>
          <a:xfrm>
            <a:off x="5297760" y="2691720"/>
            <a:ext cx="1752120" cy="418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1523880" y="3867120"/>
            <a:ext cx="1752120" cy="418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Hatzivassiloglou &amp; McKeown 1997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Step 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Supervised classifier assigns “polarity similarity” to each word pair, resulting in graph: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5D18E603-9209-400D-97A0-DE1FFE5B05A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809880" y="4324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classy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1219320" y="3181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nice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2743200" y="24955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helpful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1752480" y="4324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fair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5562720" y="22669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brutal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7086600" y="302904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irrational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5181480" y="310500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corrupt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Line 11"/>
          <p:cNvSpPr/>
          <p:nvPr/>
        </p:nvSpPr>
        <p:spPr>
          <a:xfrm flipH="1">
            <a:off x="5867280" y="2647800"/>
            <a:ext cx="380880" cy="45720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2"/>
          <p:cNvSpPr/>
          <p:nvPr/>
        </p:nvSpPr>
        <p:spPr>
          <a:xfrm>
            <a:off x="1904760" y="3562200"/>
            <a:ext cx="2590920" cy="762120"/>
          </a:xfrm>
          <a:prstGeom prst="line">
            <a:avLst/>
          </a:prstGeom>
          <a:ln w="572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3"/>
          <p:cNvSpPr/>
          <p:nvPr/>
        </p:nvSpPr>
        <p:spPr>
          <a:xfrm>
            <a:off x="1904760" y="3562200"/>
            <a:ext cx="533520" cy="762120"/>
          </a:xfrm>
          <a:prstGeom prst="line">
            <a:avLst/>
          </a:prstGeom>
          <a:ln w="572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14"/>
          <p:cNvSpPr/>
          <p:nvPr/>
        </p:nvSpPr>
        <p:spPr>
          <a:xfrm flipV="1">
            <a:off x="2438280" y="3485880"/>
            <a:ext cx="3429000" cy="83844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5"/>
          <p:cNvSpPr/>
          <p:nvPr/>
        </p:nvSpPr>
        <p:spPr>
          <a:xfrm flipH="1" flipV="1">
            <a:off x="6248160" y="2647800"/>
            <a:ext cx="1524240" cy="38088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6"/>
          <p:cNvSpPr/>
          <p:nvPr/>
        </p:nvSpPr>
        <p:spPr>
          <a:xfrm flipH="1">
            <a:off x="1904760" y="2876400"/>
            <a:ext cx="1524240" cy="30492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7"/>
          <p:cNvSpPr/>
          <p:nvPr/>
        </p:nvSpPr>
        <p:spPr>
          <a:xfrm flipV="1">
            <a:off x="4114800" y="2457360"/>
            <a:ext cx="1447560" cy="228600"/>
          </a:xfrm>
          <a:prstGeom prst="line">
            <a:avLst/>
          </a:prstGeom>
          <a:ln w="57240">
            <a:solidFill>
              <a:srgbClr val="cc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Hatzivassiloglou &amp; McKeown 1997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Step 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Clustering for partitioning the graph into two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ADC703F-F145-433A-B94B-000C0E532AE5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3809880" y="4324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classy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219320" y="3181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nice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743200" y="24955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helpful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1752480" y="43243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fair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5562720" y="226692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brutal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7086600" y="302904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irrational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5181480" y="3105000"/>
            <a:ext cx="1371240" cy="380520"/>
          </a:xfrm>
          <a:prstGeom prst="rect">
            <a:avLst/>
          </a:prstGeom>
          <a:solidFill>
            <a:srgbClr val="f1e3c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corrupt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11"/>
          <p:cNvSpPr/>
          <p:nvPr/>
        </p:nvSpPr>
        <p:spPr>
          <a:xfrm flipH="1">
            <a:off x="5867280" y="2647800"/>
            <a:ext cx="380880" cy="45720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2"/>
          <p:cNvSpPr/>
          <p:nvPr/>
        </p:nvSpPr>
        <p:spPr>
          <a:xfrm>
            <a:off x="1904760" y="3562200"/>
            <a:ext cx="2590920" cy="762120"/>
          </a:xfrm>
          <a:prstGeom prst="line">
            <a:avLst/>
          </a:prstGeom>
          <a:ln w="572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3"/>
          <p:cNvSpPr/>
          <p:nvPr/>
        </p:nvSpPr>
        <p:spPr>
          <a:xfrm>
            <a:off x="1904760" y="3562200"/>
            <a:ext cx="533520" cy="762120"/>
          </a:xfrm>
          <a:prstGeom prst="line">
            <a:avLst/>
          </a:prstGeom>
          <a:ln w="572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4"/>
          <p:cNvSpPr/>
          <p:nvPr/>
        </p:nvSpPr>
        <p:spPr>
          <a:xfrm flipV="1">
            <a:off x="2438280" y="3485880"/>
            <a:ext cx="3429000" cy="838440"/>
          </a:xfrm>
          <a:prstGeom prst="line">
            <a:avLst/>
          </a:prstGeom>
          <a:ln w="38160">
            <a:solidFill>
              <a:srgbClr val="cc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5"/>
          <p:cNvSpPr/>
          <p:nvPr/>
        </p:nvSpPr>
        <p:spPr>
          <a:xfrm flipH="1" flipV="1">
            <a:off x="6248160" y="2647800"/>
            <a:ext cx="1524240" cy="38088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6"/>
          <p:cNvSpPr/>
          <p:nvPr/>
        </p:nvSpPr>
        <p:spPr>
          <a:xfrm flipH="1">
            <a:off x="1904760" y="2876400"/>
            <a:ext cx="1524240" cy="304920"/>
          </a:xfrm>
          <a:prstGeom prst="line">
            <a:avLst/>
          </a:prstGeom>
          <a:ln w="2844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7"/>
          <p:cNvSpPr/>
          <p:nvPr/>
        </p:nvSpPr>
        <p:spPr>
          <a:xfrm flipV="1">
            <a:off x="4114800" y="2457360"/>
            <a:ext cx="1447560" cy="228600"/>
          </a:xfrm>
          <a:prstGeom prst="line">
            <a:avLst/>
          </a:prstGeom>
          <a:ln w="57240">
            <a:solidFill>
              <a:srgbClr val="cc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8"/>
          <p:cNvSpPr/>
          <p:nvPr/>
        </p:nvSpPr>
        <p:spPr>
          <a:xfrm rot="1080000">
            <a:off x="1026720" y="2239200"/>
            <a:ext cx="4222080" cy="2874240"/>
          </a:xfrm>
          <a:prstGeom prst="ellipse">
            <a:avLst/>
          </a:prstGeom>
          <a:noFill/>
          <a:ln w="572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5105520" y="1962000"/>
            <a:ext cx="3657240" cy="2057040"/>
          </a:xfrm>
          <a:prstGeom prst="ellipse">
            <a:avLst/>
          </a:prstGeom>
          <a:noFill/>
          <a:ln w="57240">
            <a:solidFill>
              <a:srgbClr val="9c7a2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0"/>
          <p:cNvSpPr/>
          <p:nvPr/>
        </p:nvSpPr>
        <p:spPr>
          <a:xfrm>
            <a:off x="1832040" y="2114640"/>
            <a:ext cx="4842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+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7546680" y="2038320"/>
            <a:ext cx="366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Output polarity lexicon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bold decisive disturbing generous good honest important large mature patient peaceful positive proud sound stimulating straightforward strange talented vigorous witty…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ambiguous cautious cynical evasive harmful hypocritical inefficient insecure irrational irresponsible minor outspoken pleasant reckless risky selfish tedious unsupported vulnerable wasteful…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E5EB5E1-3DE2-4E33-A605-C278F02B84B2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Output polarity lexicon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bold decisive </a:t>
            </a:r>
            <a:r>
              <a:rPr b="1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disturbing</a:t>
            </a:r>
            <a:r>
              <a:rPr b="0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generous good honest important large mature patient peaceful positive proud sound stimulating straightforward </a:t>
            </a:r>
            <a:r>
              <a:rPr b="1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strange</a:t>
            </a:r>
            <a:r>
              <a:rPr b="0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talented vigorous witty…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ambiguous </a:t>
            </a:r>
            <a:r>
              <a:rPr b="1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cautious</a:t>
            </a:r>
            <a:r>
              <a:rPr b="0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cynical evasive harmful hypocritical inefficient insecure irrational irresponsible minor </a:t>
            </a:r>
            <a:r>
              <a:rPr b="1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outspoken</a:t>
            </a:r>
            <a:r>
              <a:rPr b="0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1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pleasant</a:t>
            </a:r>
            <a:r>
              <a:rPr b="0" lang="en-US" sz="2000" spc="-1" strike="noStrike">
                <a:solidFill>
                  <a:srgbClr val="bf65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reckless risky selfish tedious unsupported vulnerable wasteful…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6D629CE-082C-49CB-AF46-B96A245A819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Turney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304920" y="1733400"/>
            <a:ext cx="8534160" cy="289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cc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phrasal lexicon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reviews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cc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Learn polarity of each phrase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cc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Rate a review by the average polarity of its phrases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FC57DA4E-6FAE-412C-96D7-9C89E838F720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1828800" y="895320"/>
            <a:ext cx="7142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a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Turney (2002):  Thumbs Up or Thumbs Down? Semantic Orientation Applied to Unsupervised Classification of Reviews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two-word phrases with adjectives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graphicFrame>
        <p:nvGraphicFramePr>
          <p:cNvPr id="324" name="Table 2"/>
          <p:cNvGraphicFramePr/>
          <p:nvPr/>
        </p:nvGraphicFramePr>
        <p:xfrm>
          <a:off x="380880" y="1504800"/>
          <a:ext cx="8533800" cy="2684880"/>
        </p:xfrm>
        <a:graphic>
          <a:graphicData uri="http://schemas.openxmlformats.org/drawingml/2006/table">
            <a:tbl>
              <a:tblPr/>
              <a:tblGrid>
                <a:gridCol w="2844720"/>
                <a:gridCol w="2844720"/>
                <a:gridCol w="2844720"/>
              </a:tblGrid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First Word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Second Word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Third Word  (not extracted)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NN or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28817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anything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RB, RBR, RBS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28817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NN nor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28817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NN or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NN or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28817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 NN nor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RB, RBR, or RBS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VB, VBD, VBN, VBG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400" spc="-1" strike="noStrike">
                          <a:solidFill>
                            <a:srgbClr val="28817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anything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32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B52CF266-F91C-42C9-AD54-68EFAE938F63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measure polarity of a phrase?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 phrases co-occur more with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“excellent”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Negative phrases co-occur more with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“poor”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 how to measure co-occurrence?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1A1C4BC-3ED6-4D77-AAD3-1845EF84D8BA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Pointwise Mutual Information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52280" y="1276200"/>
            <a:ext cx="914364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Mutual information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between 2 random variables X and 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Pointwise mutual information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much more do events x and y co-occur than if they were independent?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752480" y="1803240"/>
            <a:ext cx="5334120" cy="10288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2400480" y="3936960"/>
            <a:ext cx="4025880" cy="851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1932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Twitter sentiment: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52280" y="1352520"/>
            <a:ext cx="449532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Johan Bollen, Huina Mao, Xiaojun Zeng. 2011.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Twitter 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2"/>
              </a:rPr>
              <a:t>mood predicts the stock market</a:t>
            </a:r>
            <a:r>
              <a:rPr b="0" lang="en-US" sz="20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3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Journal of Computational Science 2:1, 1-8. 10.1016/j.jocs.2010.12.007.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7076C84-278C-4474-AA12-A7273848C59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4"/>
          <a:stretch/>
        </p:blipFill>
        <p:spPr>
          <a:xfrm>
            <a:off x="4495680" y="-19080"/>
            <a:ext cx="4647960" cy="518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Pointwise Mutual Information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228600" y="1276200"/>
            <a:ext cx="914364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Pointwise mutual information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much more do events x and y co-occur than if they were independent?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PMI between two words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much more do two words co-occur than if they were independent?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168560" y="4229280"/>
            <a:ext cx="6667560" cy="876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2362320" y="2336760"/>
            <a:ext cx="4025880" cy="85104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371600" y="3618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Estimate Pointwise Mutual Information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0" y="1276200"/>
            <a:ext cx="914364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Query search engine  (Altavista)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P(word) estimated by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hits(word)/N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P(word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,word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by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hits(word1 NEAR word2)/N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3716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(More correctly the bigram denominator should be kN, because there are a total of N consecutive bigrams (word1,word2), but kN bigrams that are k words apart, but we just use N on the rest of this slide and the next.)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762120" y="3784680"/>
            <a:ext cx="8089920" cy="115560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355400" y="13320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Does phrase appear more with “poor” or “excellent”?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A91D6F92-AAE0-4272-8EB6-80E3C44D5F02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228600" y="1270080"/>
            <a:ext cx="8661240" cy="43164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1295280" y="3886200"/>
            <a:ext cx="6578640" cy="952560"/>
          </a:xfrm>
          <a:prstGeom prst="rect">
            <a:avLst/>
          </a:prstGeom>
          <a:ln>
            <a:noFill/>
          </a:ln>
        </p:spPr>
      </p:pic>
      <p:pic>
        <p:nvPicPr>
          <p:cNvPr id="344" name="" descr=""/>
          <p:cNvPicPr/>
          <p:nvPr/>
        </p:nvPicPr>
        <p:blipFill>
          <a:blip r:embed="rId3"/>
          <a:stretch/>
        </p:blipFill>
        <p:spPr>
          <a:xfrm>
            <a:off x="838080" y="2971800"/>
            <a:ext cx="7543800" cy="800280"/>
          </a:xfrm>
          <a:prstGeom prst="rect">
            <a:avLst/>
          </a:prstGeom>
          <a:ln>
            <a:noFill/>
          </a:ln>
        </p:spPr>
      </p:pic>
      <p:pic>
        <p:nvPicPr>
          <p:cNvPr id="345" name="" descr=""/>
          <p:cNvPicPr/>
          <p:nvPr/>
        </p:nvPicPr>
        <p:blipFill>
          <a:blip r:embed="rId4"/>
          <a:stretch/>
        </p:blipFill>
        <p:spPr>
          <a:xfrm>
            <a:off x="279360" y="1879560"/>
            <a:ext cx="8775720" cy="9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Phrases from a thumbs-up review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47485F73-907F-436D-BE13-B970AF00560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48" name="Table 3"/>
          <p:cNvGraphicFramePr/>
          <p:nvPr/>
        </p:nvGraphicFramePr>
        <p:xfrm>
          <a:off x="2743200" y="1047600"/>
          <a:ext cx="4799880" cy="3843720"/>
        </p:xfrm>
        <a:graphic>
          <a:graphicData uri="http://schemas.openxmlformats.org/drawingml/2006/table">
            <a:tbl>
              <a:tblPr/>
              <a:tblGrid>
                <a:gridCol w="2554200"/>
                <a:gridCol w="1103040"/>
                <a:gridCol w="1143000"/>
              </a:tblGrid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Phrase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 tags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Polarity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online service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2.8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online experience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2.3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direct deposit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1.3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local branch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0.42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26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fees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0.33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true service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-0.73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other bank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-0.85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inconveniently located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-1.5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Average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0.32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Phrases from a thumbs-down review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D36F5EB-74CD-453A-B28E-C9E21C7D792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51" name="Table 3"/>
          <p:cNvGraphicFramePr/>
          <p:nvPr/>
        </p:nvGraphicFramePr>
        <p:xfrm>
          <a:off x="2743200" y="1047600"/>
          <a:ext cx="4876200" cy="3736440"/>
        </p:xfrm>
        <a:graphic>
          <a:graphicData uri="http://schemas.openxmlformats.org/drawingml/2006/table">
            <a:tbl>
              <a:tblPr/>
              <a:tblGrid>
                <a:gridCol w="2554200"/>
                <a:gridCol w="1103040"/>
                <a:gridCol w="121932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Phrase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 tags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Polarity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direct deposits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5.8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online web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1.9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very handy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RB 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1.4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24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virtual monopoly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-2.0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lesser evil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RBR JJ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-2.3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other problems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-2.8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funds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-6.8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unethical practices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JJ NNS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-8.5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Average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-1.2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Results of Turney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410 reviews from Epinions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170 (41%) negative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240 (59%) positive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Majority class baseline: 59%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Turney algorithm: 74%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Phrases rather than words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Learns domain-specific information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E06F580D-8516-4AF1-BD95-89E9F78F98C0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371600" y="572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WordNet to learn polarity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304920" y="1352520"/>
            <a:ext cx="853416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WordNet: online thesaurus (covered in later lecture).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Create positive (“good”) and negative seed-words (“terrible”)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 Synonyms and Antonyms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Positive Set:  Add  synonyms of positive words (“well”) and antonyms of negative words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Negative Set: Add synonyms of negative words (“awful”)  and antonyms of positive words (”evil”)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Repeat, following chains of synonyms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Filter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926EA593-78C6-4880-A5DA-0E06D74BE4EA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2133720" y="905400"/>
            <a:ext cx="6740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S.M. Kim and E. Hovy. 2004. Determining the sentiment of opinions. COLING 2004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M. Hu and B. Liu. Mining and summarizing customer reviews. In Proceedings of KDD, 2004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Summary on Learning Lexicons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04920" y="1352520"/>
            <a:ext cx="853416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Advantages: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be domain-specific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be more robust (more words)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Intuition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Start with a seed set of words (‘good’, ‘poor’)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 other words that have similar polarity: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“and” and “but”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words that occur nearby in the same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WordNet synonyms and antonyms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 seeds and semi-supervised learning to induce lexicons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Learning Sentiment Lexicons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Other Sentiment Tasks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4CC3421-7674-46DE-9395-AAF29F542254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6" name="Picture 5" descr=""/>
          <p:cNvPicPr/>
          <p:nvPr/>
        </p:nvPicPr>
        <p:blipFill>
          <a:blip r:embed="rId1"/>
          <a:stretch/>
        </p:blipFill>
        <p:spPr>
          <a:xfrm>
            <a:off x="2743200" y="133200"/>
            <a:ext cx="6387120" cy="489420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8" name="CustomShape 3"/>
          <p:cNvSpPr/>
          <p:nvPr/>
        </p:nvSpPr>
        <p:spPr>
          <a:xfrm rot="16200000">
            <a:off x="1837800" y="2404440"/>
            <a:ext cx="1501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Dow Jones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228600" y="1809720"/>
            <a:ext cx="2209320" cy="297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CALM predicts DJIA 3 days later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 least one current hedge fund uses this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5"/>
          <p:cNvSpPr/>
          <p:nvPr/>
        </p:nvSpPr>
        <p:spPr>
          <a:xfrm rot="16200000">
            <a:off x="2135520" y="3718440"/>
            <a:ext cx="909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6040" y="1352520"/>
            <a:ext cx="19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Bollen et al. (2011)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sentiment of a sentence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304920" y="1352520"/>
            <a:ext cx="868644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Important for finding aspects or attributes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Target of sentiment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The food was great but the service was awful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4B775D18-8079-4A05-9BA6-BB2FDB97E73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371600" y="209520"/>
            <a:ext cx="746712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aspect/attribute/target of sentiment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04920" y="152388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Frequent phrases + rules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 all highly frequent phrases across reviews (“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fish tacos”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Filter by rules like “occurs right after sentiment word”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“…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great fish tacos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”  means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fish tacos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 likely aspect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70" name="Table 3"/>
          <p:cNvGraphicFramePr/>
          <p:nvPr/>
        </p:nvGraphicFramePr>
        <p:xfrm>
          <a:off x="533520" y="3325680"/>
          <a:ext cx="8228880" cy="1384920"/>
        </p:xfrm>
        <a:graphic>
          <a:graphicData uri="http://schemas.openxmlformats.org/drawingml/2006/table">
            <a:tbl>
              <a:tblPr/>
              <a:tblGrid>
                <a:gridCol w="2712960"/>
                <a:gridCol w="5516280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Casino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casino, buffet, pool, resort, beds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Children’s Barber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haircut, job, experience, kids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Greek Restaurant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food, wine, service, appetizer, lamb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Department Store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selection, department, sales, shop, clothing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a4001d"/>
                      </a:solidFill>
                    </a:lnL>
                    <a:lnR w="12240">
                      <a:solidFill>
                        <a:srgbClr val="a4001d"/>
                      </a:solidFill>
                    </a:lnR>
                    <a:lnT w="12240">
                      <a:solidFill>
                        <a:srgbClr val="a4001d"/>
                      </a:solidFill>
                    </a:lnT>
                    <a:lnB w="12240">
                      <a:solidFill>
                        <a:srgbClr val="a4001d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371" name="CustomShape 4"/>
          <p:cNvSpPr/>
          <p:nvPr/>
        </p:nvSpPr>
        <p:spPr>
          <a:xfrm>
            <a:off x="1710000" y="743040"/>
            <a:ext cx="72050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M. Hu and B. Liu. 2004. Mining and summarizing customer reviews. In Proceedings of KDD.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S. Blair-Goldensohn, K. Hannan, R. McDonald, T. Neylon, G. Reis, and J. Reynar. 2008.  Building a Sentiment Summarizer for Local Service Reviews.  WWW Workshop.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371600" y="209520"/>
            <a:ext cx="761976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aspect/attribute/target of sentiment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aspect name may not be in the sentence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 restaurants/hotels, aspects are well-understood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Supervised classification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Hand-label a small corpus of restaurant review sentences with aspect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food, décor, service, value,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Train a classifier to assign an aspect to asentence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Given this sentence, is the aspect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food, décor, service, value,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NONE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E6DF561-ACD2-4525-A161-79D7AFAC00AE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447920" y="133200"/>
            <a:ext cx="7467120" cy="990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Putting it all together: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sentiment for aspects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ECC76C0-2008-4393-99FC-5ED8933CAF07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52280" y="3409920"/>
            <a:ext cx="685440" cy="837720"/>
          </a:xfrm>
          <a:prstGeom prst="flowChartMultidocument">
            <a:avLst/>
          </a:prstGeom>
          <a:solidFill>
            <a:srgbClr val="83e6b5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8381880" y="3486240"/>
            <a:ext cx="533160" cy="685440"/>
          </a:xfrm>
          <a:prstGeom prst="rect">
            <a:avLst/>
          </a:prstGeom>
          <a:solidFill>
            <a:srgbClr val="83e6b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4343400" y="2724120"/>
            <a:ext cx="380520" cy="2209320"/>
          </a:xfrm>
          <a:prstGeom prst="flowChartProcess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6"/>
          <p:cNvSpPr/>
          <p:nvPr/>
        </p:nvSpPr>
        <p:spPr>
          <a:xfrm>
            <a:off x="4419360" y="363420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7"/>
          <p:cNvSpPr/>
          <p:nvPr/>
        </p:nvSpPr>
        <p:spPr>
          <a:xfrm>
            <a:off x="4419360" y="389808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8"/>
          <p:cNvSpPr/>
          <p:nvPr/>
        </p:nvSpPr>
        <p:spPr>
          <a:xfrm>
            <a:off x="4419360" y="416232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9"/>
          <p:cNvSpPr/>
          <p:nvPr/>
        </p:nvSpPr>
        <p:spPr>
          <a:xfrm>
            <a:off x="4419360" y="442656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0"/>
          <p:cNvSpPr/>
          <p:nvPr/>
        </p:nvSpPr>
        <p:spPr>
          <a:xfrm>
            <a:off x="4419360" y="469080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1"/>
          <p:cNvSpPr/>
          <p:nvPr/>
        </p:nvSpPr>
        <p:spPr>
          <a:xfrm>
            <a:off x="4419360" y="376596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2"/>
          <p:cNvSpPr/>
          <p:nvPr/>
        </p:nvSpPr>
        <p:spPr>
          <a:xfrm>
            <a:off x="4419360" y="403020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3"/>
          <p:cNvSpPr/>
          <p:nvPr/>
        </p:nvSpPr>
        <p:spPr>
          <a:xfrm>
            <a:off x="4419360" y="429444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14"/>
          <p:cNvSpPr/>
          <p:nvPr/>
        </p:nvSpPr>
        <p:spPr>
          <a:xfrm>
            <a:off x="4419360" y="455868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5"/>
          <p:cNvSpPr/>
          <p:nvPr/>
        </p:nvSpPr>
        <p:spPr>
          <a:xfrm>
            <a:off x="4419360" y="482292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6"/>
          <p:cNvSpPr/>
          <p:nvPr/>
        </p:nvSpPr>
        <p:spPr>
          <a:xfrm>
            <a:off x="4419360" y="336996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17"/>
          <p:cNvSpPr/>
          <p:nvPr/>
        </p:nvSpPr>
        <p:spPr>
          <a:xfrm>
            <a:off x="4419360" y="323784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8"/>
          <p:cNvSpPr/>
          <p:nvPr/>
        </p:nvSpPr>
        <p:spPr>
          <a:xfrm>
            <a:off x="4419360" y="297360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9"/>
          <p:cNvSpPr/>
          <p:nvPr/>
        </p:nvSpPr>
        <p:spPr>
          <a:xfrm>
            <a:off x="4419360" y="310572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0"/>
          <p:cNvSpPr/>
          <p:nvPr/>
        </p:nvSpPr>
        <p:spPr>
          <a:xfrm>
            <a:off x="4419360" y="350208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21"/>
          <p:cNvSpPr/>
          <p:nvPr/>
        </p:nvSpPr>
        <p:spPr>
          <a:xfrm>
            <a:off x="4419360" y="2841480"/>
            <a:ext cx="2196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2"/>
          <p:cNvSpPr/>
          <p:nvPr/>
        </p:nvSpPr>
        <p:spPr>
          <a:xfrm>
            <a:off x="2362320" y="2724120"/>
            <a:ext cx="380520" cy="2209320"/>
          </a:xfrm>
          <a:prstGeom prst="flowChartProcess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23"/>
          <p:cNvSpPr/>
          <p:nvPr/>
        </p:nvSpPr>
        <p:spPr>
          <a:xfrm>
            <a:off x="2438280" y="36342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4"/>
          <p:cNvSpPr/>
          <p:nvPr/>
        </p:nvSpPr>
        <p:spPr>
          <a:xfrm>
            <a:off x="2438280" y="38980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25"/>
          <p:cNvSpPr/>
          <p:nvPr/>
        </p:nvSpPr>
        <p:spPr>
          <a:xfrm>
            <a:off x="2438280" y="41623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6"/>
          <p:cNvSpPr/>
          <p:nvPr/>
        </p:nvSpPr>
        <p:spPr>
          <a:xfrm>
            <a:off x="2438280" y="44265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27"/>
          <p:cNvSpPr/>
          <p:nvPr/>
        </p:nvSpPr>
        <p:spPr>
          <a:xfrm>
            <a:off x="2438280" y="46908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8"/>
          <p:cNvSpPr/>
          <p:nvPr/>
        </p:nvSpPr>
        <p:spPr>
          <a:xfrm>
            <a:off x="2438280" y="37659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9"/>
          <p:cNvSpPr/>
          <p:nvPr/>
        </p:nvSpPr>
        <p:spPr>
          <a:xfrm>
            <a:off x="2438280" y="40302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30"/>
          <p:cNvSpPr/>
          <p:nvPr/>
        </p:nvSpPr>
        <p:spPr>
          <a:xfrm>
            <a:off x="2438280" y="429444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31"/>
          <p:cNvSpPr/>
          <p:nvPr/>
        </p:nvSpPr>
        <p:spPr>
          <a:xfrm>
            <a:off x="2438280" y="45586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32"/>
          <p:cNvSpPr/>
          <p:nvPr/>
        </p:nvSpPr>
        <p:spPr>
          <a:xfrm>
            <a:off x="2438280" y="48229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33"/>
          <p:cNvSpPr/>
          <p:nvPr/>
        </p:nvSpPr>
        <p:spPr>
          <a:xfrm>
            <a:off x="2438280" y="33699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34"/>
          <p:cNvSpPr/>
          <p:nvPr/>
        </p:nvSpPr>
        <p:spPr>
          <a:xfrm>
            <a:off x="2438280" y="323784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35"/>
          <p:cNvSpPr/>
          <p:nvPr/>
        </p:nvSpPr>
        <p:spPr>
          <a:xfrm>
            <a:off x="2438280" y="29736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6"/>
          <p:cNvSpPr/>
          <p:nvPr/>
        </p:nvSpPr>
        <p:spPr>
          <a:xfrm>
            <a:off x="2438280" y="31057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37"/>
          <p:cNvSpPr/>
          <p:nvPr/>
        </p:nvSpPr>
        <p:spPr>
          <a:xfrm>
            <a:off x="2438280" y="35020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38"/>
          <p:cNvSpPr/>
          <p:nvPr/>
        </p:nvSpPr>
        <p:spPr>
          <a:xfrm>
            <a:off x="2438280" y="28414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9"/>
          <p:cNvSpPr/>
          <p:nvPr/>
        </p:nvSpPr>
        <p:spPr>
          <a:xfrm>
            <a:off x="6324480" y="2724120"/>
            <a:ext cx="380520" cy="2209320"/>
          </a:xfrm>
          <a:prstGeom prst="flowChartProcess">
            <a:avLst/>
          </a:prstGeom>
          <a:solidFill>
            <a:srgbClr val="ff66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40"/>
          <p:cNvSpPr/>
          <p:nvPr/>
        </p:nvSpPr>
        <p:spPr>
          <a:xfrm>
            <a:off x="6400800" y="36342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41"/>
          <p:cNvSpPr/>
          <p:nvPr/>
        </p:nvSpPr>
        <p:spPr>
          <a:xfrm>
            <a:off x="6400800" y="38980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42"/>
          <p:cNvSpPr/>
          <p:nvPr/>
        </p:nvSpPr>
        <p:spPr>
          <a:xfrm>
            <a:off x="6400800" y="41623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43"/>
          <p:cNvSpPr/>
          <p:nvPr/>
        </p:nvSpPr>
        <p:spPr>
          <a:xfrm>
            <a:off x="6400800" y="44265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44"/>
          <p:cNvSpPr/>
          <p:nvPr/>
        </p:nvSpPr>
        <p:spPr>
          <a:xfrm>
            <a:off x="6400800" y="46908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45"/>
          <p:cNvSpPr/>
          <p:nvPr/>
        </p:nvSpPr>
        <p:spPr>
          <a:xfrm>
            <a:off x="6400800" y="37659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46"/>
          <p:cNvSpPr/>
          <p:nvPr/>
        </p:nvSpPr>
        <p:spPr>
          <a:xfrm>
            <a:off x="6400800" y="40302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47"/>
          <p:cNvSpPr/>
          <p:nvPr/>
        </p:nvSpPr>
        <p:spPr>
          <a:xfrm>
            <a:off x="6400800" y="429444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48"/>
          <p:cNvSpPr/>
          <p:nvPr/>
        </p:nvSpPr>
        <p:spPr>
          <a:xfrm>
            <a:off x="6400800" y="45586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49"/>
          <p:cNvSpPr/>
          <p:nvPr/>
        </p:nvSpPr>
        <p:spPr>
          <a:xfrm>
            <a:off x="6400800" y="48229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50"/>
          <p:cNvSpPr/>
          <p:nvPr/>
        </p:nvSpPr>
        <p:spPr>
          <a:xfrm>
            <a:off x="6400800" y="336996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51"/>
          <p:cNvSpPr/>
          <p:nvPr/>
        </p:nvSpPr>
        <p:spPr>
          <a:xfrm>
            <a:off x="6400800" y="323784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52"/>
          <p:cNvSpPr/>
          <p:nvPr/>
        </p:nvSpPr>
        <p:spPr>
          <a:xfrm>
            <a:off x="6400800" y="297360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53"/>
          <p:cNvSpPr/>
          <p:nvPr/>
        </p:nvSpPr>
        <p:spPr>
          <a:xfrm>
            <a:off x="6400800" y="310572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54"/>
          <p:cNvSpPr/>
          <p:nvPr/>
        </p:nvSpPr>
        <p:spPr>
          <a:xfrm>
            <a:off x="6400800" y="35020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55"/>
          <p:cNvSpPr/>
          <p:nvPr/>
        </p:nvSpPr>
        <p:spPr>
          <a:xfrm>
            <a:off x="6400800" y="2841480"/>
            <a:ext cx="2192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6"/>
          <p:cNvSpPr/>
          <p:nvPr/>
        </p:nvSpPr>
        <p:spPr>
          <a:xfrm>
            <a:off x="87480" y="2990880"/>
            <a:ext cx="93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Reviews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57"/>
          <p:cNvSpPr/>
          <p:nvPr/>
        </p:nvSpPr>
        <p:spPr>
          <a:xfrm>
            <a:off x="8228520" y="2700000"/>
            <a:ext cx="9630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Summary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8"/>
          <p:cNvSpPr/>
          <p:nvPr/>
        </p:nvSpPr>
        <p:spPr>
          <a:xfrm>
            <a:off x="5950080" y="2000160"/>
            <a:ext cx="1126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&amp; Phrases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59"/>
          <p:cNvSpPr/>
          <p:nvPr/>
        </p:nvSpPr>
        <p:spPr>
          <a:xfrm>
            <a:off x="1991160" y="2000160"/>
            <a:ext cx="1126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&amp; Phrases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60"/>
          <p:cNvSpPr/>
          <p:nvPr/>
        </p:nvSpPr>
        <p:spPr>
          <a:xfrm>
            <a:off x="3740400" y="2000160"/>
            <a:ext cx="1126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&amp; Phrases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61"/>
          <p:cNvSpPr/>
          <p:nvPr/>
        </p:nvSpPr>
        <p:spPr>
          <a:xfrm>
            <a:off x="1066680" y="3562200"/>
            <a:ext cx="1066320" cy="533160"/>
          </a:xfrm>
          <a:prstGeom prst="homePlate">
            <a:avLst>
              <a:gd name="adj" fmla="val 50000"/>
            </a:avLst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Text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Extractor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62"/>
          <p:cNvSpPr/>
          <p:nvPr/>
        </p:nvSpPr>
        <p:spPr>
          <a:xfrm>
            <a:off x="3048120" y="3562200"/>
            <a:ext cx="1142640" cy="533160"/>
          </a:xfrm>
          <a:prstGeom prst="homePlate">
            <a:avLst>
              <a:gd name="adj" fmla="val 50000"/>
            </a:avLst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Sentiment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Classifier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63"/>
          <p:cNvSpPr/>
          <p:nvPr/>
        </p:nvSpPr>
        <p:spPr>
          <a:xfrm>
            <a:off x="5015520" y="3562200"/>
            <a:ext cx="1066320" cy="533160"/>
          </a:xfrm>
          <a:prstGeom prst="homePlate">
            <a:avLst>
              <a:gd name="adj" fmla="val 50000"/>
            </a:avLst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Aspect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Extractor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64"/>
          <p:cNvSpPr/>
          <p:nvPr/>
        </p:nvSpPr>
        <p:spPr>
          <a:xfrm>
            <a:off x="6934320" y="3562200"/>
            <a:ext cx="1218960" cy="533160"/>
          </a:xfrm>
          <a:prstGeom prst="homePlate">
            <a:avLst>
              <a:gd name="adj" fmla="val 50000"/>
            </a:avLst>
          </a:prstGeom>
          <a:solidFill>
            <a:srgbClr val="9fd0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Aggregator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65"/>
          <p:cNvSpPr/>
          <p:nvPr/>
        </p:nvSpPr>
        <p:spPr>
          <a:xfrm>
            <a:off x="1685880" y="1123920"/>
            <a:ext cx="7461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S. Blair-Goldensohn, K. Hannan, R. McDonald, T. Neylon, G. Reis, and J. Reynar. 2008.  Building a Sentiment Summarizer for Local Service Reviews.  WWW Workshop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Results of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Blair-Goldensohn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et al. method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304920" y="1352520"/>
            <a:ext cx="8534160" cy="38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Rooms  (3/5 stars, 41 comments)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room was clean and everything worked fine – even the water pressure 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 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We went because of the free room and was pleasantly pleased 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(-)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…the worst hotel I had ever stayed at 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Service  (3/5 stars, 31 comments)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 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Upon checking out another couple was checking early due to a problem 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 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Every single hotel staff member treated us great and answered every 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(-)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food is cold and the service gives new meaning to SLOW.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Dining (3/5 stars, 18 comments)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 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our favorite place to stay in biloxi.the food is great also the service 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(+) </a:t>
            </a:r>
            <a:r>
              <a:rPr b="0" lang="en-US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Offer of free buffet for joining the Play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Baseline methods assume classes have equal frequencies!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04920" y="1352520"/>
            <a:ext cx="853416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If not balanced (common in the real world)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can’t use accuracies as an evaluation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need to use F-scores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Severe imbalancing also can degrade classifier 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Two common solutions: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Resampling in training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Random undersampling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Cost-sensitive learning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Penalize SVM more for misclassification of the rare 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3FC0FA19-845E-4E7C-83C0-DBC0B8030563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deal with 7 stars?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04920" y="1657440"/>
            <a:ext cx="8534160" cy="297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cc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Map to binary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cc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 linear or ordinal regression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  specialized models like metric labeling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1D775DC7-36EF-4C55-91C9-62AE476734A6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2374560" y="819000"/>
            <a:ext cx="6769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88179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ＭＳ Ｐゴシック"/>
              </a:rPr>
              <a:t>Bo Pang and Lillian Lee.  2005.  Seeing stars: Exploiting class relationships for sentiment categorization with respect to rating scales.  ACL,  115–124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Summary on Sentiment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04920" y="1352520"/>
            <a:ext cx="8534160" cy="36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Generally modeled as classification or regression task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predict a binary or ordinal label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Features: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Negation is important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all words (in naïve bayes) works well for some tasks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subsets of words may help in other tasks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Hand-built polarity lexicons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 seeds and semi-supervised learning to induce lexicons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Scherer Typology of Affective States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304920" y="1255680"/>
            <a:ext cx="8762760" cy="38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Emotion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brief organically synchronized … evaluation of a major event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angry, sad, joyful, fearful, ashamed, proud, elated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diffuse non-caused low-intensity long-duration change in subjective feeling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cheerful, gloomy, irritable, listless, depressed, buoyant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Interpersonal stances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affective stance toward another person in a specific interaction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friendly, flirtatious, distant, cold, warm, supportive, contemptuous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Attitudes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enduring, affectively colored beliefs, dispositions towards objects or persons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liking, loving, hating, valuing, desiring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Personality traits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stable personality dispositions and typical behavior tendencies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nervous, anxious, reckless, morose, hostile, jealous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350720" y="-954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Computational work on other affective states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484200" y="1276200"/>
            <a:ext cx="835488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Emotion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Detecting annoyed callers to dialogue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Detecting confused/frustrated  versus confident students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Mood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Finding traumatized or depressed writers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Interpersonal stances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Detection of flirtation or friendliness in conversations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Personality traits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Detection of extroverts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792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Target Sentiment on Twitter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20" y="1428840"/>
            <a:ext cx="35049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 u="sng">
                <a:solidFill>
                  <a:srgbClr val="ef8e1c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1"/>
              </a:rPr>
              <a:t>Twitter Sentiment App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Alec Go, Richa Bhayani, Lei Huang. 2009. Twitter Sentiment Classification using Distant Supervision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8F85A9D5-A811-4E81-889B-5BA947DE0C4D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Picture 5" descr=""/>
          <p:cNvPicPr/>
          <p:nvPr/>
        </p:nvPicPr>
        <p:blipFill>
          <a:blip r:embed="rId2"/>
          <a:stretch/>
        </p:blipFill>
        <p:spPr>
          <a:xfrm>
            <a:off x="3459960" y="1123920"/>
            <a:ext cx="5607360" cy="2543760"/>
          </a:xfrm>
          <a:prstGeom prst="rect">
            <a:avLst/>
          </a:prstGeom>
          <a:ln>
            <a:noFill/>
          </a:ln>
        </p:spPr>
      </p:pic>
      <p:pic>
        <p:nvPicPr>
          <p:cNvPr id="126" name="Picture 7" descr=""/>
          <p:cNvPicPr/>
          <p:nvPr/>
        </p:nvPicPr>
        <p:blipFill>
          <a:blip r:embed="rId3"/>
          <a:stretch/>
        </p:blipFill>
        <p:spPr>
          <a:xfrm>
            <a:off x="3657600" y="3656520"/>
            <a:ext cx="9143640" cy="15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Detection of Friendliness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304920" y="1352520"/>
            <a:ext cx="8534160" cy="3504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Friendly speakers use collaborative conversational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Laughter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Less use of negative emotional words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More sympathy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That’s too bad    I’m sorry to hear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More agreement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I think so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Less hedges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28880" indent="-22824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kind of   sort of   a little 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2220EEB1-7B05-40D6-88F8-111240E7A892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4761720" y="971640"/>
            <a:ext cx="309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Ranganath, Jurafsky, McFarland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962520" y="133200"/>
            <a:ext cx="48002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Headings)"/>
                <a:ea typeface="ＭＳ Ｐゴシック"/>
              </a:rPr>
              <a:t>Sentiment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3600" spc="-1" strike="noStrike">
                <a:solidFill>
                  <a:srgbClr val="a4001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Other Sentiment Tasks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analysis has many other names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Opinion extraction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Opinion mining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Sentiment mining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Subjectivity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5BD6CAA-954D-4078-B699-B9CDDEA4E7F4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16889</TotalTime>
  <Application>LibreOffice/5.1.6.2$Linux_X86_64 LibreOffice_project/10m0$Build-2</Application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en-CA</dc:language>
  <cp:lastModifiedBy/>
  <cp:lastPrinted>2012-01-23T20:23:20Z</cp:lastPrinted>
  <dcterms:modified xsi:type="dcterms:W3CDTF">2017-10-16T03:24:31Z</dcterms:modified>
  <cp:revision>340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81</vt:i4>
  </property>
</Properties>
</file>