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98" r:id="rId3"/>
    <p:sldId id="257" r:id="rId4"/>
    <p:sldId id="275" r:id="rId5"/>
    <p:sldId id="268" r:id="rId6"/>
    <p:sldId id="276" r:id="rId7"/>
    <p:sldId id="297" r:id="rId8"/>
    <p:sldId id="299" r:id="rId9"/>
    <p:sldId id="277" r:id="rId10"/>
    <p:sldId id="293" r:id="rId11"/>
    <p:sldId id="262" r:id="rId12"/>
    <p:sldId id="271" r:id="rId13"/>
    <p:sldId id="264" r:id="rId14"/>
    <p:sldId id="301" r:id="rId15"/>
    <p:sldId id="302" r:id="rId16"/>
    <p:sldId id="300" r:id="rId17"/>
    <p:sldId id="303" r:id="rId18"/>
    <p:sldId id="304" r:id="rId19"/>
    <p:sldId id="306" r:id="rId20"/>
    <p:sldId id="279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A41C7-2E72-4484-B54F-9DACD941A0C9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1247E-A4AE-4679-8EB4-801B0FA92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5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47E-A4AE-4679-8EB4-801B0FA920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2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47E-A4AE-4679-8EB4-801B0FA920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2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22060" y="453246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omputer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</a:t>
            </a:r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Week6</a:t>
            </a:r>
            <a:endParaRPr lang="en-US" sz="20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fld id="{B0333A24-EF3B-4291-83D2-C11EE95FD5FD}" type="datetime2">
              <a:rPr lang="en-US" sz="2000" b="1" spc="-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Saturday, February 27,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671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98991"/>
              </p:ext>
            </p:extLst>
          </p:nvPr>
        </p:nvGraphicFramePr>
        <p:xfrm>
          <a:off x="263235" y="827487"/>
          <a:ext cx="8686799" cy="555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/>
                <a:gridCol w="4267200"/>
                <a:gridCol w="3463634"/>
              </a:tblGrid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 typeface="+mj-lt"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set the LED to light 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AutoNum type="arabicPeriod"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None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70840">
                <a:tc gridSpan="3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 smtClean="0"/>
                        <a:t>1.Initially let R0=0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 smtClean="0"/>
                        <a:t>2.Use SWI 0x201 to configure LEDs to light up(To light up LED ,r0= 1 means right led light up,r0=2 means left LED and r0=3 means both LED light up)</a:t>
                      </a:r>
                    </a:p>
                    <a:p>
                      <a:r>
                        <a:rPr lang="en-US" sz="2000" dirty="0" smtClean="0"/>
                        <a:t>3. Increment r0 by 1</a:t>
                      </a:r>
                    </a:p>
                    <a:p>
                      <a:r>
                        <a:rPr lang="en-US" sz="2000" dirty="0" smtClean="0"/>
                        <a:t>4.To introduce delay between the three LED options, Initialize one delay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register  with a large value for example 64000</a:t>
                      </a:r>
                    </a:p>
                    <a:p>
                      <a:r>
                        <a:rPr lang="en-US" sz="2000" dirty="0" smtClean="0"/>
                        <a:t>5.a)Begin delay procedure by decrementing delay register by 1</a:t>
                      </a:r>
                    </a:p>
                    <a:p>
                      <a:r>
                        <a:rPr lang="en-US" sz="2000" baseline="0" dirty="0" smtClean="0"/>
                        <a:t>    b)</a:t>
                      </a:r>
                      <a:r>
                        <a:rPr lang="en-US" sz="2000" dirty="0" smtClean="0"/>
                        <a:t>Check if delay register is equal to zero</a:t>
                      </a:r>
                    </a:p>
                    <a:p>
                      <a:r>
                        <a:rPr lang="en-US" sz="2000" baseline="0" dirty="0" smtClean="0"/>
                        <a:t>    c)</a:t>
                      </a:r>
                      <a:r>
                        <a:rPr lang="en-US" sz="2000" dirty="0" smtClean="0"/>
                        <a:t>Repeat Step 5 and 6 till delay register reaches zero</a:t>
                      </a:r>
                    </a:p>
                    <a:p>
                      <a:r>
                        <a:rPr lang="en-US" sz="2000" dirty="0" smtClean="0"/>
                        <a:t>6.Compare  r0 value with 3(Check if all the three options have been displayed)</a:t>
                      </a:r>
                    </a:p>
                    <a:p>
                      <a:r>
                        <a:rPr lang="en-US" sz="2000" dirty="0" smtClean="0"/>
                        <a:t>7.Repeat steps 2 to 6 till r0 is less</a:t>
                      </a:r>
                      <a:r>
                        <a:rPr lang="en-US" sz="2000" baseline="0" dirty="0" smtClean="0"/>
                        <a:t> than or </a:t>
                      </a:r>
                      <a:r>
                        <a:rPr lang="en-US" sz="2000" dirty="0" smtClean="0"/>
                        <a:t>equal to 3.</a:t>
                      </a:r>
                    </a:p>
                    <a:p>
                      <a:r>
                        <a:rPr lang="en-US" sz="2000" dirty="0" smtClean="0"/>
                        <a:t>8.End Program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endParaRPr lang="en-US" sz="20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66800"/>
            <a:ext cx="793908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71600" y="3048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PROGRAM </a:t>
            </a:r>
            <a:r>
              <a:rPr lang="en-US" b="1" dirty="0" smtClean="0"/>
              <a:t>2</a:t>
            </a:r>
            <a:endParaRPr lang="en-US" b="1" dirty="0"/>
          </a:p>
          <a:p>
            <a:pPr algn="ctr"/>
            <a:r>
              <a:rPr lang="en-US" b="1" dirty="0"/>
              <a:t>Set the 8‐Segment Display to light up: </a:t>
            </a:r>
            <a:r>
              <a:rPr lang="en-US" b="1" dirty="0" smtClean="0"/>
              <a:t>Eight Segment .s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50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971" y="612844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“.equ” </a:t>
            </a:r>
            <a:r>
              <a:rPr lang="en-US" sz="2400" dirty="0" smtClean="0"/>
              <a:t>statements are </a:t>
            </a:r>
            <a:r>
              <a:rPr lang="en-US" sz="2400" dirty="0"/>
              <a:t>useful for accessing the byte values associated with the labels of each segment as shown in </a:t>
            </a:r>
            <a:r>
              <a:rPr lang="en-US" sz="2400" dirty="0" smtClean="0"/>
              <a:t>Figure.</a:t>
            </a:r>
            <a:endParaRPr lang="en-US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byte values representing a particular number are already “ORed” together within the array </a:t>
            </a:r>
            <a:r>
              <a:rPr lang="en-US" sz="2400" dirty="0" smtClean="0"/>
              <a:t>data structure </a:t>
            </a:r>
            <a:r>
              <a:rPr lang="en-US" sz="2400" dirty="0"/>
              <a:t>and can be indexed appropriately.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may be easier to use a data declaration for an array </a:t>
            </a:r>
            <a:r>
              <a:rPr lang="en-US" sz="2400" dirty="0" smtClean="0"/>
              <a:t>of words </a:t>
            </a:r>
            <a:r>
              <a:rPr lang="en-US" sz="2400" dirty="0"/>
              <a:t>and then index into it. Each element can be initialized to contain the value representing a </a:t>
            </a:r>
            <a:r>
              <a:rPr lang="en-US" sz="2400" dirty="0" smtClean="0"/>
              <a:t>number by </a:t>
            </a:r>
            <a:r>
              <a:rPr lang="en-US" sz="2400" dirty="0"/>
              <a:t>having the appropriate byte values “ORed” together.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89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04800"/>
            <a:ext cx="7843837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51865"/>
              </p:ext>
            </p:extLst>
          </p:nvPr>
        </p:nvGraphicFramePr>
        <p:xfrm>
          <a:off x="457200" y="152400"/>
          <a:ext cx="8382000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0"/>
                <a:gridCol w="3352800"/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B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</a:t>
                      </a:r>
                    </a:p>
                    <a:p>
                      <a:r>
                        <a:rPr lang="en-US" sz="1600" baseline="0" dirty="0" smtClean="0"/>
                        <a:t>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D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0x80+0x40+0x20+0x08+0x04+0x01</a:t>
                      </a:r>
                    </a:p>
                    <a:p>
                      <a:r>
                        <a:rPr lang="en-US" sz="1600" dirty="0" smtClean="0"/>
                        <a:t>=0b11101101=0xED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B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0x40+0x20=0b01100000=0x60</a:t>
                      </a:r>
                      <a:endParaRPr lang="en-IN" sz="16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B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D+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0x80+0x40+0x08+0x04+0x02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=0b11001110=0xCE</a:t>
                      </a:r>
                      <a:endParaRPr lang="en-I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B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C</a:t>
                      </a:r>
                      <a:endParaRPr lang="en-IN" sz="1600" dirty="0" smtClean="0"/>
                    </a:p>
                    <a:p>
                      <a:r>
                        <a:rPr lang="en-US" sz="1600" dirty="0" smtClean="0"/>
                        <a:t>+Segment</a:t>
                      </a:r>
                      <a:r>
                        <a:rPr lang="en-US" sz="1600" baseline="0" dirty="0" smtClean="0"/>
                        <a:t> D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0x80+0x40+</a:t>
                      </a:r>
                      <a:r>
                        <a:rPr lang="en-US" sz="1600" dirty="0" smtClean="0"/>
                        <a:t>0x20+</a:t>
                      </a:r>
                      <a:r>
                        <a:rPr lang="en-US" sz="1600" dirty="0" smtClean="0"/>
                        <a:t>0x08+0x10+0x02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=0b11111010</a:t>
                      </a:r>
                      <a:r>
                        <a:rPr lang="en-US" sz="1600" dirty="0" smtClean="0"/>
                        <a:t>=0xFA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B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0x40+0x20+0x02+0x01</a:t>
                      </a:r>
                    </a:p>
                    <a:p>
                      <a:r>
                        <a:rPr lang="en-US" sz="1600" dirty="0" smtClean="0"/>
                        <a:t>=0b01100011=0x63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</a:t>
                      </a:r>
                    </a:p>
                    <a:p>
                      <a:r>
                        <a:rPr lang="en-US" sz="1600" baseline="0" dirty="0" smtClean="0"/>
                        <a:t>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D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0x80+0x20+0x08++0x02+0x01</a:t>
                      </a:r>
                    </a:p>
                    <a:p>
                      <a:r>
                        <a:rPr lang="en-US" sz="1600" dirty="0" smtClean="0"/>
                        <a:t>=0b10101011=0xAB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</a:t>
                      </a:r>
                    </a:p>
                    <a:p>
                      <a:r>
                        <a:rPr lang="en-US" sz="1600" baseline="0" dirty="0" smtClean="0"/>
                        <a:t>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D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</a:t>
                      </a:r>
                    </a:p>
                    <a:p>
                      <a:r>
                        <a:rPr lang="en-US" sz="1600" dirty="0" smtClean="0"/>
                        <a:t>+Segment</a:t>
                      </a:r>
                      <a:r>
                        <a:rPr lang="en-US" sz="1600" baseline="0" dirty="0" smtClean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0x80+0x20+0x08+0x04+0x02+0x01</a:t>
                      </a:r>
                    </a:p>
                    <a:p>
                      <a:r>
                        <a:rPr lang="en-US" sz="1600" dirty="0" smtClean="0"/>
                        <a:t>=0b10101101=0xAF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B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0x80+0x40+0x20==0b11100000=0xE0</a:t>
                      </a:r>
                      <a:endParaRPr lang="en-IN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B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</a:t>
                      </a:r>
                    </a:p>
                    <a:p>
                      <a:r>
                        <a:rPr lang="en-US" sz="1600" baseline="0" dirty="0" smtClean="0"/>
                        <a:t>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D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F+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0x80+0x40+0x20+0x08+0x04++0x02</a:t>
                      </a:r>
                    </a:p>
                    <a:p>
                      <a:r>
                        <a:rPr lang="en-US" sz="1600" dirty="0" smtClean="0"/>
                        <a:t>+0x01=0b11101101=0xEF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B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</a:t>
                      </a:r>
                    </a:p>
                    <a:p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0x80+0x40+0x20+0x02+0x01</a:t>
                      </a:r>
                    </a:p>
                    <a:p>
                      <a:r>
                        <a:rPr lang="en-US" sz="1600" dirty="0" smtClean="0"/>
                        <a:t>=0b11100011=0xE3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1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3453"/>
              </p:ext>
            </p:extLst>
          </p:nvPr>
        </p:nvGraphicFramePr>
        <p:xfrm>
          <a:off x="457200" y="152400"/>
          <a:ext cx="838200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4800600"/>
                <a:gridCol w="3276600"/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B+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0x80+0x40+0x20+0x04+0x02+0x01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0b11100111=0xE7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D+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0x20+0x08+0x04+0x02+0x01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0b00101111=0x2F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D+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0x80+0x08+0x04+0x01</a:t>
                      </a:r>
                    </a:p>
                    <a:p>
                      <a:r>
                        <a:rPr lang="en-US" sz="1600" dirty="0" smtClean="0"/>
                        <a:t>=0b10001101=0x8D</a:t>
                      </a:r>
                      <a:endParaRPr lang="en-I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B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C+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D+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F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0x40+0x20+0x04+0x08+0x02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=</a:t>
                      </a:r>
                      <a:r>
                        <a:rPr lang="en-US" sz="1600" dirty="0" smtClean="0"/>
                        <a:t>0b01101110=0x6E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D +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0x80+0x08+0x04+0x02+0x01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0b10001111=0x8F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 A+ 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E 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F+ </a:t>
                      </a:r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0x80+0x04+0x02+0x01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0b10000111=0x87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8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46274"/>
              </p:ext>
            </p:extLst>
          </p:nvPr>
        </p:nvGraphicFramePr>
        <p:xfrm>
          <a:off x="228600" y="1066800"/>
          <a:ext cx="8686799" cy="548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/>
                <a:gridCol w="4267200"/>
                <a:gridCol w="3463634"/>
              </a:tblGrid>
              <a:tr h="22860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</a:t>
                      </a:r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an ALP   to display 0 to F  and F-0 on the 8 segment display depending on the  which black button is pressed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AutoNum type="arabicPeriod"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None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70840">
                <a:tc gridSpan="3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Algorithm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latin typeface="+mn-lt"/>
                        </a:rPr>
                        <a:t>Initially let R0=0, R2=0</a:t>
                      </a:r>
                    </a:p>
                    <a:p>
                      <a:pPr algn="just"/>
                      <a:r>
                        <a:rPr lang="en-IN" sz="2400" dirty="0" smtClean="0">
                          <a:latin typeface="+mn-lt"/>
                        </a:rPr>
                        <a:t>Procedure again:</a:t>
                      </a:r>
                    </a:p>
                    <a:p>
                      <a:pPr algn="just"/>
                      <a:r>
                        <a:rPr lang="en-IN" sz="2400" dirty="0" smtClean="0">
                          <a:latin typeface="+mn-lt"/>
                        </a:rPr>
                        <a:t>2.a)Begin by using SWI 0x202 to check whether  black button</a:t>
                      </a:r>
                      <a:r>
                        <a:rPr lang="en-IN" sz="2400" baseline="0" dirty="0" smtClean="0">
                          <a:latin typeface="+mn-lt"/>
                        </a:rPr>
                        <a:t> </a:t>
                      </a:r>
                      <a:r>
                        <a:rPr lang="en-IN" sz="2400" dirty="0" smtClean="0">
                          <a:latin typeface="+mn-lt"/>
                        </a:rPr>
                        <a:t>pressed or not</a:t>
                      </a:r>
                    </a:p>
                    <a:p>
                      <a:pPr algn="just"/>
                      <a:r>
                        <a:rPr lang="en-US" sz="2400" dirty="0" smtClean="0">
                          <a:latin typeface="+mn-lt"/>
                        </a:rPr>
                        <a:t>b)Check if r0=1,branch to loop1 for count in ascending order</a:t>
                      </a:r>
                    </a:p>
                    <a:p>
                      <a:pPr algn="just"/>
                      <a:r>
                        <a:rPr lang="en-US" sz="2400" dirty="0" smtClean="0">
                          <a:latin typeface="+mn-lt"/>
                        </a:rPr>
                        <a:t>c) Check if r0=2,branch to loop2 for count in descending order</a:t>
                      </a:r>
                    </a:p>
                    <a:p>
                      <a:pPr algn="just"/>
                      <a:r>
                        <a:rPr lang="en-US" sz="2400" dirty="0" smtClean="0">
                          <a:latin typeface="+mn-lt"/>
                        </a:rPr>
                        <a:t>3.Repeat steps 2a,2b,2c</a:t>
                      </a:r>
                    </a:p>
                    <a:p>
                      <a:pPr algn="just"/>
                      <a:r>
                        <a:rPr lang="en-IN" sz="2400" dirty="0" smtClean="0">
                          <a:latin typeface="+mn-lt"/>
                        </a:rPr>
                        <a:t>4.Begin loop1 by loading r5 with 16</a:t>
                      </a:r>
                    </a:p>
                    <a:p>
                      <a:pPr algn="just"/>
                      <a:r>
                        <a:rPr lang="en-US" sz="2400" dirty="0" smtClean="0">
                          <a:latin typeface="+mn-lt"/>
                        </a:rPr>
                        <a:t>5.Let r1 point to the first seven segment display code i.e zero</a:t>
                      </a:r>
                      <a:endParaRPr lang="en-US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endParaRPr lang="en-US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99148"/>
              </p:ext>
            </p:extLst>
          </p:nvPr>
        </p:nvGraphicFramePr>
        <p:xfrm>
          <a:off x="263235" y="827487"/>
          <a:ext cx="8686799" cy="53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/>
                <a:gridCol w="4267200"/>
                <a:gridCol w="3463634"/>
              </a:tblGrid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</a:t>
                      </a:r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6.back1:a)Copy each value from data segment byte wise to r0</a:t>
                      </a:r>
                      <a:endParaRPr lang="en-I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b).Use swi 0x200   ; Set 8 segment display to light up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c)Include branch to delay procedure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d)Increment r1 by 1(Go to next number) 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e)Decrement r5 by 1(Decrement total count)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f)Compare r5 with zero</a:t>
                      </a:r>
                      <a:endParaRPr lang="en-I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g)Repeat steps 6a to 6f till r5 not equal to zero</a:t>
                      </a: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7.Repeat  steps 2 to 6f (Procedure again)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a)Begin loop2 by loading r5 with 6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b)Let r1 point to the seven segment display code of F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c)Copy each value from data segment byte wise to r0</a:t>
                      </a:r>
                      <a:endParaRPr lang="en-I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d).Use swi 0x200   ; Set 8 segment display to light up</a:t>
                      </a:r>
                    </a:p>
                    <a:p>
                      <a:endParaRPr lang="en-US" sz="20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5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0889"/>
              </p:ext>
            </p:extLst>
          </p:nvPr>
        </p:nvGraphicFramePr>
        <p:xfrm>
          <a:off x="263235" y="827487"/>
          <a:ext cx="8686799" cy="582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/>
                <a:gridCol w="4267200"/>
                <a:gridCol w="3463634"/>
              </a:tblGrid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</a:t>
                      </a:r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6.back1:a)Copy each value from data segment byte wise to r0</a:t>
                      </a:r>
                      <a:endParaRPr lang="en-I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b).Use swi 0x200   ; Set 8 segment display to light up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c)Include branch to delay procedure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d)Increment r1 by 1(Go to next number) 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e)Decrement r5 by 1(Decrement total count after each number)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f)Compare r5 with zero</a:t>
                      </a:r>
                      <a:endParaRPr lang="en-I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g)Repeat steps 6a to 6f till r5 not equal to zero</a:t>
                      </a: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7.Repeat  steps 2 to 6f (Procedure again)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a)Begin loop2 by loading r5 with 6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b)Let r1 point to the seven segment display code of F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c)Copy each value from data segment byte wise to r0</a:t>
                      </a:r>
                      <a:endParaRPr lang="en-I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d).Use swi 0x200   ; Set 8 segment display to light up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e)Branch to delay procedure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53097"/>
              </p:ext>
            </p:extLst>
          </p:nvPr>
        </p:nvGraphicFramePr>
        <p:xfrm>
          <a:off x="263235" y="827487"/>
          <a:ext cx="8686799" cy="53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/>
                <a:gridCol w="4267200"/>
                <a:gridCol w="3463634"/>
              </a:tblGrid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</a:t>
                      </a:r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f)Decrement r1 by 1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g)Decrement r5 by 1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h)Compare r5 with zero</a:t>
                      </a:r>
                      <a:endParaRPr lang="en-I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i)Repeat steps 8c to 8h till r5 not equal to zero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h)Repeat  steps 2 to 8h (Procedure again)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Delay Procedure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a)Let r4 contain a large value like 64000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b)Decrement r4 by 1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c)Check if r4 has reached zero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d)Decrement till r4 ==0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e)Return to main program</a:t>
                      </a:r>
                      <a:endParaRPr lang="en-I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5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86103"/>
              </p:ext>
            </p:extLst>
          </p:nvPr>
        </p:nvGraphicFramePr>
        <p:xfrm>
          <a:off x="263235" y="827487"/>
          <a:ext cx="86868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ARMSIM EMBEST BOARD PLUGIN PROGRAMS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</a:t>
                      </a: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 smtClean="0">
                          <a:ea typeface="Calibri"/>
                          <a:cs typeface="Times New Roman"/>
                        </a:rPr>
                        <a:t>1.Write an ALP </a:t>
                      </a:r>
                      <a:r>
                        <a:rPr lang="en-US" sz="2400" dirty="0" smtClean="0"/>
                        <a:t>to blink LEDs. First, the right LED is switched on and the left LED is switched off. After 1 second, the right LED is switched off and the left LED is switched on and the program continue to blink both the LEDs.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2.</a:t>
                      </a:r>
                      <a:r>
                        <a:rPr lang="en-IN" sz="2400" dirty="0" smtClean="0"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an ALP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display 0-9,A-F(up and down count) on an  </a:t>
                      </a: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segment display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IN" sz="2400" dirty="0" smtClean="0">
                          <a:ea typeface="Calibri"/>
                          <a:cs typeface="Times New Roman"/>
                        </a:rPr>
                        <a:t> Write an ALP </a:t>
                      </a:r>
                      <a:r>
                        <a:rPr lang="en-US" sz="2400" dirty="0" smtClean="0"/>
                        <a:t>to 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 a string from Right to Left on LCD</a:t>
                      </a:r>
                    </a:p>
                    <a:p>
                      <a:pPr algn="jus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(40 columns by 15 rows)</a:t>
                      </a: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40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914400"/>
            <a:ext cx="88868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4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 </a:t>
            </a:r>
            <a:r>
              <a:rPr lang="en-US" b="1" dirty="0" smtClean="0"/>
              <a:t>3 Move a string left to right ,right to left on LCD in Embest 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0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285" y="1102151"/>
            <a:ext cx="84690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.data  </a:t>
            </a:r>
          </a:p>
          <a:p>
            <a:r>
              <a:rPr lang="en-IN" sz="2400" dirty="0" err="1"/>
              <a:t>str</a:t>
            </a:r>
            <a:r>
              <a:rPr lang="en-IN" sz="2400" dirty="0"/>
              <a:t>:   .</a:t>
            </a:r>
            <a:r>
              <a:rPr lang="en-IN" sz="2400" dirty="0" err="1"/>
              <a:t>asciz</a:t>
            </a:r>
            <a:r>
              <a:rPr lang="en-IN" sz="2400" dirty="0"/>
              <a:t>  "HELLO WORLD" </a:t>
            </a:r>
          </a:p>
          <a:p>
            <a:r>
              <a:rPr lang="en-IN" sz="2400" dirty="0"/>
              <a:t>num:  .word  </a:t>
            </a:r>
            <a:r>
              <a:rPr lang="en-IN" sz="2400" dirty="0" smtClean="0"/>
              <a:t>15000</a:t>
            </a:r>
          </a:p>
          <a:p>
            <a:r>
              <a:rPr lang="en-IN" sz="2400" dirty="0" smtClean="0"/>
              <a:t>Algorithm</a:t>
            </a:r>
            <a:endParaRPr lang="en-IN" sz="2400" dirty="0"/>
          </a:p>
          <a:p>
            <a:r>
              <a:rPr lang="en-IN" sz="2400" dirty="0" smtClean="0"/>
              <a:t>1.Let r0 contain the x coordinate position</a:t>
            </a:r>
          </a:p>
          <a:p>
            <a:r>
              <a:rPr lang="en-US" sz="2400" dirty="0" smtClean="0"/>
              <a:t>2.</a:t>
            </a:r>
            <a:r>
              <a:rPr lang="en-IN" sz="2400" dirty="0" smtClean="0"/>
              <a:t>Let r1 </a:t>
            </a:r>
            <a:r>
              <a:rPr lang="en-IN" sz="2400" dirty="0"/>
              <a:t>contain the </a:t>
            </a:r>
            <a:r>
              <a:rPr lang="en-IN" sz="2400" dirty="0" smtClean="0"/>
              <a:t>y </a:t>
            </a:r>
            <a:r>
              <a:rPr lang="en-IN" sz="2400" dirty="0"/>
              <a:t>coordinate position</a:t>
            </a:r>
          </a:p>
          <a:p>
            <a:r>
              <a:rPr lang="en-US" sz="2400" dirty="0" smtClean="0"/>
              <a:t>3. Let r2 point </a:t>
            </a:r>
            <a:r>
              <a:rPr lang="en-US" sz="2400" dirty="0"/>
              <a:t>to the </a:t>
            </a:r>
            <a:r>
              <a:rPr lang="en-US" sz="2400" dirty="0" smtClean="0"/>
              <a:t>string that has to be </a:t>
            </a:r>
            <a:r>
              <a:rPr lang="en-US" sz="2400" dirty="0" smtClean="0"/>
              <a:t>displayed</a:t>
            </a:r>
          </a:p>
          <a:p>
            <a:r>
              <a:rPr lang="en-US" sz="2400" dirty="0" smtClean="0"/>
              <a:t>4.Let r8 </a:t>
            </a:r>
            <a:r>
              <a:rPr lang="en-US" sz="2400" dirty="0"/>
              <a:t>point to the </a:t>
            </a:r>
            <a:r>
              <a:rPr lang="en-US" sz="2400" dirty="0" smtClean="0"/>
              <a:t>delay value num in data segment</a:t>
            </a:r>
          </a:p>
          <a:p>
            <a:r>
              <a:rPr lang="en-US" sz="2400" dirty="0" smtClean="0"/>
              <a:t>5.Copy value num from memory to a register r6</a:t>
            </a:r>
          </a:p>
          <a:p>
            <a:r>
              <a:rPr lang="en-US" sz="2400" dirty="0" smtClean="0"/>
              <a:t>6.Initialise r7=0</a:t>
            </a:r>
            <a:endParaRPr lang="en-US" sz="2400" dirty="0" smtClean="0"/>
          </a:p>
          <a:p>
            <a:r>
              <a:rPr lang="en-US" sz="2400" dirty="0" smtClean="0"/>
              <a:t>7</a:t>
            </a:r>
            <a:r>
              <a:rPr lang="en-US" sz="2400" dirty="0" smtClean="0"/>
              <a:t>.Use swi0x204  to initialize string display</a:t>
            </a:r>
          </a:p>
          <a:p>
            <a:r>
              <a:rPr lang="en-IN" sz="2400" dirty="0"/>
              <a:t>8.a)Branch to  delay procedure, Increment count in r7 by 1</a:t>
            </a:r>
          </a:p>
          <a:p>
            <a:r>
              <a:rPr lang="en-IN" sz="2400" dirty="0"/>
              <a:t>   b)Compare r7 with num</a:t>
            </a:r>
          </a:p>
          <a:p>
            <a:r>
              <a:rPr lang="en-US" sz="2400" dirty="0"/>
              <a:t>   c)Continue to increment r7 till it reaches num value</a:t>
            </a:r>
            <a:endParaRPr lang="en-IN" sz="2400" dirty="0"/>
          </a:p>
          <a:p>
            <a:r>
              <a:rPr lang="en-US" sz="2400" dirty="0"/>
              <a:t>   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3571" y="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PROGRAM 3 Move a string left to right ,right to left on LCD in Embest Board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2121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47800"/>
            <a:ext cx="784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d)Clear </a:t>
            </a:r>
            <a:r>
              <a:rPr lang="en-US" sz="2400" dirty="0"/>
              <a:t>one line in the LCD display using SWI 0x206</a:t>
            </a:r>
          </a:p>
          <a:p>
            <a:r>
              <a:rPr lang="en-US" sz="2400" dirty="0"/>
              <a:t>   e)Load r7 with zero again</a:t>
            </a:r>
          </a:p>
          <a:p>
            <a:r>
              <a:rPr lang="en-US" sz="2400" dirty="0"/>
              <a:t>   f)Return to main program( mov pc, lr)</a:t>
            </a:r>
          </a:p>
          <a:p>
            <a:endParaRPr lang="en-IN" sz="2400" dirty="0"/>
          </a:p>
          <a:p>
            <a:r>
              <a:rPr lang="en-IN" sz="2400" dirty="0" smtClean="0"/>
              <a:t>9.Compare r0(rows count) with zero</a:t>
            </a:r>
          </a:p>
          <a:p>
            <a:r>
              <a:rPr lang="en-IN" sz="2400" dirty="0" smtClean="0"/>
              <a:t>10.Decrement </a:t>
            </a:r>
            <a:r>
              <a:rPr lang="en-IN" sz="2400" dirty="0"/>
              <a:t>r0 by 1 until r0 </a:t>
            </a:r>
            <a:r>
              <a:rPr lang="en-IN" sz="2400" dirty="0" smtClean="0"/>
              <a:t>reaches </a:t>
            </a:r>
            <a:r>
              <a:rPr lang="en-IN" sz="2400" dirty="0"/>
              <a:t>zero</a:t>
            </a:r>
          </a:p>
          <a:p>
            <a:r>
              <a:rPr lang="en-US" sz="2400" dirty="0" smtClean="0"/>
              <a:t>11.If </a:t>
            </a:r>
            <a:r>
              <a:rPr lang="en-US" sz="2400" dirty="0"/>
              <a:t>r0=0 terminate else repeat steps </a:t>
            </a:r>
            <a:r>
              <a:rPr lang="en-US" sz="2400" dirty="0" smtClean="0"/>
              <a:t>7 </a:t>
            </a:r>
            <a:r>
              <a:rPr lang="en-US" sz="2400" dirty="0"/>
              <a:t>to </a:t>
            </a:r>
            <a:r>
              <a:rPr lang="en-US" sz="2400" dirty="0" smtClean="0"/>
              <a:t>10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8086" y="14514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PROGRAM 3 Move a string left to right ,right to left on LCD in Embest Board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496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SWI Operations for </a:t>
            </a:r>
            <a:r>
              <a:rPr lang="en-US" dirty="0" smtClean="0"/>
              <a:t>EMBEST BOARD </a:t>
            </a:r>
            <a:r>
              <a:rPr lang="en-US" dirty="0"/>
              <a:t>Plug‐Ins: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SWI codes numbered greater than 255 have special purposes. </a:t>
            </a:r>
            <a:endParaRPr lang="en-US" sz="2400" dirty="0" smtClean="0"/>
          </a:p>
          <a:p>
            <a:pPr algn="just"/>
            <a:r>
              <a:rPr lang="en-US" sz="2400" dirty="0" smtClean="0"/>
              <a:t>They </a:t>
            </a:r>
            <a:r>
              <a:rPr lang="en-US" sz="2400" dirty="0"/>
              <a:t>are mainly used for interaction with Plug‐in modules which can be loaded with the ARMSim# simulator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“EQU” is strongly advised to substitute the </a:t>
            </a:r>
            <a:r>
              <a:rPr lang="en-US" sz="2400" dirty="0" smtClean="0"/>
              <a:t>actual numerical </a:t>
            </a:r>
            <a:r>
              <a:rPr lang="en-US" sz="2400" dirty="0"/>
              <a:t>code values. Examples of code is also provided at the end of the section.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/>
              <a:t>The default installation of </a:t>
            </a:r>
            <a:r>
              <a:rPr lang="en-US" sz="2400" dirty="0" smtClean="0"/>
              <a:t>ARMSim# comes </a:t>
            </a:r>
            <a:r>
              <a:rPr lang="en-US" sz="2400" dirty="0"/>
              <a:t>with two Plug‐ins module extensions: </a:t>
            </a:r>
            <a:r>
              <a:rPr lang="en-US" sz="2400" i="1" dirty="0"/>
              <a:t>SWIInstructions </a:t>
            </a:r>
            <a:r>
              <a:rPr lang="en-US" sz="2400" dirty="0"/>
              <a:t>and </a:t>
            </a:r>
            <a:r>
              <a:rPr lang="en-US" sz="2400" i="1" dirty="0"/>
              <a:t>EmbestBoard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i="1" dirty="0" smtClean="0"/>
              <a:t>Important </a:t>
            </a:r>
            <a:r>
              <a:rPr lang="en-US" sz="2400" i="1" dirty="0"/>
              <a:t>Note: All Plug‐ins have to be enabled explicitly by checking </a:t>
            </a:r>
            <a:r>
              <a:rPr lang="en-US" sz="2400" i="1" dirty="0" smtClean="0"/>
              <a:t>their option </a:t>
            </a:r>
            <a:r>
              <a:rPr lang="en-US" sz="2400" i="1" dirty="0"/>
              <a:t>in the File &gt; Preferences menu and selecting the appropriate line from within the tab labelled Plugins.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26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codes,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Install ARMSIM simulator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Go </a:t>
            </a:r>
            <a:r>
              <a:rPr lang="en-US" sz="2400" dirty="0"/>
              <a:t>to File--&gt;Preferences-&gt;Plugins and select "Embest Board Plugin" </a:t>
            </a:r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Go to view--&gt;PluginsUI </a:t>
            </a:r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Run </a:t>
            </a:r>
            <a:r>
              <a:rPr lang="en-US" sz="2400" dirty="0"/>
              <a:t>the </a:t>
            </a:r>
            <a:r>
              <a:rPr lang="en-US" sz="2400" dirty="0" smtClean="0"/>
              <a:t>code(File </a:t>
            </a:r>
            <a:r>
              <a:rPr lang="en-US" sz="2400" dirty="0" smtClean="0">
                <a:sym typeface="Wingdings" pitchFamily="2" charset="2"/>
              </a:rPr>
              <a:t>Load-Select the program written in notepad file with extension .s</a:t>
            </a:r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2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4114800"/>
            <a:ext cx="8102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There are 5 main components in this view available for programming: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 smtClean="0"/>
              <a:t>One </a:t>
            </a:r>
            <a:r>
              <a:rPr lang="en-US" dirty="0"/>
              <a:t>8‐segment display (output).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 smtClean="0"/>
              <a:t>Two </a:t>
            </a:r>
            <a:r>
              <a:rPr lang="en-US" dirty="0"/>
              <a:t>red LED lights (output</a:t>
            </a:r>
            <a:r>
              <a:rPr lang="en-US" dirty="0" smtClean="0"/>
              <a:t>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dirty="0" smtClean="0"/>
              <a:t>Two </a:t>
            </a:r>
            <a:r>
              <a:rPr lang="en-IN" dirty="0"/>
              <a:t>black buttons (input).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 smtClean="0"/>
              <a:t>Sixteen </a:t>
            </a:r>
            <a:r>
              <a:rPr lang="en-US" dirty="0"/>
              <a:t>blue buttons arranged in a keyboard 4 x 4 grid (input).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 smtClean="0"/>
              <a:t>One </a:t>
            </a:r>
            <a:r>
              <a:rPr lang="en-US" dirty="0"/>
              <a:t>LCD display screen, which is a grid of 40 columns by 15 rows of individual cells. The </a:t>
            </a:r>
            <a:r>
              <a:rPr lang="en-US" dirty="0" smtClean="0"/>
              <a:t>coordinates for </a:t>
            </a:r>
            <a:r>
              <a:rPr lang="en-US" dirty="0"/>
              <a:t>each LCD cell are specified by a {column, row} pair. The top‐left cell has coordinates {0,0</a:t>
            </a:r>
            <a:r>
              <a:rPr lang="en-US" dirty="0" smtClean="0"/>
              <a:t>},while </a:t>
            </a:r>
            <a:r>
              <a:rPr lang="en-US" dirty="0"/>
              <a:t>the bottom‐right cell has coordinates {39,14}. Each cell can contain exactly one ASCII character.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 smtClean="0"/>
              <a:t>EMBEST BOARD View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" r="11594" b="25320"/>
          <a:stretch/>
        </p:blipFill>
        <p:spPr bwMode="auto">
          <a:xfrm>
            <a:off x="685800" y="1295400"/>
            <a:ext cx="8153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2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33500"/>
            <a:ext cx="81819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4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166491-F492-49CD-AF8F-1E94FD3341C1}"/>
              </a:ext>
            </a:extLst>
          </p:cNvPr>
          <p:cNvSpPr txBox="1"/>
          <p:nvPr/>
        </p:nvSpPr>
        <p:spPr>
          <a:xfrm>
            <a:off x="533400" y="-5988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 #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13725"/>
              </p:ext>
            </p:extLst>
          </p:nvPr>
        </p:nvGraphicFramePr>
        <p:xfrm>
          <a:off x="533400" y="415637"/>
          <a:ext cx="80772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  <a:gridCol w="2209800"/>
                <a:gridCol w="2514600"/>
              </a:tblGrid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Opcode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Description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Outputs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up the 8 segment display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r0: the 8‐segment Pattern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appropriate segments light up to display a number or a character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0x201</a:t>
                      </a:r>
                      <a:endParaRPr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up the two LEDs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r0: the LED Pattern, where: Left LED on = 0x02 Right LED on = 0x01 Both LEDs on = 0x03 (i.e. the bits in position 0 and 1 of r0 must each be set to 1 appropriately) 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the left LED is on, or the right, or both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0x202</a:t>
                      </a:r>
                      <a:endParaRPr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endParaRPr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dirty="0" smtClean="0"/>
                        <a:t>Check if one of the Black Buttons has been pressed.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600" dirty="0" smtClean="0"/>
                        <a:t>None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dirty="0" smtClean="0"/>
                        <a:t>r0 = the Black Button Pattern, where: Left black button pressed returns r0 = 0x02; Right black button pressed returns r0 = 0x01; (i.e. the bits in position 0 and 1 of r0 get assigned the appropriate values).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166491-F492-49CD-AF8F-1E94FD3341C1}"/>
              </a:ext>
            </a:extLst>
          </p:cNvPr>
          <p:cNvSpPr txBox="1"/>
          <p:nvPr/>
        </p:nvSpPr>
        <p:spPr>
          <a:xfrm>
            <a:off x="533400" y="-5988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 #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32655"/>
              </p:ext>
            </p:extLst>
          </p:nvPr>
        </p:nvGraphicFramePr>
        <p:xfrm>
          <a:off x="533400" y="415637"/>
          <a:ext cx="80772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  <a:gridCol w="2362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Opcode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0x204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string on LCD at row, column position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r0: x position coordinate on the LCD screen (0‐39); r1: y position coordinate on the LCD screen (0‐14); r2: Address of a null terminated ASCII string. 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Note: (x,y) = (0,0) is the top left  and (0,14) is the bot‐ tom left. The display is limited to 40 characters per line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The string is displayed starting at the given position of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0x206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Clear the display on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400" dirty="0" smtClean="0"/>
                        <a:t>None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400" dirty="0" smtClean="0"/>
                        <a:t>Blank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0x207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Display a character on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r0: x position coordinate on the LCD screen (0‐39); r1: y position coordinate on the LCD screen (0‐14); r2: the character. Note: (x,y) = (0,0) is the top left and (0,14) is the bot‐ tom left. The display is limited to 40 characters per line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The string is displayed starting at the given position of the LCD screen.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0x208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Clear one line in the dis‐ play on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r0: line number (y </a:t>
                      </a:r>
                      <a:r>
                        <a:rPr lang="en-US" sz="1400" dirty="0" err="1" smtClean="0"/>
                        <a:t>coordi</a:t>
                      </a:r>
                      <a:r>
                        <a:rPr lang="en-US" sz="1400" dirty="0" smtClean="0"/>
                        <a:t>‐ </a:t>
                      </a:r>
                      <a:r>
                        <a:rPr lang="en-US" sz="1400" dirty="0" err="1" smtClean="0"/>
                        <a:t>nate</a:t>
                      </a:r>
                      <a:r>
                        <a:rPr lang="en-US" sz="1400" dirty="0" smtClean="0"/>
                        <a:t>) on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 smtClean="0"/>
                        <a:t>Blank line on the LCD screen.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8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/>
          <a:stretch/>
        </p:blipFill>
        <p:spPr bwMode="auto">
          <a:xfrm>
            <a:off x="576263" y="1382018"/>
            <a:ext cx="7991475" cy="517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048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SWI Codes used in PROGRAM 1 </a:t>
            </a:r>
          </a:p>
          <a:p>
            <a:pPr algn="ctr"/>
            <a:r>
              <a:rPr lang="en-US" sz="3200" b="1" dirty="0" smtClean="0"/>
              <a:t>Set </a:t>
            </a:r>
            <a:r>
              <a:rPr lang="en-US" sz="3200" b="1" dirty="0"/>
              <a:t>the LED to light up: LED Light Up.s</a:t>
            </a:r>
          </a:p>
        </p:txBody>
      </p:sp>
    </p:spTree>
    <p:extLst>
      <p:ext uri="{BB962C8B-B14F-4D97-AF65-F5344CB8AC3E}">
        <p14:creationId xmlns:p14="http://schemas.microsoft.com/office/powerpoint/2010/main" val="28920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1926</Words>
  <Application>Microsoft Office PowerPoint</Application>
  <PresentationFormat>On-screen Show (4:3)</PresentationFormat>
  <Paragraphs>249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SWI Operations for EMBEST BOARD Plug‐Ins:</vt:lpstr>
      <vt:lpstr>To run the codes,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 LCD AND SEVEN SEGMENT PROGRAMS</dc:title>
  <dc:creator>Deepti C</dc:creator>
  <cp:lastModifiedBy>Deepti C</cp:lastModifiedBy>
  <cp:revision>58</cp:revision>
  <dcterms:created xsi:type="dcterms:W3CDTF">2006-08-16T00:00:00Z</dcterms:created>
  <dcterms:modified xsi:type="dcterms:W3CDTF">2021-02-27T16:40:58Z</dcterms:modified>
</cp:coreProperties>
</file>