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2"/>
  </p:sldMasterIdLst>
  <p:notesMasterIdLst>
    <p:notesMasterId r:id="rId26"/>
  </p:notesMasterIdLst>
  <p:handoutMasterIdLst>
    <p:handoutMasterId r:id="rId27"/>
  </p:handoutMasterIdLst>
  <p:sldIdLst>
    <p:sldId id="538" r:id="rId3"/>
    <p:sldId id="569" r:id="rId4"/>
    <p:sldId id="585" r:id="rId5"/>
    <p:sldId id="592" r:id="rId6"/>
    <p:sldId id="608" r:id="rId7"/>
    <p:sldId id="578" r:id="rId8"/>
    <p:sldId id="583" r:id="rId9"/>
    <p:sldId id="571" r:id="rId10"/>
    <p:sldId id="577" r:id="rId11"/>
    <p:sldId id="628" r:id="rId12"/>
    <p:sldId id="629" r:id="rId13"/>
    <p:sldId id="576" r:id="rId14"/>
    <p:sldId id="624" r:id="rId15"/>
    <p:sldId id="625" r:id="rId16"/>
    <p:sldId id="589" r:id="rId17"/>
    <p:sldId id="588" r:id="rId18"/>
    <p:sldId id="587" r:id="rId19"/>
    <p:sldId id="572" r:id="rId20"/>
    <p:sldId id="545" r:id="rId21"/>
    <p:sldId id="573" r:id="rId22"/>
    <p:sldId id="574" r:id="rId23"/>
    <p:sldId id="626" r:id="rId24"/>
    <p:sldId id="627" r:id="rId2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7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33CC"/>
    <a:srgbClr val="FF0066"/>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728" autoAdjust="0"/>
  </p:normalViewPr>
  <p:slideViewPr>
    <p:cSldViewPr>
      <p:cViewPr varScale="1">
        <p:scale>
          <a:sx n="102" d="100"/>
          <a:sy n="102" d="100"/>
        </p:scale>
        <p:origin x="984" y="176"/>
      </p:cViewPr>
      <p:guideLst>
        <p:guide orient="horz" pos="2177"/>
        <p:guide pos="3764"/>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277CEB-80C1-4048-80A1-EAF1FEC1E993}"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en-IN"/>
        </a:p>
      </dgm:t>
    </dgm:pt>
    <dgm:pt modelId="{B9810D3E-2647-4DE1-8992-879D0783F952}" type="pres">
      <dgm:prSet presAssocID="{23277CEB-80C1-4048-80A1-EAF1FEC1E993}" presName="linear" presStyleCnt="0">
        <dgm:presLayoutVars>
          <dgm:animLvl val="lvl"/>
          <dgm:resizeHandles val="exact"/>
        </dgm:presLayoutVars>
      </dgm:prSet>
      <dgm:spPr/>
    </dgm:pt>
  </dgm:ptLst>
  <dgm:cxnLst>
    <dgm:cxn modelId="{EADCCFB8-0449-40A1-A5CA-9D855D0C4AC3}" type="presOf" srcId="{23277CEB-80C1-4048-80A1-EAF1FEC1E993}" destId="{B9810D3E-2647-4DE1-8992-879D0783F952}"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277CEB-80C1-4048-80A1-EAF1FEC1E993}" type="doc">
      <dgm:prSet loTypeId="urn:microsoft.com/office/officeart/2005/8/layout/vList2#2" loCatId="list" qsTypeId="urn:microsoft.com/office/officeart/2005/8/quickstyle/simple1#2" qsCatId="simple" csTypeId="urn:microsoft.com/office/officeart/2005/8/colors/accent1_2#2" csCatId="accent1" phldr="1"/>
      <dgm:spPr/>
      <dgm:t>
        <a:bodyPr/>
        <a:lstStyle/>
        <a:p>
          <a:endParaRPr lang="en-IN"/>
        </a:p>
      </dgm:t>
    </dgm:pt>
    <dgm:pt modelId="{B9810D3E-2647-4DE1-8992-879D0783F952}" type="pres">
      <dgm:prSet presAssocID="{23277CEB-80C1-4048-80A1-EAF1FEC1E993}" presName="linear" presStyleCnt="0">
        <dgm:presLayoutVars>
          <dgm:animLvl val="lvl"/>
          <dgm:resizeHandles val="exact"/>
        </dgm:presLayoutVars>
      </dgm:prSet>
      <dgm:spPr/>
    </dgm:pt>
  </dgm:ptLst>
  <dgm:cxnLst>
    <dgm:cxn modelId="{EADCCFB8-0449-40A1-A5CA-9D855D0C4AC3}" type="presOf" srcId="{23277CEB-80C1-4048-80A1-EAF1FEC1E993}" destId="{B9810D3E-2647-4DE1-8992-879D0783F952}" srcOrd="0" destOrd="0" presId="urn:microsoft.com/office/officeart/2005/8/layout/vList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t>5/9/22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t>5/9/22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E85DDF-39D3-4E85-946B-AC59C23A0961}"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E85DDF-39D3-4E85-946B-AC59C23A0961}"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05AACF-9EE3-4BB7-9DCA-110C370C7B5F}"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C3EF0-AE76-4966-9D80-16D2E221D06F}"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66AD3E-78B5-4549-BA22-E848CF5F2F18}"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830B69-2159-4C70-8634-20F5099D7A54}" type="datetime1">
              <a:rPr lang="en-US" smtClean="0"/>
              <a:t>5/9/22</a:t>
            </a:fld>
            <a:endParaRPr lang="en-US"/>
          </a:p>
        </p:txBody>
      </p:sp>
      <p:sp>
        <p:nvSpPr>
          <p:cNvPr id="8" name="Footer Placeholder 7"/>
          <p:cNvSpPr>
            <a:spLocks noGrp="1"/>
          </p:cNvSpPr>
          <p:nvPr>
            <p:ph type="ftr" sz="quarter" idx="11"/>
          </p:nvPr>
        </p:nvSpPr>
        <p:spPr/>
        <p:txBody>
          <a:bodyPr/>
          <a:lstStyle/>
          <a:p>
            <a:r>
              <a:rPr lang="en-US"/>
              <a:t>19CS345 Course Project </a:t>
            </a:r>
          </a:p>
        </p:txBody>
      </p:sp>
      <p:sp>
        <p:nvSpPr>
          <p:cNvPr id="9" name="Slide Number Placeholder 8"/>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4CB950-DD21-4D51-B3CD-5A28CADC98C9}" type="datetime1">
              <a:rPr lang="en-US" smtClean="0"/>
              <a:t>5/9/22</a:t>
            </a:fld>
            <a:endParaRPr lang="en-US"/>
          </a:p>
        </p:txBody>
      </p:sp>
      <p:sp>
        <p:nvSpPr>
          <p:cNvPr id="4" name="Footer Placeholder 3"/>
          <p:cNvSpPr>
            <a:spLocks noGrp="1"/>
          </p:cNvSpPr>
          <p:nvPr>
            <p:ph type="ftr" sz="quarter" idx="11"/>
          </p:nvPr>
        </p:nvSpPr>
        <p:spPr/>
        <p:txBody>
          <a:bodyPr/>
          <a:lstStyle/>
          <a:p>
            <a:r>
              <a:rPr lang="en-US"/>
              <a:t>19CS345 Course Project </a:t>
            </a:r>
          </a:p>
        </p:txBody>
      </p:sp>
      <p:sp>
        <p:nvSpPr>
          <p:cNvPr id="5" name="Slide Number Placeholder 4"/>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EF34C-7281-42E7-B6AC-FEB9D394AAA4}" type="datetime1">
              <a:rPr lang="en-US" smtClean="0"/>
              <a:t>5/9/22</a:t>
            </a:fld>
            <a:endParaRPr lang="en-US"/>
          </a:p>
        </p:txBody>
      </p:sp>
      <p:sp>
        <p:nvSpPr>
          <p:cNvPr id="3" name="Footer Placeholder 2"/>
          <p:cNvSpPr>
            <a:spLocks noGrp="1"/>
          </p:cNvSpPr>
          <p:nvPr>
            <p:ph type="ftr" sz="quarter" idx="11"/>
          </p:nvPr>
        </p:nvSpPr>
        <p:spPr/>
        <p:txBody>
          <a:bodyPr/>
          <a:lstStyle/>
          <a:p>
            <a:r>
              <a:rPr lang="en-US"/>
              <a:t>19CS345 Course Project </a:t>
            </a:r>
          </a:p>
        </p:txBody>
      </p:sp>
      <p:sp>
        <p:nvSpPr>
          <p:cNvPr id="4" name="Slide Number Placeholder 3"/>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F1107-4605-4DE8-BB77-6EEE1B1FE373}"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42BD58-83AD-4F6E-950A-23A1A37B2CE8}"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05AACF-9EE3-4BB7-9DCA-110C370C7B5F}"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C3EF0-AE76-4966-9D80-16D2E221D06F}" type="datetime1">
              <a:rPr lang="en-US" smtClean="0"/>
              <a:t>5/9/22</a:t>
            </a:fld>
            <a:endParaRPr lang="en-US"/>
          </a:p>
        </p:txBody>
      </p:sp>
      <p:sp>
        <p:nvSpPr>
          <p:cNvPr id="5" name="Footer Placeholder 4"/>
          <p:cNvSpPr>
            <a:spLocks noGrp="1"/>
          </p:cNvSpPr>
          <p:nvPr>
            <p:ph type="ftr" sz="quarter" idx="11"/>
          </p:nvPr>
        </p:nvSpPr>
        <p:spPr/>
        <p:txBody>
          <a:bodyPr/>
          <a:lstStyle/>
          <a:p>
            <a:r>
              <a:rPr lang="en-US"/>
              <a:t>19CS345 Course Project </a:t>
            </a:r>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66AD3E-78B5-4549-BA22-E848CF5F2F18}"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830B69-2159-4C70-8634-20F5099D7A54}" type="datetime1">
              <a:rPr lang="en-US" smtClean="0"/>
              <a:t>5/9/22</a:t>
            </a:fld>
            <a:endParaRPr lang="en-US"/>
          </a:p>
        </p:txBody>
      </p:sp>
      <p:sp>
        <p:nvSpPr>
          <p:cNvPr id="8" name="Footer Placeholder 7"/>
          <p:cNvSpPr>
            <a:spLocks noGrp="1"/>
          </p:cNvSpPr>
          <p:nvPr>
            <p:ph type="ftr" sz="quarter" idx="11"/>
          </p:nvPr>
        </p:nvSpPr>
        <p:spPr/>
        <p:txBody>
          <a:bodyPr/>
          <a:lstStyle/>
          <a:p>
            <a:r>
              <a:rPr lang="en-US"/>
              <a:t>19CS345 Course Project </a:t>
            </a:r>
          </a:p>
        </p:txBody>
      </p:sp>
      <p:sp>
        <p:nvSpPr>
          <p:cNvPr id="9" name="Slide Number Placeholder 8"/>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4CB950-DD21-4D51-B3CD-5A28CADC98C9}" type="datetime1">
              <a:rPr lang="en-US" smtClean="0"/>
              <a:t>5/9/22</a:t>
            </a:fld>
            <a:endParaRPr lang="en-US"/>
          </a:p>
        </p:txBody>
      </p:sp>
      <p:sp>
        <p:nvSpPr>
          <p:cNvPr id="4" name="Footer Placeholder 3"/>
          <p:cNvSpPr>
            <a:spLocks noGrp="1"/>
          </p:cNvSpPr>
          <p:nvPr>
            <p:ph type="ftr" sz="quarter" idx="11"/>
          </p:nvPr>
        </p:nvSpPr>
        <p:spPr/>
        <p:txBody>
          <a:bodyPr/>
          <a:lstStyle/>
          <a:p>
            <a:r>
              <a:rPr lang="en-US"/>
              <a:t>19CS345 Course Project </a:t>
            </a:r>
          </a:p>
        </p:txBody>
      </p:sp>
      <p:sp>
        <p:nvSpPr>
          <p:cNvPr id="5" name="Slide Number Placeholder 4"/>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EF34C-7281-42E7-B6AC-FEB9D394AAA4}" type="datetime1">
              <a:rPr lang="en-US" smtClean="0"/>
              <a:t>5/9/22</a:t>
            </a:fld>
            <a:endParaRPr lang="en-US"/>
          </a:p>
        </p:txBody>
      </p:sp>
      <p:sp>
        <p:nvSpPr>
          <p:cNvPr id="3" name="Footer Placeholder 2"/>
          <p:cNvSpPr>
            <a:spLocks noGrp="1"/>
          </p:cNvSpPr>
          <p:nvPr>
            <p:ph type="ftr" sz="quarter" idx="11"/>
          </p:nvPr>
        </p:nvSpPr>
        <p:spPr/>
        <p:txBody>
          <a:bodyPr/>
          <a:lstStyle/>
          <a:p>
            <a:r>
              <a:rPr lang="en-US"/>
              <a:t>19CS345 Course Project </a:t>
            </a:r>
          </a:p>
        </p:txBody>
      </p:sp>
      <p:sp>
        <p:nvSpPr>
          <p:cNvPr id="4" name="Slide Number Placeholder 3"/>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F1107-4605-4DE8-BB77-6EEE1B1FE373}"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42BD58-83AD-4F6E-950A-23A1A37B2CE8}" type="datetime1">
              <a:rPr lang="en-US" smtClean="0"/>
              <a:t>5/9/22</a:t>
            </a:fld>
            <a:endParaRPr lang="en-US"/>
          </a:p>
        </p:txBody>
      </p:sp>
      <p:sp>
        <p:nvSpPr>
          <p:cNvPr id="6" name="Footer Placeholder 5"/>
          <p:cNvSpPr>
            <a:spLocks noGrp="1"/>
          </p:cNvSpPr>
          <p:nvPr>
            <p:ph type="ftr" sz="quarter" idx="11"/>
          </p:nvPr>
        </p:nvSpPr>
        <p:spPr/>
        <p:txBody>
          <a:bodyPr/>
          <a:lstStyle/>
          <a:p>
            <a:r>
              <a:rPr lang="en-US"/>
              <a:t>19CS345 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5/9/22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t>‹#›</a:t>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1"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5/9/22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t>‹#›</a:t>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1"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lab.research.google.com/drive/1AanBWZPHQ0uRlXq8ubay4PVj-iv1JmKY?usp=sharing&#160;"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7924800" cy="953135"/>
          </a:xfrm>
          <a:prstGeom prst="rect">
            <a:avLst/>
          </a:prstGeom>
        </p:spPr>
        <p:txBody>
          <a:bodyPr wrap="square">
            <a:spAutoFit/>
          </a:bodyPr>
          <a:lstStyle/>
          <a:p>
            <a:pPr marL="342900" indent="-342900" algn="ctr" eaLnBrk="0" hangingPunct="0">
              <a:defRPr/>
            </a:pPr>
            <a:r>
              <a:rPr lang="en-IN" sz="2800" b="1" dirty="0">
                <a:solidFill>
                  <a:srgbClr val="FF0000"/>
                </a:solidFill>
                <a:latin typeface="Rockwell" panose="02060603020205020403" charset="0"/>
                <a:cs typeface="Rockwell" panose="02060603020205020403" charset="0"/>
              </a:rPr>
              <a:t>UE19CS345 – Network Analysis  and Mining</a:t>
            </a:r>
          </a:p>
          <a:p>
            <a:pPr marL="342900" indent="-342900" algn="ctr" eaLnBrk="0" hangingPunct="0">
              <a:defRPr/>
            </a:pPr>
            <a:r>
              <a:rPr lang="en-IN" sz="2800" b="1" dirty="0">
                <a:solidFill>
                  <a:srgbClr val="FF0000"/>
                </a:solidFill>
                <a:latin typeface="Rockwell" panose="02060603020205020403" charset="0"/>
                <a:cs typeface="Rockwell" panose="02060603020205020403" charset="0"/>
              </a:rPr>
              <a:t>Course Project </a:t>
            </a:r>
            <a:endParaRPr lang="en-US" sz="2800" b="1" dirty="0">
              <a:solidFill>
                <a:srgbClr val="FF0000"/>
              </a:solidFill>
              <a:latin typeface="Rockwell" panose="02060603020205020403" charset="0"/>
              <a:cs typeface="Rockwell" panose="02060603020205020403" charset="0"/>
            </a:endParaRPr>
          </a:p>
        </p:txBody>
      </p:sp>
      <p:sp>
        <p:nvSpPr>
          <p:cNvPr id="4" name="Google Shape;26;p3"/>
          <p:cNvSpPr txBox="1"/>
          <p:nvPr/>
        </p:nvSpPr>
        <p:spPr>
          <a:xfrm>
            <a:off x="762000" y="2057400"/>
            <a:ext cx="10820400" cy="478917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US" sz="2400" b="1" dirty="0">
                <a:solidFill>
                  <a:srgbClr val="0000FF"/>
                </a:solidFill>
                <a:latin typeface="Rockwell" panose="02060603020205020403" charset="0"/>
                <a:ea typeface="Trebuchet MS" panose="020B0603020202020204"/>
                <a:cs typeface="Rockwell" panose="02060603020205020403" charset="0"/>
                <a:sym typeface="Trebuchet MS" panose="020B0603020202020204"/>
              </a:rPr>
              <a:t>Project Title   : </a:t>
            </a:r>
          </a:p>
          <a:p>
            <a:pPr algn="ctr">
              <a:spcBef>
                <a:spcPts val="0"/>
              </a:spcBef>
              <a:spcAft>
                <a:spcPts val="0"/>
              </a:spcAft>
            </a:pPr>
            <a:r>
              <a:rPr lang="en-IN" sz="2400" b="0" dirty="0">
                <a:solidFill>
                  <a:srgbClr val="0000FF"/>
                </a:solidFill>
                <a:effectLst/>
                <a:latin typeface="Rockwell" panose="02060603020205020403" charset="0"/>
                <a:cs typeface="Rockwell" panose="02060603020205020403" charset="0"/>
              </a:rPr>
              <a:t>NASHVILLE MEETUP ANALYSIS</a:t>
            </a:r>
          </a:p>
          <a:p>
            <a:pPr algn="ctr">
              <a:spcBef>
                <a:spcPts val="0"/>
              </a:spcBef>
              <a:spcAft>
                <a:spcPts val="0"/>
              </a:spcAft>
            </a:pPr>
            <a:endParaRPr 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endParaRPr>
          </a:p>
          <a:p>
            <a:pPr algn="l">
              <a:spcBef>
                <a:spcPts val="0"/>
              </a:spcBef>
              <a:spcAft>
                <a:spcPts val="0"/>
              </a:spcAft>
            </a:pPr>
            <a:r>
              <a:rPr 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rPr>
              <a:t>	Team  member</a:t>
            </a:r>
            <a:r>
              <a:rPr lang="en-IN" alt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rPr>
              <a:t>s:</a:t>
            </a:r>
          </a:p>
          <a:p>
            <a:pPr algn="l">
              <a:spcBef>
                <a:spcPts val="0"/>
              </a:spcBef>
              <a:spcAft>
                <a:spcPts val="0"/>
              </a:spcAft>
            </a:pPr>
            <a:endParaRPr lang="en-IN" alt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endParaRPr>
          </a:p>
          <a:p>
            <a:pPr algn="just">
              <a:spcBef>
                <a:spcPts val="0"/>
              </a:spcBef>
              <a:spcAft>
                <a:spcPts val="0"/>
              </a:spcAft>
            </a:pPr>
            <a:r>
              <a:rPr lang="en-IN" alt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rPr>
              <a:t>	</a:t>
            </a:r>
            <a:r>
              <a:rPr lang="en-US" altLang="en-IN" sz="2000" dirty="0">
                <a:solidFill>
                  <a:srgbClr val="0000FF"/>
                </a:solidFill>
                <a:latin typeface="Rockwell" panose="02060603020205020403" charset="0"/>
                <a:ea typeface="Trebuchet MS" panose="020B0603020202020204"/>
                <a:cs typeface="Rockwell" panose="02060603020205020403" charset="0"/>
                <a:sym typeface="Trebuchet MS" panose="020B0603020202020204"/>
              </a:rPr>
              <a:t>Priya Mohata</a:t>
            </a:r>
            <a:r>
              <a:rPr lang="en-IN" sz="2000" b="0" dirty="0">
                <a:solidFill>
                  <a:srgbClr val="0000FF"/>
                </a:solidFill>
                <a:effectLst/>
                <a:latin typeface="Rockwell" panose="02060603020205020403" charset="0"/>
                <a:cs typeface="Rockwell" panose="02060603020205020403" charset="0"/>
              </a:rPr>
              <a:t>                      PES2UG19CS</a:t>
            </a:r>
            <a:r>
              <a:rPr lang="en-US" altLang="en-IN" sz="2000" b="0" dirty="0">
                <a:solidFill>
                  <a:srgbClr val="0000FF"/>
                </a:solidFill>
                <a:effectLst/>
                <a:latin typeface="Rockwell" panose="02060603020205020403" charset="0"/>
                <a:cs typeface="Rockwell" panose="02060603020205020403" charset="0"/>
              </a:rPr>
              <a:t>301</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E</a:t>
            </a:r>
            <a:endParaRPr lang="en-US" sz="2000" dirty="0">
              <a:solidFill>
                <a:srgbClr val="0000FF"/>
              </a:solidFill>
              <a:latin typeface="Rockwell" panose="02060603020205020403" charset="0"/>
              <a:ea typeface="Trebuchet MS" panose="020B0603020202020204"/>
              <a:cs typeface="Rockwell" panose="02060603020205020403" charset="0"/>
              <a:sym typeface="Trebuchet MS" panose="020B0603020202020204"/>
            </a:endParaRPr>
          </a:p>
          <a:p>
            <a:pPr algn="just">
              <a:spcBef>
                <a:spcPts val="0"/>
              </a:spcBef>
              <a:spcAft>
                <a:spcPts val="0"/>
              </a:spcAft>
            </a:pPr>
            <a:r>
              <a:rPr lang="en-US" altLang="en-IN" sz="2000" b="0" dirty="0">
                <a:solidFill>
                  <a:srgbClr val="0000FF"/>
                </a:solidFill>
                <a:effectLst/>
                <a:latin typeface="Rockwell" panose="02060603020205020403" charset="0"/>
                <a:cs typeface="Rockwell" panose="02060603020205020403" charset="0"/>
              </a:rPr>
              <a:t>	R Sharmila    </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               </a:t>
            </a:r>
            <a:r>
              <a:rPr lang="en-IN" sz="2000" b="0" dirty="0">
                <a:solidFill>
                  <a:srgbClr val="0000FF"/>
                </a:solidFill>
                <a:effectLst/>
                <a:latin typeface="Rockwell" panose="02060603020205020403" charset="0"/>
                <a:cs typeface="Rockwell" panose="02060603020205020403" charset="0"/>
              </a:rPr>
              <a:t>PES2UG19CS</a:t>
            </a:r>
            <a:r>
              <a:rPr lang="en-US" altLang="en-IN" sz="2000" b="0" dirty="0">
                <a:solidFill>
                  <a:srgbClr val="0000FF"/>
                </a:solidFill>
                <a:effectLst/>
                <a:latin typeface="Rockwell" panose="02060603020205020403" charset="0"/>
                <a:cs typeface="Rockwell" panose="02060603020205020403" charset="0"/>
              </a:rPr>
              <a:t>309         E</a:t>
            </a:r>
            <a:endParaRPr lang="en-US" sz="2000" dirty="0">
              <a:solidFill>
                <a:srgbClr val="0000FF"/>
              </a:solidFill>
              <a:latin typeface="Rockwell" panose="02060603020205020403" charset="0"/>
              <a:cs typeface="Rockwell" panose="02060603020205020403" charset="0"/>
            </a:endParaRPr>
          </a:p>
          <a:p>
            <a:pPr algn="just">
              <a:spcBef>
                <a:spcPts val="0"/>
              </a:spcBef>
              <a:spcAft>
                <a:spcPts val="0"/>
              </a:spcAft>
            </a:pP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Rishab</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		  </a:t>
            </a:r>
            <a:r>
              <a:rPr lang="en-IN" sz="2000" b="0" dirty="0">
                <a:solidFill>
                  <a:srgbClr val="0000FF"/>
                </a:solidFill>
                <a:effectLst/>
                <a:latin typeface="Rockwell" panose="02060603020205020403" charset="0"/>
                <a:cs typeface="Rockwell" panose="02060603020205020403" charset="0"/>
              </a:rPr>
              <a:t>PES2UG19CS</a:t>
            </a:r>
            <a:r>
              <a:rPr lang="en-US" altLang="en-IN" sz="2000" b="0" dirty="0">
                <a:solidFill>
                  <a:srgbClr val="0000FF"/>
                </a:solidFill>
                <a:effectLst/>
                <a:latin typeface="Rockwell" panose="02060603020205020403" charset="0"/>
                <a:cs typeface="Rockwell" panose="02060603020205020403" charset="0"/>
              </a:rPr>
              <a:t>327</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E</a:t>
            </a:r>
            <a:endParaRPr lang="en-US" sz="2000" dirty="0">
              <a:solidFill>
                <a:srgbClr val="0000FF"/>
              </a:solidFill>
              <a:latin typeface="Rockwell" panose="02060603020205020403" charset="0"/>
              <a:cs typeface="Rockwell" panose="02060603020205020403" charset="0"/>
            </a:endParaRPr>
          </a:p>
          <a:p>
            <a:pPr algn="just">
              <a:spcBef>
                <a:spcPts val="0"/>
              </a:spcBef>
              <a:spcAft>
                <a:spcPts val="0"/>
              </a:spcAft>
            </a:pPr>
            <a:r>
              <a:rPr lang="en-IN" sz="2000" b="0" dirty="0" err="1">
                <a:solidFill>
                  <a:srgbClr val="0000FF"/>
                </a:solidFill>
                <a:effectLst/>
                <a:latin typeface="Rockwell" panose="02060603020205020403" charset="0"/>
                <a:cs typeface="Rockwell" panose="02060603020205020403" charset="0"/>
              </a:rPr>
              <a:t>	</a:t>
            </a:r>
            <a:r>
              <a:rPr lang="en-US" altLang="en-IN" sz="2000" b="0" dirty="0" err="1">
                <a:solidFill>
                  <a:srgbClr val="0000FF"/>
                </a:solidFill>
                <a:effectLst/>
                <a:latin typeface="Rockwell" panose="02060603020205020403" charset="0"/>
                <a:cs typeface="Rockwell" panose="02060603020205020403" charset="0"/>
              </a:rPr>
              <a:t>Ritik</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		 </a:t>
            </a:r>
            <a:r>
              <a:rPr lang="en-IN" sz="2000" b="0" dirty="0">
                <a:solidFill>
                  <a:srgbClr val="0000FF"/>
                </a:solidFill>
                <a:effectLst/>
                <a:latin typeface="Rockwell" panose="02060603020205020403" charset="0"/>
                <a:cs typeface="Rockwell" panose="02060603020205020403" charset="0"/>
              </a:rPr>
              <a:t> PES2UG19CS3</a:t>
            </a:r>
            <a:r>
              <a:rPr lang="en-US" altLang="en-IN" sz="2000" b="0" dirty="0">
                <a:solidFill>
                  <a:srgbClr val="0000FF"/>
                </a:solidFill>
                <a:effectLst/>
                <a:latin typeface="Rockwell" panose="02060603020205020403" charset="0"/>
                <a:cs typeface="Rockwell" panose="02060603020205020403" charset="0"/>
              </a:rPr>
              <a:t>32</a:t>
            </a:r>
            <a:r>
              <a:rPr lang="en-IN" sz="2000" b="0" dirty="0">
                <a:solidFill>
                  <a:srgbClr val="0000FF"/>
                </a:solidFill>
                <a:effectLst/>
                <a:latin typeface="Rockwell" panose="02060603020205020403" charset="0"/>
                <a:cs typeface="Rockwell" panose="02060603020205020403" charset="0"/>
              </a:rPr>
              <a:t>	</a:t>
            </a:r>
            <a:r>
              <a:rPr lang="en-US" altLang="en-IN" sz="2000" b="0" dirty="0">
                <a:solidFill>
                  <a:srgbClr val="0000FF"/>
                </a:solidFill>
                <a:effectLst/>
                <a:latin typeface="Rockwell" panose="02060603020205020403" charset="0"/>
                <a:cs typeface="Rockwell" panose="02060603020205020403" charset="0"/>
              </a:rPr>
              <a:t>E</a:t>
            </a:r>
            <a:endParaRPr lang="en-IN" sz="2000" b="0" dirty="0">
              <a:solidFill>
                <a:srgbClr val="0000FF"/>
              </a:solidFill>
              <a:effectLst/>
              <a:latin typeface="Rockwell" panose="02060603020205020403" charset="0"/>
              <a:cs typeface="Rockwell" panose="02060603020205020403" charset="0"/>
            </a:endParaRPr>
          </a:p>
          <a:p>
            <a:pPr algn="ctr">
              <a:spcBef>
                <a:spcPts val="0"/>
              </a:spcBef>
              <a:spcAft>
                <a:spcPts val="0"/>
              </a:spcAft>
            </a:pPr>
            <a:endParaRPr lang="en-IN" sz="2000" b="0" dirty="0">
              <a:effectLst/>
              <a:latin typeface="Rockwell" panose="02060603020205020403" charset="0"/>
              <a:cs typeface="Rockwell" panose="02060603020205020403" charset="0"/>
            </a:endParaRPr>
          </a:p>
          <a:p>
            <a:pPr algn="ctr">
              <a:spcBef>
                <a:spcPts val="0"/>
              </a:spcBef>
              <a:spcAft>
                <a:spcPts val="0"/>
              </a:spcAft>
            </a:pPr>
            <a:r>
              <a:rPr lang="en-US" sz="2000" dirty="0">
                <a:solidFill>
                  <a:srgbClr val="0033CC"/>
                </a:solidFill>
                <a:latin typeface="Rockwell" panose="02060603020205020403" charset="0"/>
                <a:ea typeface="Trebuchet MS" panose="020B0603020202020204"/>
                <a:cs typeface="Rockwell" panose="02060603020205020403" charset="0"/>
              </a:rPr>
              <a:t>Colab notebook link:</a:t>
            </a:r>
          </a:p>
          <a:p>
            <a:pPr algn="ctr">
              <a:spcBef>
                <a:spcPts val="0"/>
              </a:spcBef>
              <a:spcAft>
                <a:spcPts val="0"/>
              </a:spcAft>
            </a:pPr>
            <a:r>
              <a:rPr lang="en-US" sz="2000" dirty="0">
                <a:solidFill>
                  <a:srgbClr val="0033CC"/>
                </a:solidFill>
                <a:latin typeface="Rockwell" panose="02060603020205020403" charset="0"/>
                <a:ea typeface="Trebuchet MS" panose="020B0603020202020204"/>
                <a:cs typeface="Rockwell" panose="02060603020205020403" charset="0"/>
              </a:rPr>
              <a:t> </a:t>
            </a:r>
            <a:r>
              <a:rPr lang="en-US" sz="2000" dirty="0">
                <a:latin typeface="Rockwell" panose="02060603020205020403" charset="0"/>
                <a:ea typeface="Trebuchet MS" panose="020B0603020202020204"/>
                <a:cs typeface="Rockwell" panose="02060603020205020403" charset="0"/>
                <a:hlinkClick r:id="rId2" action="ppaction://hlinkfile"/>
              </a:rPr>
              <a:t>https://colab.research.google.com/drive/1AanBWZPHQ0uRlXq8ubay4PVj-iv1JmKY?usp=sharing</a:t>
            </a:r>
            <a:r>
              <a:rPr lang="en-IN" sz="2000" b="0" dirty="0">
                <a:effectLst/>
                <a:latin typeface="Rockwell" panose="02060603020205020403" charset="0"/>
                <a:cs typeface="Rockwell" panose="02060603020205020403" charset="0"/>
                <a:hlinkClick r:id="rId2" action="ppaction://hlinkfile"/>
              </a:rPr>
              <a:t> </a:t>
            </a:r>
            <a:endParaRPr lang="en-US" sz="2000" dirty="0">
              <a:latin typeface="Rockwell" panose="02060603020205020403" charset="0"/>
              <a:cs typeface="Rockwell" panose="02060603020205020403" charset="0"/>
            </a:endParaRPr>
          </a:p>
          <a:p>
            <a:pPr algn="ctr">
              <a:spcBef>
                <a:spcPts val="0"/>
              </a:spcBef>
              <a:spcAft>
                <a:spcPts val="0"/>
              </a:spcAft>
            </a:pPr>
            <a:endParaRPr sz="2000" dirty="0">
              <a:solidFill>
                <a:srgbClr val="0033CC"/>
              </a:solidFill>
              <a:latin typeface="Rockwell" panose="02060603020205020403" charset="0"/>
              <a:cs typeface="Rockwell" panose="02060603020205020403" charset="0"/>
            </a:endParaRPr>
          </a:p>
          <a:p>
            <a:pPr algn="ctr">
              <a:spcBef>
                <a:spcPts val="0"/>
              </a:spcBef>
              <a:spcAft>
                <a:spcPts val="0"/>
              </a:spcAft>
            </a:pPr>
            <a:endParaRPr sz="2400" dirty="0">
              <a:solidFill>
                <a:srgbClr val="0033CC"/>
              </a:solidFill>
              <a:latin typeface="Rockwell" panose="02060603020205020403" charset="0"/>
              <a:ea typeface="Trebuchet MS" panose="020B0603020202020204"/>
              <a:cs typeface="Rockwell" panose="02060603020205020403" charset="0"/>
              <a:sym typeface="Trebuchet MS" panose="020B0603020202020204"/>
            </a:endParaRPr>
          </a:p>
          <a:p>
            <a:pPr algn="ctr">
              <a:spcBef>
                <a:spcPts val="0"/>
              </a:spcBef>
              <a:spcAft>
                <a:spcPts val="0"/>
              </a:spcAft>
            </a:pPr>
            <a:endParaRPr sz="2400" dirty="0">
              <a:solidFill>
                <a:srgbClr val="0033CC"/>
              </a:solidFill>
              <a:latin typeface="Rockwell" panose="02060603020205020403" charset="0"/>
              <a:ea typeface="Trebuchet MS" panose="020B0603020202020204"/>
              <a:cs typeface="Rockwell" panose="02060603020205020403" charset="0"/>
              <a:sym typeface="Trebuchet MS" panose="020B0603020202020204"/>
            </a:endParaRPr>
          </a:p>
        </p:txBody>
      </p:sp>
      <p:sp>
        <p:nvSpPr>
          <p:cNvPr id="5" name="Slide Number Placeholder 4"/>
          <p:cNvSpPr>
            <a:spLocks noGrp="1"/>
          </p:cNvSpPr>
          <p:nvPr>
            <p:ph type="sldNum" sz="quarter" idx="12"/>
          </p:nvPr>
        </p:nvSpPr>
        <p:spPr/>
        <p:txBody>
          <a:bodyPr/>
          <a:lstStyle/>
          <a:p>
            <a:fld id="{102F0E29-F314-934F-92DB-8EEB8DA6883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82994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sym typeface="+mn-ea"/>
              </a:rPr>
              <a:t>Overall design or approach in a free hand diagram  </a:t>
            </a:r>
            <a:endParaRPr lang="en-US" sz="2400" dirty="0">
              <a:solidFill>
                <a:srgbClr val="FF0000"/>
              </a:solidFill>
              <a:latin typeface="Trebuchet MS" panose="020B0603020202020204" pitchFamily="34" charset="0"/>
            </a:endParaRPr>
          </a:p>
          <a:p>
            <a:pPr marL="342900" indent="-342900" algn="r" eaLnBrk="0" hangingPunct="0">
              <a:defRPr/>
            </a:pPr>
            <a:endParaRPr lang="en-US" sz="2400" dirty="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10</a:t>
            </a:fld>
            <a:endParaRPr lang="en-US"/>
          </a:p>
        </p:txBody>
      </p:sp>
      <p:pic>
        <p:nvPicPr>
          <p:cNvPr id="6" name="Picture 5"/>
          <p:cNvPicPr>
            <a:picLocks noChangeAspect="1"/>
          </p:cNvPicPr>
          <p:nvPr/>
        </p:nvPicPr>
        <p:blipFill>
          <a:blip r:embed="rId3"/>
          <a:stretch>
            <a:fillRect/>
          </a:stretch>
        </p:blipFill>
        <p:spPr>
          <a:xfrm>
            <a:off x="1524000" y="1981200"/>
            <a:ext cx="9243060" cy="41986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448DC9-6418-B0AD-D506-3CF64F98E3E6}"/>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1FC7EAD8-07F0-47F4-1BFD-7988DCA1DBF8}"/>
              </a:ext>
            </a:extLst>
          </p:cNvPr>
          <p:cNvSpPr>
            <a:spLocks noGrp="1"/>
          </p:cNvSpPr>
          <p:nvPr>
            <p:ph type="sldNum" sz="quarter" idx="12"/>
          </p:nvPr>
        </p:nvSpPr>
        <p:spPr/>
        <p:txBody>
          <a:bodyPr/>
          <a:lstStyle/>
          <a:p>
            <a:fld id="{102F0E29-F314-934F-92DB-8EEB8DA68833}" type="slidenum">
              <a:rPr lang="en-US" smtClean="0"/>
              <a:t>11</a:t>
            </a:fld>
            <a:endParaRPr lang="en-US"/>
          </a:p>
        </p:txBody>
      </p:sp>
    </p:spTree>
    <p:extLst>
      <p:ext uri="{BB962C8B-B14F-4D97-AF65-F5344CB8AC3E}">
        <p14:creationId xmlns:p14="http://schemas.microsoft.com/office/powerpoint/2010/main" val="312400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a:solidFill>
                  <a:srgbClr val="FF0000"/>
                </a:solidFill>
                <a:latin typeface="Trebuchet MS" panose="020B0603020202020204" pitchFamily="34" charset="0"/>
              </a:rPr>
              <a:t>Final results  </a:t>
            </a:r>
            <a:endParaRPr lang="en-US" sz="240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12</a:t>
            </a:fld>
            <a:endParaRPr lang="en-US"/>
          </a:p>
        </p:txBody>
      </p:sp>
      <p:sp>
        <p:nvSpPr>
          <p:cNvPr id="6" name="Content Placeholder 2"/>
          <p:cNvSpPr txBox="1"/>
          <p:nvPr/>
        </p:nvSpPr>
        <p:spPr>
          <a:xfrm>
            <a:off x="1219200" y="1828800"/>
            <a:ext cx="9829800" cy="4211931"/>
          </a:xfrm>
          <a:prstGeom prst="rect">
            <a:avLst/>
          </a:prstGeom>
        </p:spPr>
        <p:txBody>
          <a:bodyPr lIns="91440" tIns="45720" rIns="91440" bIns="45720" anchor="t"/>
          <a:lstStyle/>
          <a:p>
            <a:pPr marL="342265" algn="just" eaLnBrk="0" hangingPunct="0">
              <a:spcBef>
                <a:spcPts val="0"/>
              </a:spcBef>
              <a:spcAft>
                <a:spcPts val="0"/>
              </a:spcAft>
              <a:defRPr/>
            </a:pPr>
            <a:endParaRPr lang="en-US" sz="2400">
              <a:solidFill>
                <a:srgbClr val="0033CC"/>
              </a:solidFill>
              <a:latin typeface="Trebuchet MS" panose="020B0603020202020204"/>
            </a:endParaRPr>
          </a:p>
          <a:p>
            <a:pPr marL="342265" algn="just" eaLnBrk="0" hangingPunct="0">
              <a:spcBef>
                <a:spcPct val="20000"/>
              </a:spcBef>
              <a:defRPr/>
            </a:pPr>
            <a:endParaRPr lang="en-IN" sz="2400">
              <a:solidFill>
                <a:srgbClr val="0000FF"/>
              </a:solidFill>
              <a:latin typeface="Trebuchet MS" panose="020B0603020202020204" pitchFamily="34" charset="0"/>
            </a:endParaRPr>
          </a:p>
        </p:txBody>
      </p:sp>
      <p:graphicFrame>
        <p:nvGraphicFramePr>
          <p:cNvPr id="19" name="Table 19"/>
          <p:cNvGraphicFramePr>
            <a:graphicFrameLocks noGrp="1"/>
          </p:cNvGraphicFramePr>
          <p:nvPr/>
        </p:nvGraphicFramePr>
        <p:xfrm>
          <a:off x="1940560" y="1850136"/>
          <a:ext cx="8168639" cy="2865119"/>
        </p:xfrm>
        <a:graphic>
          <a:graphicData uri="http://schemas.openxmlformats.org/drawingml/2006/table">
            <a:tbl>
              <a:tblPr firstRow="1" bandRow="1">
                <a:tableStyleId>{5C22544A-7EE6-4342-B048-85BDC9FD1C3A}</a:tableStyleId>
              </a:tblPr>
              <a:tblGrid>
                <a:gridCol w="2250108">
                  <a:extLst>
                    <a:ext uri="{9D8B030D-6E8A-4147-A177-3AD203B41FA5}">
                      <a16:colId xmlns:a16="http://schemas.microsoft.com/office/drawing/2014/main" val="20000"/>
                    </a:ext>
                  </a:extLst>
                </a:gridCol>
                <a:gridCol w="5918531">
                  <a:extLst>
                    <a:ext uri="{9D8B030D-6E8A-4147-A177-3AD203B41FA5}">
                      <a16:colId xmlns:a16="http://schemas.microsoft.com/office/drawing/2014/main" val="20001"/>
                    </a:ext>
                  </a:extLst>
                </a:gridCol>
              </a:tblGrid>
              <a:tr h="370840">
                <a:tc>
                  <a:txBody>
                    <a:bodyPr/>
                    <a:lstStyle/>
                    <a:p>
                      <a:r>
                        <a:rPr lang="en-US"/>
                        <a:t>Slide number</a:t>
                      </a:r>
                    </a:p>
                  </a:txBody>
                  <a:tcPr/>
                </a:tc>
                <a:tc>
                  <a:txBody>
                    <a:bodyPr/>
                    <a:lstStyle/>
                    <a:p>
                      <a:r>
                        <a:rPr lang="en-US"/>
                        <a:t>Content</a:t>
                      </a:r>
                    </a:p>
                  </a:txBody>
                  <a:tcPr/>
                </a:tc>
                <a:extLst>
                  <a:ext uri="{0D108BD9-81ED-4DB2-BD59-A6C34878D82A}">
                    <a16:rowId xmlns:a16="http://schemas.microsoft.com/office/drawing/2014/main" val="10000"/>
                  </a:ext>
                </a:extLst>
              </a:tr>
              <a:tr h="370840">
                <a:tc>
                  <a:txBody>
                    <a:bodyPr/>
                    <a:lstStyle/>
                    <a:p>
                      <a:r>
                        <a:rPr lang="en-US" dirty="0"/>
                        <a:t>11</a:t>
                      </a:r>
                    </a:p>
                  </a:txBody>
                  <a:tcPr/>
                </a:tc>
                <a:tc>
                  <a:txBody>
                    <a:bodyPr/>
                    <a:lstStyle/>
                    <a:p>
                      <a:r>
                        <a:rPr lang="en-US" dirty="0"/>
                        <a:t>Character Graph</a:t>
                      </a:r>
                    </a:p>
                  </a:txBody>
                  <a:tcPr/>
                </a:tc>
                <a:extLst>
                  <a:ext uri="{0D108BD9-81ED-4DB2-BD59-A6C34878D82A}">
                    <a16:rowId xmlns:a16="http://schemas.microsoft.com/office/drawing/2014/main" val="10001"/>
                  </a:ext>
                </a:extLst>
              </a:tr>
              <a:tr h="370840">
                <a:tc>
                  <a:txBody>
                    <a:bodyPr/>
                    <a:lstStyle/>
                    <a:p>
                      <a:r>
                        <a:rPr lang="en-US" dirty="0"/>
                        <a:t>12</a:t>
                      </a:r>
                    </a:p>
                  </a:txBody>
                  <a:tcPr/>
                </a:tc>
                <a:tc>
                  <a:txBody>
                    <a:bodyPr/>
                    <a:lstStyle/>
                    <a:p>
                      <a:pPr lvl="0">
                        <a:buNone/>
                      </a:pPr>
                      <a:r>
                        <a:rPr lang="en-US" sz="1800" b="0" i="0" u="none" strike="noStrike" noProof="0" dirty="0">
                          <a:latin typeface="Calibri" panose="020F0502020204030204"/>
                        </a:rPr>
                        <a:t>Degree Distribution of Dataset</a:t>
                      </a:r>
                      <a:endParaRPr lang="en-US" dirty="0"/>
                    </a:p>
                  </a:txBody>
                  <a:tcPr/>
                </a:tc>
                <a:extLst>
                  <a:ext uri="{0D108BD9-81ED-4DB2-BD59-A6C34878D82A}">
                    <a16:rowId xmlns:a16="http://schemas.microsoft.com/office/drawing/2014/main" val="10002"/>
                  </a:ext>
                </a:extLst>
              </a:tr>
              <a:tr h="370840">
                <a:tc>
                  <a:txBody>
                    <a:bodyPr/>
                    <a:lstStyle/>
                    <a:p>
                      <a:r>
                        <a:rPr lang="en-US" dirty="0"/>
                        <a:t>13</a:t>
                      </a:r>
                    </a:p>
                  </a:txBody>
                  <a:tcPr/>
                </a:tc>
                <a:tc>
                  <a:txBody>
                    <a:bodyPr/>
                    <a:lstStyle/>
                    <a:p>
                      <a:r>
                        <a:rPr lang="en-US" dirty="0"/>
                        <a:t>Community Detection</a:t>
                      </a:r>
                    </a:p>
                  </a:txBody>
                  <a:tcPr/>
                </a:tc>
                <a:extLst>
                  <a:ext uri="{0D108BD9-81ED-4DB2-BD59-A6C34878D82A}">
                    <a16:rowId xmlns:a16="http://schemas.microsoft.com/office/drawing/2014/main" val="10003"/>
                  </a:ext>
                </a:extLst>
              </a:tr>
              <a:tr h="370839">
                <a:tc>
                  <a:txBody>
                    <a:bodyPr/>
                    <a:lstStyle/>
                    <a:p>
                      <a:pPr lvl="0">
                        <a:buNone/>
                      </a:pPr>
                      <a:r>
                        <a:rPr lang="en-US" dirty="0"/>
                        <a:t>14</a:t>
                      </a:r>
                    </a:p>
                  </a:txBody>
                  <a:tcPr/>
                </a:tc>
                <a:tc>
                  <a:txBody>
                    <a:bodyPr/>
                    <a:lstStyle/>
                    <a:p>
                      <a:pPr lvl="0">
                        <a:buNone/>
                      </a:pPr>
                      <a:r>
                        <a:rPr lang="en-US" dirty="0"/>
                        <a:t>Finding Degree centrality, Betweenness Centrality, and closeness centrality</a:t>
                      </a:r>
                    </a:p>
                  </a:txBody>
                  <a:tcPr/>
                </a:tc>
                <a:extLst>
                  <a:ext uri="{0D108BD9-81ED-4DB2-BD59-A6C34878D82A}">
                    <a16:rowId xmlns:a16="http://schemas.microsoft.com/office/drawing/2014/main" val="10004"/>
                  </a:ext>
                </a:extLst>
              </a:tr>
              <a:tr h="370840">
                <a:tc>
                  <a:txBody>
                    <a:bodyPr/>
                    <a:lstStyle/>
                    <a:p>
                      <a:r>
                        <a:rPr lang="en-US" dirty="0"/>
                        <a:t>15</a:t>
                      </a:r>
                    </a:p>
                  </a:txBody>
                  <a:tcPr/>
                </a:tc>
                <a:tc>
                  <a:txBody>
                    <a:bodyPr/>
                    <a:lstStyle/>
                    <a:p>
                      <a:r>
                        <a:rPr lang="en-US" dirty="0"/>
                        <a:t>ROC AUC Curve</a:t>
                      </a:r>
                    </a:p>
                  </a:txBody>
                  <a:tcPr/>
                </a:tc>
                <a:extLst>
                  <a:ext uri="{0D108BD9-81ED-4DB2-BD59-A6C34878D82A}">
                    <a16:rowId xmlns:a16="http://schemas.microsoft.com/office/drawing/2014/main" val="10005"/>
                  </a:ext>
                </a:extLst>
              </a:tr>
              <a:tr h="370839">
                <a:tc>
                  <a:txBody>
                    <a:bodyPr/>
                    <a:lstStyle/>
                    <a:p>
                      <a:pPr lvl="0">
                        <a:buNone/>
                      </a:pPr>
                      <a:r>
                        <a:rPr lang="en-US" dirty="0"/>
                        <a:t>16</a:t>
                      </a:r>
                    </a:p>
                  </a:txBody>
                  <a:tcPr/>
                </a:tc>
                <a:tc>
                  <a:txBody>
                    <a:bodyPr/>
                    <a:lstStyle/>
                    <a:p>
                      <a:pPr lvl="0">
                        <a:buNone/>
                      </a:pPr>
                      <a:r>
                        <a:rPr lang="en-US" dirty="0"/>
                        <a:t>Binary Accuracy and loss vs epoch graph</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0375"/>
          </a:xfrm>
          <a:prstGeom prst="rect">
            <a:avLst/>
          </a:prstGeom>
          <a:noFill/>
          <a:ln w="9525">
            <a:noFill/>
            <a:miter lim="800000"/>
          </a:ln>
        </p:spPr>
        <p:txBody>
          <a:bodyPr wrap="square">
            <a:spAutoFit/>
          </a:bodyPr>
          <a:lstStyle/>
          <a:p>
            <a:pPr marL="342900" indent="-342900" algn="r" eaLnBrk="0" hangingPunct="0">
              <a:defRPr/>
            </a:pPr>
            <a:r>
              <a:rPr lang="en-IN" sz="2400">
                <a:solidFill>
                  <a:srgbClr val="FF0000"/>
                </a:solidFill>
                <a:latin typeface="Trebuchet MS" panose="020B0603020202020204" pitchFamily="34" charset="0"/>
              </a:rPr>
              <a:t>Network Graph</a:t>
            </a:r>
            <a:endParaRPr lang="en-US" sz="240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13</a:t>
            </a:fld>
            <a:endParaRPr lang="en-US"/>
          </a:p>
        </p:txBody>
      </p:sp>
      <p:pic>
        <p:nvPicPr>
          <p:cNvPr id="7" name="Picture 6"/>
          <p:cNvPicPr>
            <a:picLocks noChangeAspect="1"/>
          </p:cNvPicPr>
          <p:nvPr/>
        </p:nvPicPr>
        <p:blipFill>
          <a:blip r:embed="rId3"/>
          <a:stretch>
            <a:fillRect/>
          </a:stretch>
        </p:blipFill>
        <p:spPr>
          <a:xfrm>
            <a:off x="2590800" y="1905000"/>
            <a:ext cx="7039610" cy="4279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0375"/>
          </a:xfrm>
          <a:prstGeom prst="rect">
            <a:avLst/>
          </a:prstGeom>
          <a:noFill/>
          <a:ln w="9525">
            <a:noFill/>
            <a:miter lim="800000"/>
          </a:ln>
        </p:spPr>
        <p:txBody>
          <a:bodyPr wrap="square">
            <a:spAutoFit/>
          </a:bodyPr>
          <a:lstStyle/>
          <a:p>
            <a:pPr marL="342900" indent="-342900" algn="r" eaLnBrk="0" hangingPunct="0">
              <a:defRPr/>
            </a:pPr>
            <a:r>
              <a:rPr lang="en-IN" sz="2400">
                <a:solidFill>
                  <a:srgbClr val="FF0000"/>
                </a:solidFill>
                <a:latin typeface="Trebuchet MS" panose="020B0603020202020204" pitchFamily="34" charset="0"/>
              </a:rPr>
              <a:t>Community in the Dataset</a:t>
            </a:r>
            <a:endParaRPr lang="en-US" sz="240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14</a:t>
            </a:fld>
            <a:endParaRPr lang="en-US"/>
          </a:p>
        </p:txBody>
      </p:sp>
      <p:pic>
        <p:nvPicPr>
          <p:cNvPr id="4" name="Picture 3"/>
          <p:cNvPicPr>
            <a:picLocks noChangeAspect="1"/>
          </p:cNvPicPr>
          <p:nvPr/>
        </p:nvPicPr>
        <p:blipFill>
          <a:blip r:embed="rId3"/>
          <a:stretch>
            <a:fillRect/>
          </a:stretch>
        </p:blipFill>
        <p:spPr>
          <a:xfrm>
            <a:off x="3429000" y="1828800"/>
            <a:ext cx="4906010" cy="4568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t>UE</a:t>
            </a:r>
            <a:r>
              <a:rPr lang="en-US"/>
              <a:t>19CS345 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15</a:t>
            </a:fld>
            <a:endParaRPr lang="en-US"/>
          </a:p>
        </p:txBody>
      </p:sp>
      <p:sp>
        <p:nvSpPr>
          <p:cNvPr id="6" name="Content Placeholder 2"/>
          <p:cNvSpPr txBox="1"/>
          <p:nvPr/>
        </p:nvSpPr>
        <p:spPr>
          <a:xfrm>
            <a:off x="1219200" y="1828800"/>
            <a:ext cx="9829800" cy="4211931"/>
          </a:xfrm>
          <a:prstGeom prst="rect">
            <a:avLst/>
          </a:prstGeom>
        </p:spPr>
        <p:txBody>
          <a:bodyPr lIns="91440" tIns="45720" rIns="91440" bIns="45720" anchor="t"/>
          <a:lstStyle/>
          <a:p>
            <a:pPr marL="342265" algn="just" eaLnBrk="0" hangingPunct="0">
              <a:spcBef>
                <a:spcPts val="0"/>
              </a:spcBef>
              <a:spcAft>
                <a:spcPts val="0"/>
              </a:spcAft>
              <a:defRPr/>
            </a:pPr>
            <a:endParaRPr lang="en-US" sz="2400">
              <a:solidFill>
                <a:srgbClr val="0033CC"/>
              </a:solidFill>
              <a:latin typeface="Trebuchet MS" panose="020B0603020202020204"/>
            </a:endParaRPr>
          </a:p>
          <a:p>
            <a:pPr marL="342265" algn="just" eaLnBrk="0" hangingPunct="0">
              <a:spcBef>
                <a:spcPct val="20000"/>
              </a:spcBef>
              <a:defRPr/>
            </a:pPr>
            <a:endParaRPr lang="en-IN" sz="2400">
              <a:solidFill>
                <a:srgbClr val="0000FF"/>
              </a:solidFill>
              <a:latin typeface="Trebuchet MS" panose="020B0603020202020204" pitchFamily="34" charset="0"/>
            </a:endParaRPr>
          </a:p>
        </p:txBody>
      </p:sp>
      <p:pic>
        <p:nvPicPr>
          <p:cNvPr id="5" name="Picture 4"/>
          <p:cNvPicPr>
            <a:picLocks noChangeAspect="1"/>
          </p:cNvPicPr>
          <p:nvPr/>
        </p:nvPicPr>
        <p:blipFill>
          <a:blip r:embed="rId3"/>
          <a:srcRect b="9330"/>
          <a:stretch>
            <a:fillRect/>
          </a:stretch>
        </p:blipFill>
        <p:spPr>
          <a:xfrm>
            <a:off x="0" y="553720"/>
            <a:ext cx="4084320" cy="6329680"/>
          </a:xfrm>
          <a:prstGeom prst="rect">
            <a:avLst/>
          </a:prstGeom>
        </p:spPr>
      </p:pic>
      <p:pic>
        <p:nvPicPr>
          <p:cNvPr id="8" name="Picture 7"/>
          <p:cNvPicPr>
            <a:picLocks noChangeAspect="1"/>
          </p:cNvPicPr>
          <p:nvPr/>
        </p:nvPicPr>
        <p:blipFill>
          <a:blip r:embed="rId4"/>
          <a:srcRect b="10059"/>
          <a:stretch>
            <a:fillRect/>
          </a:stretch>
        </p:blipFill>
        <p:spPr>
          <a:xfrm>
            <a:off x="4070985" y="553720"/>
            <a:ext cx="3810000" cy="6306820"/>
          </a:xfrm>
          <a:prstGeom prst="rect">
            <a:avLst/>
          </a:prstGeom>
        </p:spPr>
      </p:pic>
      <p:pic>
        <p:nvPicPr>
          <p:cNvPr id="10" name="Picture 9"/>
          <p:cNvPicPr>
            <a:picLocks noChangeAspect="1"/>
          </p:cNvPicPr>
          <p:nvPr/>
        </p:nvPicPr>
        <p:blipFill>
          <a:blip r:embed="rId5"/>
          <a:srcRect b="8873"/>
          <a:stretch>
            <a:fillRect/>
          </a:stretch>
        </p:blipFill>
        <p:spPr>
          <a:xfrm>
            <a:off x="7876540" y="565785"/>
            <a:ext cx="4315460" cy="62972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16</a:t>
            </a:fld>
            <a:endParaRPr lang="en-US"/>
          </a:p>
        </p:txBody>
      </p:sp>
      <p:sp>
        <p:nvSpPr>
          <p:cNvPr id="6" name="Content Placeholder 2"/>
          <p:cNvSpPr txBox="1"/>
          <p:nvPr/>
        </p:nvSpPr>
        <p:spPr>
          <a:xfrm>
            <a:off x="1219200" y="1828800"/>
            <a:ext cx="9829800" cy="4211931"/>
          </a:xfrm>
          <a:prstGeom prst="rect">
            <a:avLst/>
          </a:prstGeom>
        </p:spPr>
        <p:txBody>
          <a:bodyPr lIns="91440" tIns="45720" rIns="91440" bIns="45720" anchor="t"/>
          <a:lstStyle/>
          <a:p>
            <a:pPr marL="342265" algn="just" eaLnBrk="0" hangingPunct="0">
              <a:spcBef>
                <a:spcPts val="0"/>
              </a:spcBef>
              <a:spcAft>
                <a:spcPts val="0"/>
              </a:spcAft>
              <a:defRPr/>
            </a:pPr>
            <a:endParaRPr lang="en-US" sz="2400">
              <a:solidFill>
                <a:srgbClr val="0033CC"/>
              </a:solidFill>
              <a:latin typeface="Trebuchet MS" panose="020B0603020202020204"/>
            </a:endParaRPr>
          </a:p>
          <a:p>
            <a:pPr marL="342265" algn="just" eaLnBrk="0" hangingPunct="0">
              <a:spcBef>
                <a:spcPct val="20000"/>
              </a:spcBef>
              <a:defRPr/>
            </a:pPr>
            <a:endParaRPr lang="en-IN" sz="2400">
              <a:solidFill>
                <a:srgbClr val="0000FF"/>
              </a:solidFill>
              <a:latin typeface="Trebuchet MS" panose="020B0603020202020204" pitchFamily="34" charset="0"/>
            </a:endParaRPr>
          </a:p>
        </p:txBody>
      </p:sp>
      <p:pic>
        <p:nvPicPr>
          <p:cNvPr id="5" name="Picture 4"/>
          <p:cNvPicPr>
            <a:picLocks noChangeAspect="1"/>
          </p:cNvPicPr>
          <p:nvPr/>
        </p:nvPicPr>
        <p:blipFill>
          <a:blip r:embed="rId3"/>
          <a:stretch>
            <a:fillRect/>
          </a:stretch>
        </p:blipFill>
        <p:spPr>
          <a:xfrm>
            <a:off x="2600325" y="1028700"/>
            <a:ext cx="6991350" cy="480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17</a:t>
            </a:fld>
            <a:endParaRPr lang="en-US"/>
          </a:p>
        </p:txBody>
      </p:sp>
      <p:pic>
        <p:nvPicPr>
          <p:cNvPr id="5" name="Picture 4"/>
          <p:cNvPicPr>
            <a:picLocks noChangeAspect="1"/>
          </p:cNvPicPr>
          <p:nvPr/>
        </p:nvPicPr>
        <p:blipFill>
          <a:blip r:embed="rId3"/>
          <a:srcRect l="596" r="1928" b="2365"/>
          <a:stretch>
            <a:fillRect/>
          </a:stretch>
        </p:blipFill>
        <p:spPr>
          <a:xfrm>
            <a:off x="3728720" y="690245"/>
            <a:ext cx="4670425" cy="5347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panose="020B0603020202020204"/>
              </a:rPr>
              <a:t>Quantity and quality  of work </a:t>
            </a:r>
            <a:endParaRPr lang="en-US" sz="2400" dirty="0">
              <a:solidFill>
                <a:srgbClr val="FF0000"/>
              </a:solidFill>
              <a:latin typeface="Trebuchet MS" panose="020B0603020202020204"/>
            </a:endParaRPr>
          </a:p>
        </p:txBody>
      </p:sp>
      <p:graphicFrame>
        <p:nvGraphicFramePr>
          <p:cNvPr id="6" name="Content Placeholder 3"/>
          <p:cNvGraphicFramePr/>
          <p:nvPr/>
        </p:nvGraphicFramePr>
        <p:xfrm>
          <a:off x="685800" y="2016760"/>
          <a:ext cx="10875645" cy="3390900"/>
        </p:xfrm>
        <a:graphic>
          <a:graphicData uri="http://schemas.openxmlformats.org/drawingml/2006/table">
            <a:tbl>
              <a:tblPr firstRow="1" bandRow="1">
                <a:tableStyleId>{5C22544A-7EE6-4342-B048-85BDC9FD1C3A}</a:tableStyleId>
              </a:tblPr>
              <a:tblGrid>
                <a:gridCol w="582930">
                  <a:extLst>
                    <a:ext uri="{9D8B030D-6E8A-4147-A177-3AD203B41FA5}">
                      <a16:colId xmlns:a16="http://schemas.microsoft.com/office/drawing/2014/main" val="20000"/>
                    </a:ext>
                  </a:extLst>
                </a:gridCol>
                <a:gridCol w="3500120">
                  <a:extLst>
                    <a:ext uri="{9D8B030D-6E8A-4147-A177-3AD203B41FA5}">
                      <a16:colId xmlns:a16="http://schemas.microsoft.com/office/drawing/2014/main" val="20001"/>
                    </a:ext>
                  </a:extLst>
                </a:gridCol>
                <a:gridCol w="1558925">
                  <a:extLst>
                    <a:ext uri="{9D8B030D-6E8A-4147-A177-3AD203B41FA5}">
                      <a16:colId xmlns:a16="http://schemas.microsoft.com/office/drawing/2014/main" val="20002"/>
                    </a:ext>
                  </a:extLst>
                </a:gridCol>
                <a:gridCol w="1559560">
                  <a:extLst>
                    <a:ext uri="{9D8B030D-6E8A-4147-A177-3AD203B41FA5}">
                      <a16:colId xmlns:a16="http://schemas.microsoft.com/office/drawing/2014/main" val="20003"/>
                    </a:ext>
                  </a:extLst>
                </a:gridCol>
                <a:gridCol w="3674110">
                  <a:extLst>
                    <a:ext uri="{9D8B030D-6E8A-4147-A177-3AD203B41FA5}">
                      <a16:colId xmlns:a16="http://schemas.microsoft.com/office/drawing/2014/main" val="20004"/>
                    </a:ext>
                  </a:extLst>
                </a:gridCol>
              </a:tblGrid>
              <a:tr h="969010">
                <a:tc>
                  <a:txBody>
                    <a:bodyPr/>
                    <a:lstStyle/>
                    <a:p>
                      <a:r>
                        <a:rPr lang="en-US" dirty="0"/>
                        <a:t>no </a:t>
                      </a:r>
                      <a:endParaRPr lang="en-IN" dirty="0"/>
                    </a:p>
                  </a:txBody>
                  <a:tcPr/>
                </a:tc>
                <a:tc>
                  <a:txBody>
                    <a:bodyPr/>
                    <a:lstStyle/>
                    <a:p>
                      <a:r>
                        <a:rPr lang="en-US" dirty="0"/>
                        <a:t>Code functionality</a:t>
                      </a:r>
                      <a:endParaRPr lang="en-IN" dirty="0"/>
                    </a:p>
                  </a:txBody>
                  <a:tcPr/>
                </a:tc>
                <a:tc>
                  <a:txBody>
                    <a:bodyPr/>
                    <a:lstStyle/>
                    <a:p>
                      <a:r>
                        <a:rPr lang="en-IN" dirty="0"/>
                        <a:t>% Complete</a:t>
                      </a:r>
                    </a:p>
                  </a:txBody>
                  <a:tcPr/>
                </a:tc>
                <a:tc>
                  <a:txBody>
                    <a:bodyPr/>
                    <a:lstStyle/>
                    <a:p>
                      <a:r>
                        <a:rPr lang="en-US" dirty="0"/>
                        <a:t>Runs without problem  (Y/N)  </a:t>
                      </a:r>
                      <a:endParaRPr lang="en-IN" dirty="0"/>
                    </a:p>
                  </a:txBody>
                  <a:tcPr/>
                </a:tc>
                <a:tc>
                  <a:txBody>
                    <a:bodyPr/>
                    <a:lstStyle/>
                    <a:p>
                      <a:r>
                        <a:rPr lang="en-US" dirty="0"/>
                        <a:t>If there are minor issues, indicate</a:t>
                      </a:r>
                      <a:endParaRPr lang="en-IN" dirty="0"/>
                    </a:p>
                  </a:txBody>
                  <a:tcPr/>
                </a:tc>
                <a:extLst>
                  <a:ext uri="{0D108BD9-81ED-4DB2-BD59-A6C34878D82A}">
                    <a16:rowId xmlns:a16="http://schemas.microsoft.com/office/drawing/2014/main" val="10000"/>
                  </a:ext>
                </a:extLst>
              </a:tr>
              <a:tr h="678180">
                <a:tc>
                  <a:txBody>
                    <a:bodyPr/>
                    <a:lstStyle/>
                    <a:p>
                      <a:r>
                        <a:rPr lang="en-IN"/>
                        <a:t>1</a:t>
                      </a:r>
                    </a:p>
                  </a:txBody>
                  <a:tcPr/>
                </a:tc>
                <a:tc>
                  <a:txBody>
                    <a:bodyPr/>
                    <a:lstStyle/>
                    <a:p>
                      <a:r>
                        <a:rPr lang="en-IN" dirty="0"/>
                        <a:t>Comparison Between Traditional And Graph ML</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1"/>
                  </a:ext>
                </a:extLst>
              </a:tr>
              <a:tr h="678180">
                <a:tc>
                  <a:txBody>
                    <a:bodyPr/>
                    <a:lstStyle/>
                    <a:p>
                      <a:r>
                        <a:rPr lang="en-IN"/>
                        <a:t>2</a:t>
                      </a:r>
                    </a:p>
                  </a:txBody>
                  <a:tcPr/>
                </a:tc>
                <a:tc>
                  <a:txBody>
                    <a:bodyPr/>
                    <a:lstStyle/>
                    <a:p>
                      <a:r>
                        <a:rPr lang="en-IN" dirty="0"/>
                        <a:t>To find correlation between various network analysis metrics</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2"/>
                  </a:ext>
                </a:extLst>
              </a:tr>
              <a:tr h="387350">
                <a:tc>
                  <a:txBody>
                    <a:bodyPr/>
                    <a:lstStyle/>
                    <a:p>
                      <a:r>
                        <a:rPr lang="en-IN"/>
                        <a:t>3</a:t>
                      </a:r>
                    </a:p>
                  </a:txBody>
                  <a:tcPr/>
                </a:tc>
                <a:tc>
                  <a:txBody>
                    <a:bodyPr/>
                    <a:lstStyle/>
                    <a:p>
                      <a:r>
                        <a:rPr lang="en-IN" dirty="0"/>
                        <a:t>Cycle detection for directed graph</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3"/>
                  </a:ext>
                </a:extLst>
              </a:tr>
              <a:tr h="678180">
                <a:tc>
                  <a:txBody>
                    <a:bodyPr/>
                    <a:lstStyle/>
                    <a:p>
                      <a:r>
                        <a:rPr lang="en-IN"/>
                        <a:t>4</a:t>
                      </a:r>
                    </a:p>
                  </a:txBody>
                  <a:tcPr/>
                </a:tc>
                <a:tc>
                  <a:txBody>
                    <a:bodyPr/>
                    <a:lstStyle/>
                    <a:p>
                      <a:r>
                        <a:rPr lang="en-IN" dirty="0"/>
                        <a:t>To find the egocentricity among nodes</a:t>
                      </a:r>
                    </a:p>
                  </a:txBody>
                  <a:tcPr/>
                </a:tc>
                <a:tc>
                  <a:txBody>
                    <a:bodyPr/>
                    <a:lstStyle/>
                    <a:p>
                      <a:r>
                        <a:rPr lang="en-IN"/>
                        <a:t>100%</a:t>
                      </a:r>
                    </a:p>
                  </a:txBody>
                  <a:tcPr/>
                </a:tc>
                <a:tc>
                  <a:txBody>
                    <a:bodyPr/>
                    <a:lstStyle/>
                    <a:p>
                      <a:r>
                        <a:rPr lang="en-IN"/>
                        <a:t>yes</a:t>
                      </a:r>
                    </a:p>
                  </a:txBody>
                  <a:tcPr/>
                </a:tc>
                <a:tc>
                  <a:txBody>
                    <a:bodyPr/>
                    <a:lstStyle/>
                    <a:p>
                      <a:pPr lvl="0">
                        <a:buNone/>
                      </a:pPr>
                      <a:r>
                        <a:rPr lang="en-IN" dirty="0"/>
                        <a:t>                            -</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7" name="Slide Number Placeholder 6"/>
          <p:cNvSpPr>
            <a:spLocks noGrp="1"/>
          </p:cNvSpPr>
          <p:nvPr>
            <p:ph type="sldNum" sz="quarter" idx="12"/>
          </p:nvPr>
        </p:nvSpPr>
        <p:spPr/>
        <p:txBody>
          <a:bodyPr/>
          <a:lstStyle/>
          <a:p>
            <a:fld id="{102F0E29-F314-934F-92DB-8EEB8DA688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Top few learning  </a:t>
            </a:r>
          </a:p>
        </p:txBody>
      </p:sp>
      <p:graphicFrame>
        <p:nvGraphicFramePr>
          <p:cNvPr id="6" name="Content Placeholder 7"/>
          <p:cNvGraphicFramePr/>
          <p:nvPr/>
        </p:nvGraphicFramePr>
        <p:xfrm>
          <a:off x="685800" y="1981200"/>
          <a:ext cx="10808970" cy="2560320"/>
        </p:xfrm>
        <a:graphic>
          <a:graphicData uri="http://schemas.openxmlformats.org/drawingml/2006/table">
            <a:tbl>
              <a:tblPr firstRow="1" bandRow="1">
                <a:tableStyleId>{5C22544A-7EE6-4342-B048-85BDC9FD1C3A}</a:tableStyleId>
              </a:tblPr>
              <a:tblGrid>
                <a:gridCol w="924560">
                  <a:extLst>
                    <a:ext uri="{9D8B030D-6E8A-4147-A177-3AD203B41FA5}">
                      <a16:colId xmlns:a16="http://schemas.microsoft.com/office/drawing/2014/main" val="20000"/>
                    </a:ext>
                  </a:extLst>
                </a:gridCol>
                <a:gridCol w="9884410">
                  <a:extLst>
                    <a:ext uri="{9D8B030D-6E8A-4147-A177-3AD203B41FA5}">
                      <a16:colId xmlns:a16="http://schemas.microsoft.com/office/drawing/2014/main" val="20001"/>
                    </a:ext>
                  </a:extLst>
                </a:gridCol>
              </a:tblGrid>
              <a:tr h="640080">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a16="http://schemas.microsoft.com/office/drawing/2014/main" val="10000"/>
                  </a:ext>
                </a:extLst>
              </a:tr>
              <a:tr h="640080">
                <a:tc>
                  <a:txBody>
                    <a:bodyPr/>
                    <a:lstStyle/>
                    <a:p>
                      <a:r>
                        <a:rPr lang="en-IN" dirty="0"/>
                        <a:t>1</a:t>
                      </a:r>
                    </a:p>
                  </a:txBody>
                  <a:tcPr/>
                </a:tc>
                <a:tc>
                  <a:txBody>
                    <a:bodyPr/>
                    <a:lstStyle/>
                    <a:p>
                      <a:r>
                        <a:rPr lang="en-IN" dirty="0"/>
                        <a:t>Who are the top influencers in the group</a:t>
                      </a:r>
                    </a:p>
                    <a:p>
                      <a:endParaRPr lang="en-IN" dirty="0"/>
                    </a:p>
                  </a:txBody>
                  <a:tcPr/>
                </a:tc>
                <a:extLst>
                  <a:ext uri="{0D108BD9-81ED-4DB2-BD59-A6C34878D82A}">
                    <a16:rowId xmlns:a16="http://schemas.microsoft.com/office/drawing/2014/main" val="10001"/>
                  </a:ext>
                </a:extLst>
              </a:tr>
              <a:tr h="640080">
                <a:tc>
                  <a:txBody>
                    <a:bodyPr/>
                    <a:lstStyle/>
                    <a:p>
                      <a:r>
                        <a:rPr lang="en-IN" dirty="0"/>
                        <a:t>2</a:t>
                      </a:r>
                    </a:p>
                  </a:txBody>
                  <a:tcPr/>
                </a:tc>
                <a:tc>
                  <a:txBody>
                    <a:bodyPr/>
                    <a:lstStyle/>
                    <a:p>
                      <a:r>
                        <a:rPr lang="en-IN" dirty="0"/>
                        <a:t>Who are the people who are best at transferring information in the group</a:t>
                      </a:r>
                    </a:p>
                    <a:p>
                      <a:endParaRPr lang="en-IN" dirty="0"/>
                    </a:p>
                  </a:txBody>
                  <a:tcPr/>
                </a:tc>
                <a:extLst>
                  <a:ext uri="{0D108BD9-81ED-4DB2-BD59-A6C34878D82A}">
                    <a16:rowId xmlns:a16="http://schemas.microsoft.com/office/drawing/2014/main" val="10002"/>
                  </a:ext>
                </a:extLst>
              </a:tr>
              <a:tr h="640080">
                <a:tc>
                  <a:txBody>
                    <a:bodyPr/>
                    <a:lstStyle/>
                    <a:p>
                      <a:r>
                        <a:rPr lang="en-IN" dirty="0"/>
                        <a:t>3</a:t>
                      </a:r>
                    </a:p>
                  </a:txBody>
                  <a:tcPr/>
                </a:tc>
                <a:tc>
                  <a:txBody>
                    <a:bodyPr/>
                    <a:lstStyle/>
                    <a:p>
                      <a:r>
                        <a:rPr lang="en-US" sz="1800" b="0" i="0" kern="1200" dirty="0">
                          <a:solidFill>
                            <a:schemeClr val="dk1"/>
                          </a:solidFill>
                          <a:effectLst/>
                          <a:latin typeface="+mn-lt"/>
                          <a:ea typeface="+mn-ea"/>
                          <a:cs typeface="+mn-cs"/>
                        </a:rPr>
                        <a:t> traditional methods are better than </a:t>
                      </a:r>
                      <a:r>
                        <a:rPr lang="en-US" sz="1800" b="0" i="0" kern="1200" dirty="0" err="1">
                          <a:solidFill>
                            <a:schemeClr val="dk1"/>
                          </a:solidFill>
                          <a:effectLst/>
                          <a:latin typeface="+mn-lt"/>
                          <a:ea typeface="+mn-ea"/>
                          <a:cs typeface="+mn-cs"/>
                        </a:rPr>
                        <a:t>GraphML</a:t>
                      </a:r>
                      <a:r>
                        <a:rPr lang="en-US" sz="1800" b="0" i="0" kern="1200" dirty="0">
                          <a:solidFill>
                            <a:schemeClr val="dk1"/>
                          </a:solidFill>
                          <a:effectLst/>
                          <a:latin typeface="+mn-lt"/>
                          <a:ea typeface="+mn-ea"/>
                          <a:cs typeface="+mn-cs"/>
                        </a:rPr>
                        <a:t>, by a majority, and PA model is almost similar to Graph Sage.</a:t>
                      </a:r>
                      <a:endParaRPr lang="en-IN"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8" name="Slide Number Placeholder 7"/>
          <p:cNvSpPr>
            <a:spLocks noGrp="1"/>
          </p:cNvSpPr>
          <p:nvPr>
            <p:ph type="sldNum" sz="quarter" idx="12"/>
          </p:nvPr>
        </p:nvSpPr>
        <p:spPr/>
        <p:txBody>
          <a:bodyPr/>
          <a:lstStyle/>
          <a:p>
            <a:fld id="{102F0E29-F314-934F-92DB-8EEB8DA688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graphicFrame>
        <p:nvGraphicFramePr>
          <p:cNvPr id="12" name="Diagram 11"/>
          <p:cNvGraphicFramePr/>
          <p:nvPr/>
        </p:nvGraphicFramePr>
        <p:xfrm>
          <a:off x="1143000" y="1905000"/>
          <a:ext cx="4800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Topic and its uniqueness </a:t>
            </a:r>
            <a:endParaRPr lang="en-US" sz="2400" dirty="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2</a:t>
            </a:fld>
            <a:endParaRPr lang="en-US"/>
          </a:p>
        </p:txBody>
      </p:sp>
      <p:pic>
        <p:nvPicPr>
          <p:cNvPr id="9" name="Picture 8"/>
          <p:cNvPicPr>
            <a:picLocks noChangeAspect="1"/>
          </p:cNvPicPr>
          <p:nvPr/>
        </p:nvPicPr>
        <p:blipFill>
          <a:blip r:embed="rId8"/>
          <a:stretch>
            <a:fillRect/>
          </a:stretch>
        </p:blipFill>
        <p:spPr>
          <a:xfrm>
            <a:off x="5969977" y="1828800"/>
            <a:ext cx="5867400" cy="4267200"/>
          </a:xfrm>
          <a:prstGeom prst="rect">
            <a:avLst/>
          </a:prstGeom>
        </p:spPr>
      </p:pic>
      <p:sp>
        <p:nvSpPr>
          <p:cNvPr id="4" name="TextBox 3"/>
          <p:cNvSpPr txBox="1"/>
          <p:nvPr/>
        </p:nvSpPr>
        <p:spPr>
          <a:xfrm>
            <a:off x="457200" y="2209800"/>
            <a:ext cx="5486400" cy="4493538"/>
          </a:xfrm>
          <a:prstGeom prst="rect">
            <a:avLst/>
          </a:prstGeom>
          <a:noFill/>
        </p:spPr>
        <p:txBody>
          <a:bodyPr wrap="square" rtlCol="0">
            <a:spAutoFit/>
          </a:bodyPr>
          <a:lstStyle/>
          <a:p>
            <a:r>
              <a:rPr lang="en-US" sz="2200" dirty="0">
                <a:latin typeface="Trebuchet MS" panose="020B0603020202020204" pitchFamily="34" charset="0"/>
              </a:rPr>
              <a:t>Meetup is a social media platform for finding and building communities and organizing get-togethers with those who share similar interests. </a:t>
            </a:r>
          </a:p>
          <a:p>
            <a:r>
              <a:rPr lang="en-US" sz="2200" dirty="0">
                <a:latin typeface="Trebuchet MS" panose="020B0603020202020204" pitchFamily="34" charset="0"/>
              </a:rPr>
              <a:t>Founded in 2002, it has become quite popular in US with 44 million active users worldwide.</a:t>
            </a:r>
          </a:p>
          <a:p>
            <a:r>
              <a:rPr lang="en-US" sz="2200" dirty="0">
                <a:latin typeface="Trebuchet MS" panose="020B0603020202020204" pitchFamily="34" charset="0"/>
              </a:rPr>
              <a:t> It was acquired by </a:t>
            </a:r>
            <a:r>
              <a:rPr lang="en-US" sz="2200" dirty="0" err="1">
                <a:latin typeface="Trebuchet MS" panose="020B0603020202020204" pitchFamily="34" charset="0"/>
              </a:rPr>
              <a:t>WeWork</a:t>
            </a:r>
            <a:r>
              <a:rPr lang="en-US" sz="2200" dirty="0">
                <a:latin typeface="Trebuchet MS" panose="020B0603020202020204" pitchFamily="34" charset="0"/>
              </a:rPr>
              <a:t> in 2017 and recently sold in 2020 to </a:t>
            </a:r>
            <a:r>
              <a:rPr lang="en-US" sz="2200" dirty="0" err="1">
                <a:latin typeface="Trebuchet MS" panose="020B0603020202020204" pitchFamily="34" charset="0"/>
              </a:rPr>
              <a:t>AlleyCorp</a:t>
            </a:r>
            <a:r>
              <a:rPr lang="en-US" sz="2200" dirty="0">
                <a:latin typeface="Trebuchet MS" panose="020B0603020202020204" pitchFamily="34" charset="0"/>
              </a:rPr>
              <a:t>, a venture fund and incubator company. About 62% of the users are from US, 18% from UK, Canada, Germany, Australia, and 20% from other countries.</a:t>
            </a:r>
            <a:endParaRPr lang="en-IN" sz="2200" dirty="0">
              <a:latin typeface="Trebuchet MS" panose="020B0603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Top unresolved challenges</a:t>
            </a:r>
          </a:p>
        </p:txBody>
      </p:sp>
      <p:graphicFrame>
        <p:nvGraphicFramePr>
          <p:cNvPr id="7" name="Content Placeholder 7"/>
          <p:cNvGraphicFramePr/>
          <p:nvPr/>
        </p:nvGraphicFramePr>
        <p:xfrm>
          <a:off x="682625" y="2042795"/>
          <a:ext cx="10864850" cy="1828800"/>
        </p:xfrm>
        <a:graphic>
          <a:graphicData uri="http://schemas.openxmlformats.org/drawingml/2006/table">
            <a:tbl>
              <a:tblPr firstRow="1" bandRow="1">
                <a:tableStyleId>{5C22544A-7EE6-4342-B048-85BDC9FD1C3A}</a:tableStyleId>
              </a:tblPr>
              <a:tblGrid>
                <a:gridCol w="820420">
                  <a:extLst>
                    <a:ext uri="{9D8B030D-6E8A-4147-A177-3AD203B41FA5}">
                      <a16:colId xmlns:a16="http://schemas.microsoft.com/office/drawing/2014/main" val="20000"/>
                    </a:ext>
                  </a:extLst>
                </a:gridCol>
                <a:gridCol w="7054850">
                  <a:extLst>
                    <a:ext uri="{9D8B030D-6E8A-4147-A177-3AD203B41FA5}">
                      <a16:colId xmlns:a16="http://schemas.microsoft.com/office/drawing/2014/main" val="20001"/>
                    </a:ext>
                  </a:extLst>
                </a:gridCol>
                <a:gridCol w="2989580">
                  <a:extLst>
                    <a:ext uri="{9D8B030D-6E8A-4147-A177-3AD203B41FA5}">
                      <a16:colId xmlns:a16="http://schemas.microsoft.com/office/drawing/2014/main" val="20002"/>
                    </a:ext>
                  </a:extLst>
                </a:gridCol>
              </a:tblGrid>
              <a:tr h="914400">
                <a:tc>
                  <a:txBody>
                    <a:bodyPr/>
                    <a:lstStyle/>
                    <a:p>
                      <a:r>
                        <a:rPr lang="en-IN" dirty="0"/>
                        <a:t>Serial No </a:t>
                      </a:r>
                    </a:p>
                  </a:txBody>
                  <a:tcPr/>
                </a:tc>
                <a:tc>
                  <a:txBody>
                    <a:bodyPr/>
                    <a:lstStyle/>
                    <a:p>
                      <a:r>
                        <a:rPr lang="en-IN" dirty="0"/>
                        <a:t>Brief description of unresolved challenges</a:t>
                      </a:r>
                    </a:p>
                  </a:txBody>
                  <a:tcPr/>
                </a:tc>
                <a:tc>
                  <a:txBody>
                    <a:bodyPr/>
                    <a:lstStyle/>
                    <a:p>
                      <a:r>
                        <a:rPr lang="en-IN" dirty="0"/>
                        <a:t>Type of challenge</a:t>
                      </a:r>
                    </a:p>
                    <a:p>
                      <a:r>
                        <a:rPr lang="en-IN" dirty="0"/>
                        <a:t>(scope/data/design/implementation / others) </a:t>
                      </a:r>
                    </a:p>
                  </a:txBody>
                  <a:tcPr/>
                </a:tc>
                <a:extLst>
                  <a:ext uri="{0D108BD9-81ED-4DB2-BD59-A6C34878D82A}">
                    <a16:rowId xmlns:a16="http://schemas.microsoft.com/office/drawing/2014/main" val="10000"/>
                  </a:ext>
                </a:extLst>
              </a:tr>
              <a:tr h="914400">
                <a:tc>
                  <a:txBody>
                    <a:bodyPr/>
                    <a:lstStyle/>
                    <a:p>
                      <a:r>
                        <a:rPr lang="en-IN" dirty="0"/>
                        <a:t>1</a:t>
                      </a:r>
                    </a:p>
                  </a:txBody>
                  <a:tcPr/>
                </a:tc>
                <a:tc>
                  <a:txBody>
                    <a:bodyPr/>
                    <a:lstStyle/>
                    <a:p>
                      <a:r>
                        <a:rPr lang="en-IN" dirty="0"/>
                        <a:t>Graph after Spectral Clustering couldn’t be implemented as its labels could be removed making the graph have unwanted patterns.</a:t>
                      </a:r>
                    </a:p>
                    <a:p>
                      <a:endParaRPr lang="en-IN" dirty="0"/>
                    </a:p>
                  </a:txBody>
                  <a:tcPr/>
                </a:tc>
                <a:tc>
                  <a:txBody>
                    <a:bodyPr/>
                    <a:lstStyle/>
                    <a:p>
                      <a:r>
                        <a:rPr lang="en-IN" dirty="0"/>
                        <a:t>Implementation </a:t>
                      </a:r>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8" name="Slide Number Placeholder 7"/>
          <p:cNvSpPr>
            <a:spLocks noGrp="1"/>
          </p:cNvSpPr>
          <p:nvPr>
            <p:ph type="sldNum" sz="quarter" idx="12"/>
          </p:nvPr>
        </p:nvSpPr>
        <p:spPr/>
        <p:txBody>
          <a:bodyPr/>
          <a:lstStyle/>
          <a:p>
            <a:fld id="{102F0E29-F314-934F-92DB-8EEB8DA6883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  papers, if any  </a:t>
            </a:r>
          </a:p>
        </p:txBody>
      </p:sp>
      <p:sp>
        <p:nvSpPr>
          <p:cNvPr id="4" name="Footer Placeholder 3"/>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5" name="Slide Number Placeholder 4"/>
          <p:cNvSpPr>
            <a:spLocks noGrp="1"/>
          </p:cNvSpPr>
          <p:nvPr>
            <p:ph type="sldNum" sz="quarter" idx="12"/>
          </p:nvPr>
        </p:nvSpPr>
        <p:spPr/>
        <p:txBody>
          <a:bodyPr/>
          <a:lstStyle/>
          <a:p>
            <a:fld id="{102F0E29-F314-934F-92DB-8EEB8DA68833}" type="slidenum">
              <a:rPr lang="en-US" smtClean="0"/>
              <a:t>21</a:t>
            </a:fld>
            <a:endParaRPr lang="en-US"/>
          </a:p>
        </p:txBody>
      </p:sp>
      <p:graphicFrame>
        <p:nvGraphicFramePr>
          <p:cNvPr id="8" name="Content Placeholder 7"/>
          <p:cNvGraphicFramePr/>
          <p:nvPr/>
        </p:nvGraphicFramePr>
        <p:xfrm>
          <a:off x="718185" y="2291080"/>
          <a:ext cx="10685145" cy="1554480"/>
        </p:xfrm>
        <a:graphic>
          <a:graphicData uri="http://schemas.openxmlformats.org/drawingml/2006/table">
            <a:tbl>
              <a:tblPr firstRow="1" bandRow="1">
                <a:tableStyleId>{5C22544A-7EE6-4342-B048-85BDC9FD1C3A}</a:tableStyleId>
              </a:tblPr>
              <a:tblGrid>
                <a:gridCol w="476885">
                  <a:extLst>
                    <a:ext uri="{9D8B030D-6E8A-4147-A177-3AD203B41FA5}">
                      <a16:colId xmlns:a16="http://schemas.microsoft.com/office/drawing/2014/main" val="20000"/>
                    </a:ext>
                  </a:extLst>
                </a:gridCol>
                <a:gridCol w="5104130">
                  <a:extLst>
                    <a:ext uri="{9D8B030D-6E8A-4147-A177-3AD203B41FA5}">
                      <a16:colId xmlns:a16="http://schemas.microsoft.com/office/drawing/2014/main" val="20001"/>
                    </a:ext>
                  </a:extLst>
                </a:gridCol>
                <a:gridCol w="5104130">
                  <a:extLst>
                    <a:ext uri="{9D8B030D-6E8A-4147-A177-3AD203B41FA5}">
                      <a16:colId xmlns:a16="http://schemas.microsoft.com/office/drawing/2014/main" val="20002"/>
                    </a:ext>
                  </a:extLst>
                </a:gridCol>
              </a:tblGrid>
              <a:tr h="365760">
                <a:tc>
                  <a:txBody>
                    <a:bodyPr/>
                    <a:lstStyle/>
                    <a:p>
                      <a:r>
                        <a:rPr lang="en-IN" dirty="0"/>
                        <a:t>No </a:t>
                      </a:r>
                    </a:p>
                  </a:txBody>
                  <a:tcPr/>
                </a:tc>
                <a:tc>
                  <a:txBody>
                    <a:bodyPr/>
                    <a:lstStyle/>
                    <a:p>
                      <a:r>
                        <a:rPr lang="en-IN" dirty="0"/>
                        <a:t>Paper Title  </a:t>
                      </a:r>
                    </a:p>
                  </a:txBody>
                  <a:tcPr/>
                </a:tc>
                <a:tc>
                  <a:txBody>
                    <a:bodyPr/>
                    <a:lstStyle/>
                    <a:p>
                      <a:r>
                        <a:rPr lang="en-IN" dirty="0"/>
                        <a:t>Authors </a:t>
                      </a:r>
                    </a:p>
                  </a:txBody>
                  <a:tcPr/>
                </a:tc>
                <a:extLst>
                  <a:ext uri="{0D108BD9-81ED-4DB2-BD59-A6C34878D82A}">
                    <a16:rowId xmlns:a16="http://schemas.microsoft.com/office/drawing/2014/main" val="10000"/>
                  </a:ext>
                </a:extLst>
              </a:tr>
              <a:tr h="1188720">
                <a:tc>
                  <a:txBody>
                    <a:bodyPr/>
                    <a:lstStyle/>
                    <a:p>
                      <a:r>
                        <a:rPr lang="en-IN" sz="2400" dirty="0">
                          <a:latin typeface="Trebuchet MS" panose="020B0603020202020204" pitchFamily="34" charset="0"/>
                        </a:rPr>
                        <a:t>1</a:t>
                      </a:r>
                    </a:p>
                  </a:txBody>
                  <a:tcPr/>
                </a:tc>
                <a:tc>
                  <a:txBody>
                    <a:bodyPr/>
                    <a:lstStyle/>
                    <a:p>
                      <a:r>
                        <a:rPr lang="en-US" sz="2400" b="0" dirty="0">
                          <a:latin typeface="Trebuchet MS" panose="020B0603020202020204" pitchFamily="34" charset="0"/>
                        </a:rPr>
                        <a:t>Social network visualization and analysis</a:t>
                      </a:r>
                      <a:endParaRPr lang="en-IN" sz="2400" b="0" dirty="0">
                        <a:latin typeface="Trebuchet MS" panose="020B0603020202020204" pitchFamily="34" charset="0"/>
                      </a:endParaRPr>
                    </a:p>
                    <a:p>
                      <a:endParaRPr lang="en-IN" sz="2400" dirty="0">
                        <a:latin typeface="Trebuchet MS" panose="020B0603020202020204" pitchFamily="34" charset="0"/>
                      </a:endParaRPr>
                    </a:p>
                  </a:txBody>
                  <a:tcPr/>
                </a:tc>
                <a:tc>
                  <a:txBody>
                    <a:bodyPr/>
                    <a:lstStyle/>
                    <a:p>
                      <a:r>
                        <a:rPr lang="en-IN" sz="2400" b="0" dirty="0">
                          <a:latin typeface="Trebuchet MS" panose="020B0603020202020204" pitchFamily="34" charset="0"/>
                        </a:rPr>
                        <a:t>PIERRE KIEFFER</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  papers, if any  </a:t>
            </a:r>
          </a:p>
        </p:txBody>
      </p:sp>
      <p:sp>
        <p:nvSpPr>
          <p:cNvPr id="4" name="Footer Placeholder 3"/>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5" name="Slide Number Placeholder 4"/>
          <p:cNvSpPr>
            <a:spLocks noGrp="1"/>
          </p:cNvSpPr>
          <p:nvPr>
            <p:ph type="sldNum" sz="quarter" idx="12"/>
          </p:nvPr>
        </p:nvSpPr>
        <p:spPr/>
        <p:txBody>
          <a:bodyPr/>
          <a:lstStyle/>
          <a:p>
            <a:fld id="{102F0E29-F314-934F-92DB-8EEB8DA68833}" type="slidenum">
              <a:rPr lang="en-US" smtClean="0"/>
              <a:t>22</a:t>
            </a:fld>
            <a:endParaRPr lang="en-US"/>
          </a:p>
        </p:txBody>
      </p:sp>
      <p:graphicFrame>
        <p:nvGraphicFramePr>
          <p:cNvPr id="8" name="Content Placeholder 7"/>
          <p:cNvGraphicFramePr/>
          <p:nvPr/>
        </p:nvGraphicFramePr>
        <p:xfrm>
          <a:off x="718185" y="2291080"/>
          <a:ext cx="10685145" cy="1554480"/>
        </p:xfrm>
        <a:graphic>
          <a:graphicData uri="http://schemas.openxmlformats.org/drawingml/2006/table">
            <a:tbl>
              <a:tblPr firstRow="1" bandRow="1">
                <a:tableStyleId>{5C22544A-7EE6-4342-B048-85BDC9FD1C3A}</a:tableStyleId>
              </a:tblPr>
              <a:tblGrid>
                <a:gridCol w="476885">
                  <a:extLst>
                    <a:ext uri="{9D8B030D-6E8A-4147-A177-3AD203B41FA5}">
                      <a16:colId xmlns:a16="http://schemas.microsoft.com/office/drawing/2014/main" val="20000"/>
                    </a:ext>
                  </a:extLst>
                </a:gridCol>
                <a:gridCol w="5104130">
                  <a:extLst>
                    <a:ext uri="{9D8B030D-6E8A-4147-A177-3AD203B41FA5}">
                      <a16:colId xmlns:a16="http://schemas.microsoft.com/office/drawing/2014/main" val="20001"/>
                    </a:ext>
                  </a:extLst>
                </a:gridCol>
                <a:gridCol w="5104130">
                  <a:extLst>
                    <a:ext uri="{9D8B030D-6E8A-4147-A177-3AD203B41FA5}">
                      <a16:colId xmlns:a16="http://schemas.microsoft.com/office/drawing/2014/main" val="20002"/>
                    </a:ext>
                  </a:extLst>
                </a:gridCol>
              </a:tblGrid>
              <a:tr h="365760">
                <a:tc>
                  <a:txBody>
                    <a:bodyPr/>
                    <a:lstStyle/>
                    <a:p>
                      <a:r>
                        <a:rPr lang="en-IN" dirty="0"/>
                        <a:t>No </a:t>
                      </a:r>
                    </a:p>
                  </a:txBody>
                  <a:tcPr/>
                </a:tc>
                <a:tc>
                  <a:txBody>
                    <a:bodyPr/>
                    <a:lstStyle/>
                    <a:p>
                      <a:r>
                        <a:rPr lang="en-IN" dirty="0"/>
                        <a:t>Paper Title  </a:t>
                      </a:r>
                    </a:p>
                  </a:txBody>
                  <a:tcPr/>
                </a:tc>
                <a:tc>
                  <a:txBody>
                    <a:bodyPr/>
                    <a:lstStyle/>
                    <a:p>
                      <a:r>
                        <a:rPr lang="en-IN" dirty="0"/>
                        <a:t>Authors </a:t>
                      </a:r>
                    </a:p>
                  </a:txBody>
                  <a:tcPr/>
                </a:tc>
                <a:extLst>
                  <a:ext uri="{0D108BD9-81ED-4DB2-BD59-A6C34878D82A}">
                    <a16:rowId xmlns:a16="http://schemas.microsoft.com/office/drawing/2014/main" val="10000"/>
                  </a:ext>
                </a:extLst>
              </a:tr>
              <a:tr h="1188720">
                <a:tc>
                  <a:txBody>
                    <a:bodyPr/>
                    <a:lstStyle/>
                    <a:p>
                      <a:r>
                        <a:rPr lang="en-IN" sz="2400" dirty="0">
                          <a:latin typeface="Trebuchet MS" panose="020B0603020202020204" pitchFamily="34" charset="0"/>
                        </a:rPr>
                        <a:t>1</a:t>
                      </a:r>
                    </a:p>
                  </a:txBody>
                  <a:tcPr/>
                </a:tc>
                <a:tc>
                  <a:txBody>
                    <a:bodyPr/>
                    <a:lstStyle/>
                    <a:p>
                      <a:r>
                        <a:rPr lang="en-US" sz="2400" b="0" dirty="0">
                          <a:latin typeface="Trebuchet MS" panose="020B0603020202020204" pitchFamily="34" charset="0"/>
                        </a:rPr>
                        <a:t>Social network visualization and analysis</a:t>
                      </a:r>
                      <a:endParaRPr lang="en-IN" sz="2400" b="0" dirty="0">
                        <a:latin typeface="Trebuchet MS" panose="020B0603020202020204" pitchFamily="34" charset="0"/>
                      </a:endParaRPr>
                    </a:p>
                    <a:p>
                      <a:endParaRPr lang="en-IN" sz="2400" dirty="0">
                        <a:latin typeface="Trebuchet MS" panose="020B0603020202020204" pitchFamily="34" charset="0"/>
                      </a:endParaRPr>
                    </a:p>
                  </a:txBody>
                  <a:tcPr/>
                </a:tc>
                <a:tc>
                  <a:txBody>
                    <a:bodyPr/>
                    <a:lstStyle/>
                    <a:p>
                      <a:r>
                        <a:rPr lang="en-IN" sz="2400" b="0" dirty="0">
                          <a:latin typeface="Trebuchet MS" panose="020B0603020202020204" pitchFamily="34" charset="0"/>
                        </a:rPr>
                        <a:t>PIERRE KIEFFER</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590800"/>
            <a:ext cx="10515600" cy="1325563"/>
          </a:xfrm>
        </p:spPr>
        <p:txBody>
          <a:bodyPr/>
          <a:lstStyle/>
          <a:p>
            <a:pPr algn="ctr"/>
            <a:r>
              <a:rPr lang="en-IN" altLang="en-US">
                <a:latin typeface="Trebuchet MS" panose="020B0603020202020204" pitchFamily="34" charset="0"/>
                <a:cs typeface="Trebuchet MS" panose="020B0603020202020204" pitchFamily="34" charset="0"/>
              </a:rPr>
              <a:t>Thank You</a:t>
            </a:r>
          </a:p>
        </p:txBody>
      </p:sp>
      <p:sp>
        <p:nvSpPr>
          <p:cNvPr id="2" name="Footer Placeholder 1"/>
          <p:cNvSpPr>
            <a:spLocks noGrp="1"/>
          </p:cNvSpPr>
          <p:nvPr>
            <p:ph type="ftr" sz="quarter" idx="11"/>
          </p:nvPr>
        </p:nvSpPr>
        <p:spPr/>
        <p:txBody>
          <a:bodyPr/>
          <a:lstStyle/>
          <a:p>
            <a:r>
              <a:rPr lang="en-IN" altLang="en-US"/>
              <a:t>UE</a:t>
            </a:r>
            <a:r>
              <a:rPr lang="en-US"/>
              <a:t>19CS345 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graphicFrame>
        <p:nvGraphicFramePr>
          <p:cNvPr id="12" name="Diagram 11"/>
          <p:cNvGraphicFramePr/>
          <p:nvPr/>
        </p:nvGraphicFramePr>
        <p:xfrm>
          <a:off x="1143000" y="1905000"/>
          <a:ext cx="4800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Topic and its uniqueness </a:t>
            </a:r>
            <a:endParaRPr lang="en-US" sz="2400" dirty="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3</a:t>
            </a:fld>
            <a:endParaRPr lang="en-US"/>
          </a:p>
        </p:txBody>
      </p:sp>
      <p:sp>
        <p:nvSpPr>
          <p:cNvPr id="4" name="TextBox 3"/>
          <p:cNvSpPr txBox="1"/>
          <p:nvPr/>
        </p:nvSpPr>
        <p:spPr>
          <a:xfrm>
            <a:off x="533400" y="2057400"/>
            <a:ext cx="10287000" cy="4154170"/>
          </a:xfrm>
          <a:prstGeom prst="rect">
            <a:avLst/>
          </a:prstGeom>
          <a:noFill/>
        </p:spPr>
        <p:txBody>
          <a:bodyPr wrap="square" rtlCol="0">
            <a:spAutoFit/>
          </a:bodyPr>
          <a:lstStyle/>
          <a:p>
            <a:r>
              <a:rPr lang="en-US" sz="2200" dirty="0">
                <a:latin typeface="Trebuchet MS" panose="020B0603020202020204" pitchFamily="34" charset="0"/>
              </a:rPr>
              <a:t>Social Network Analysis (SNA), is a branch of Network Analytics, that investigates social structures. It can be used to analyze what roles individuals play in a social group or structure. </a:t>
            </a:r>
          </a:p>
          <a:p>
            <a:r>
              <a:rPr lang="en-US" sz="2200" dirty="0">
                <a:latin typeface="Trebuchet MS" panose="020B0603020202020204" pitchFamily="34" charset="0"/>
              </a:rPr>
              <a:t>Examples of social networks include social media groups (Facebook, Pinterest, Snapchat, etc.), Special Interest Groups, Club Network, Business Networks, etc. Visualization of social networks is known as a sociogram. Graph theory is used to study networks. There are multiple use cases for visualizing social networks. For businesses, analysis could help in understanding how products could be launched and how their adoption could be influenced. We already are aware of the role influencers play in marketing a product. For government bodies, this analysis could help in dissemination of information, adoption of model social behaviors.</a:t>
            </a:r>
            <a:endParaRPr lang="en-IN" sz="2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4</a:t>
            </a:fld>
            <a:endParaRPr lang="en-US"/>
          </a:p>
        </p:txBody>
      </p:sp>
      <p:sp>
        <p:nvSpPr>
          <p:cNvPr id="4" name="TextBox 3"/>
          <p:cNvSpPr txBox="1"/>
          <p:nvPr/>
        </p:nvSpPr>
        <p:spPr>
          <a:xfrm>
            <a:off x="533400" y="1752600"/>
            <a:ext cx="11005185" cy="5169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dirty="0">
                <a:latin typeface="Trebuchet MS" panose="020B0603020202020204" pitchFamily="34" charset="0"/>
                <a:cs typeface="Arial" panose="020B0604020202020204"/>
              </a:rPr>
              <a:t>Components: Number of unconnected/isolated subgroups within a network.</a:t>
            </a:r>
          </a:p>
          <a:p>
            <a:r>
              <a:rPr lang="en-US" sz="2200" dirty="0">
                <a:latin typeface="Trebuchet MS" panose="020B0603020202020204" pitchFamily="34" charset="0"/>
                <a:cs typeface="Arial" panose="020B0604020202020204"/>
              </a:rPr>
              <a:t>Centrality: Number of relationships of an individual (aka node)</a:t>
            </a:r>
          </a:p>
          <a:p>
            <a:r>
              <a:rPr lang="en-US" sz="2200" dirty="0">
                <a:latin typeface="Trebuchet MS" panose="020B0603020202020204" pitchFamily="34" charset="0"/>
                <a:cs typeface="Arial" panose="020B0604020202020204"/>
              </a:rPr>
              <a:t>Closeness: Distance of path between two nodes</a:t>
            </a:r>
          </a:p>
          <a:p>
            <a:endParaRPr lang="en-US" sz="2200" dirty="0">
              <a:latin typeface="Trebuchet MS" panose="020B0603020202020204" pitchFamily="34" charset="0"/>
              <a:cs typeface="Arial" panose="020B0604020202020204"/>
            </a:endParaRPr>
          </a:p>
          <a:p>
            <a:r>
              <a:rPr lang="en-US" sz="2200" dirty="0">
                <a:latin typeface="Trebuchet MS" panose="020B0603020202020204" pitchFamily="34" charset="0"/>
                <a:cs typeface="Arial" panose="020B0604020202020204"/>
              </a:rPr>
              <a:t>Degree Centrality of Proximity: </a:t>
            </a:r>
          </a:p>
          <a:p>
            <a:pPr lvl="1"/>
            <a:r>
              <a:rPr lang="en-US" sz="2200" dirty="0">
                <a:latin typeface="Trebuchet MS" panose="020B0603020202020204" pitchFamily="34" charset="0"/>
                <a:cs typeface="Arial" panose="020B0604020202020204"/>
              </a:rPr>
              <a:t>Total </a:t>
            </a:r>
            <a:r>
              <a:rPr lang="en-IN" altLang="en-US" sz="2200" dirty="0">
                <a:latin typeface="Trebuchet MS" panose="020B0603020202020204" pitchFamily="34" charset="0"/>
                <a:cs typeface="Arial" panose="020B0604020202020204"/>
              </a:rPr>
              <a:t>number</a:t>
            </a:r>
            <a:r>
              <a:rPr lang="en-US" sz="2200" dirty="0">
                <a:latin typeface="Trebuchet MS" panose="020B0603020202020204" pitchFamily="34" charset="0"/>
                <a:cs typeface="Arial" panose="020B0604020202020204"/>
              </a:rPr>
              <a:t> of links a node has to other nodes, combined for the entire group. This helps indicate the individuals who have significant power in aiding transfer of information. Individuals with higher degrees have the ability to connect easily with a large group.</a:t>
            </a:r>
          </a:p>
          <a:p>
            <a:pPr lvl="1"/>
            <a:endParaRPr lang="en-US" sz="2200" dirty="0">
              <a:latin typeface="Trebuchet MS" panose="020B0603020202020204" pitchFamily="34" charset="0"/>
              <a:cs typeface="Arial" panose="020B0604020202020204"/>
            </a:endParaRPr>
          </a:p>
          <a:p>
            <a:r>
              <a:rPr lang="en-US" sz="2200" dirty="0">
                <a:latin typeface="Trebuchet MS" panose="020B0603020202020204" pitchFamily="34" charset="0"/>
                <a:cs typeface="Arial" panose="020B0604020202020204"/>
              </a:rPr>
              <a:t>Betweenness Centrality: </a:t>
            </a:r>
          </a:p>
          <a:p>
            <a:pPr lvl="1"/>
            <a:r>
              <a:rPr lang="en-US" sz="2200" dirty="0">
                <a:latin typeface="Trebuchet MS" panose="020B0603020202020204" pitchFamily="34" charset="0"/>
                <a:cs typeface="Arial" panose="020B0604020202020204"/>
              </a:rPr>
              <a:t>Individuals/Nodes that are most important in a network based on centrality of a given node in a network. These individuals influence the transfer of information to subgroups.</a:t>
            </a:r>
          </a:p>
          <a:p>
            <a:endParaRPr lang="en-US" sz="2200" dirty="0">
              <a:latin typeface="Trebuchet MS" panose="020B0603020202020204" pitchFamily="34" charset="0"/>
              <a:cs typeface="Arial" panose="020B0604020202020204"/>
            </a:endParaRPr>
          </a:p>
        </p:txBody>
      </p:sp>
      <p:sp>
        <p:nvSpPr>
          <p:cNvPr id="6" name="Rectangle 5"/>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8" name="Text Box 34"/>
          <p:cNvSpPr txBox="1">
            <a:spLocks noChangeArrowheads="1"/>
          </p:cNvSpPr>
          <p:nvPr/>
        </p:nvSpPr>
        <p:spPr bwMode="auto">
          <a:xfrm>
            <a:off x="2895600" y="990600"/>
            <a:ext cx="7848600" cy="461665"/>
          </a:xfrm>
          <a:prstGeom prst="rect">
            <a:avLst/>
          </a:prstGeom>
          <a:noFill/>
          <a:ln w="9525">
            <a:noFill/>
            <a:miter lim="800000"/>
          </a:ln>
        </p:spPr>
        <p:txBody>
          <a:bodyPr wrap="square" lIns="91440" tIns="45720" rIns="91440" bIns="45720" anchor="t">
            <a:spAutoFit/>
          </a:bodyPr>
          <a:lstStyle/>
          <a:p>
            <a:pPr marL="342265" indent="-342265" algn="r" eaLnBrk="0" hangingPunct="0">
              <a:defRPr/>
            </a:pPr>
            <a:r>
              <a:rPr lang="en-US" sz="2400" dirty="0">
                <a:solidFill>
                  <a:srgbClr val="FF0000"/>
                </a:solidFill>
                <a:latin typeface="Trebuchet MS" panose="020B0603020202020204"/>
              </a:rPr>
              <a:t>Key Metrics</a:t>
            </a:r>
            <a:endParaRPr lang="en-US" sz="2400" dirty="0">
              <a:solidFill>
                <a:srgbClr val="FF0000"/>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5</a:t>
            </a:fld>
            <a:endParaRPr lang="en-US"/>
          </a:p>
        </p:txBody>
      </p:sp>
      <p:sp>
        <p:nvSpPr>
          <p:cNvPr id="4" name="TextBox 3"/>
          <p:cNvSpPr txBox="1"/>
          <p:nvPr/>
        </p:nvSpPr>
        <p:spPr>
          <a:xfrm>
            <a:off x="533400" y="1905000"/>
            <a:ext cx="11005185" cy="3815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dirty="0">
                <a:latin typeface="Trebuchet MS" panose="020B0603020202020204" pitchFamily="34" charset="0"/>
                <a:cs typeface="Arial" panose="020B0604020202020204"/>
                <a:sym typeface="+mn-ea"/>
              </a:rPr>
              <a:t>Eigenvector Centrality: </a:t>
            </a:r>
          </a:p>
          <a:p>
            <a:pPr lvl="1"/>
            <a:r>
              <a:rPr lang="en-US" sz="2200" dirty="0">
                <a:latin typeface="Trebuchet MS" panose="020B0603020202020204" pitchFamily="34" charset="0"/>
                <a:cs typeface="Arial" panose="020B0604020202020204"/>
                <a:sym typeface="+mn-ea"/>
              </a:rPr>
              <a:t>Relative importance of a node with other important nodes in the network. These individuals are central to a network, have the greatest number of relations and influence in a network.</a:t>
            </a:r>
          </a:p>
          <a:p>
            <a:pPr lvl="1"/>
            <a:endParaRPr lang="en-US" sz="2200" dirty="0">
              <a:latin typeface="Trebuchet MS" panose="020B0603020202020204" pitchFamily="34" charset="0"/>
              <a:cs typeface="Arial" panose="020B0604020202020204"/>
            </a:endParaRPr>
          </a:p>
          <a:p>
            <a:r>
              <a:rPr lang="en-US" sz="2200" dirty="0">
                <a:latin typeface="Trebuchet MS" panose="020B0603020202020204" pitchFamily="34" charset="0"/>
                <a:cs typeface="Arial" panose="020B0604020202020204"/>
                <a:sym typeface="+mn-ea"/>
              </a:rPr>
              <a:t>Clustering Coefficient: Degree of nodes clustering or forming groups.</a:t>
            </a:r>
          </a:p>
          <a:p>
            <a:endParaRPr lang="en-US" sz="2200" dirty="0">
              <a:latin typeface="Trebuchet MS" panose="020B0603020202020204" pitchFamily="34" charset="0"/>
              <a:cs typeface="Arial" panose="020B0604020202020204"/>
            </a:endParaRPr>
          </a:p>
          <a:p>
            <a:r>
              <a:rPr lang="en-US" sz="2200" dirty="0">
                <a:latin typeface="Trebuchet MS" panose="020B0603020202020204" pitchFamily="34" charset="0"/>
                <a:cs typeface="Arial" panose="020B0604020202020204"/>
                <a:sym typeface="+mn-ea"/>
              </a:rPr>
              <a:t>Network Diameter: </a:t>
            </a:r>
          </a:p>
          <a:p>
            <a:pPr lvl="1"/>
            <a:r>
              <a:rPr lang="en-US" sz="2200" dirty="0">
                <a:latin typeface="Trebuchet MS" panose="020B0603020202020204" pitchFamily="34" charset="0"/>
                <a:cs typeface="Arial" panose="020B0604020202020204"/>
                <a:sym typeface="+mn-ea"/>
              </a:rPr>
              <a:t>Largest value of all the shortest paths between any pairs of nodes, that provides an idea of how long it would take for a message, idea or information to pass through the network.</a:t>
            </a:r>
            <a:endParaRPr lang="en-US" sz="2200" dirty="0">
              <a:latin typeface="Trebuchet MS" panose="020B0603020202020204" pitchFamily="34" charset="0"/>
              <a:cs typeface="Arial" panose="020B0604020202020204"/>
            </a:endParaRPr>
          </a:p>
        </p:txBody>
      </p:sp>
      <p:sp>
        <p:nvSpPr>
          <p:cNvPr id="6" name="Rectangle 5"/>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8" name="Text Box 34"/>
          <p:cNvSpPr txBox="1">
            <a:spLocks noChangeArrowheads="1"/>
          </p:cNvSpPr>
          <p:nvPr/>
        </p:nvSpPr>
        <p:spPr bwMode="auto">
          <a:xfrm>
            <a:off x="2895600" y="990600"/>
            <a:ext cx="7848600" cy="461665"/>
          </a:xfrm>
          <a:prstGeom prst="rect">
            <a:avLst/>
          </a:prstGeom>
          <a:noFill/>
          <a:ln w="9525">
            <a:noFill/>
            <a:miter lim="800000"/>
          </a:ln>
        </p:spPr>
        <p:txBody>
          <a:bodyPr wrap="square" lIns="91440" tIns="45720" rIns="91440" bIns="45720" anchor="t">
            <a:spAutoFit/>
          </a:bodyPr>
          <a:lstStyle/>
          <a:p>
            <a:pPr marL="342265" indent="-342265" algn="r" eaLnBrk="0" hangingPunct="0">
              <a:defRPr/>
            </a:pPr>
            <a:r>
              <a:rPr lang="en-US" sz="2400" dirty="0">
                <a:solidFill>
                  <a:srgbClr val="FF0000"/>
                </a:solidFill>
                <a:latin typeface="Trebuchet MS" panose="020B0603020202020204"/>
              </a:rPr>
              <a:t>Key Metrics</a:t>
            </a:r>
            <a:endParaRPr lang="en-US" sz="2400" dirty="0">
              <a:solidFill>
                <a:srgbClr val="FF0000"/>
              </a:solidFill>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panose="020B0603020202020204"/>
              </a:rPr>
              <a:t>Problem statement</a:t>
            </a:r>
            <a:endParaRPr lang="en-US" sz="240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6</a:t>
            </a:fld>
            <a:endParaRPr lang="en-US"/>
          </a:p>
        </p:txBody>
      </p:sp>
      <p:sp>
        <p:nvSpPr>
          <p:cNvPr id="7" name="TextBox 6"/>
          <p:cNvSpPr txBox="1"/>
          <p:nvPr/>
        </p:nvSpPr>
        <p:spPr>
          <a:xfrm>
            <a:off x="1162050" y="1828800"/>
            <a:ext cx="97726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a:ea typeface="Roboto" panose="02000000000000000000"/>
              <a:cs typeface="Arial" panose="020B0604020202020204"/>
            </a:endParaRPr>
          </a:p>
          <a:p>
            <a:endParaRPr lang="en-US">
              <a:latin typeface="Roboto" panose="02000000000000000000"/>
              <a:ea typeface="Roboto" panose="02000000000000000000"/>
            </a:endParaRPr>
          </a:p>
        </p:txBody>
      </p:sp>
      <p:sp>
        <p:nvSpPr>
          <p:cNvPr id="4" name="TextBox 3"/>
          <p:cNvSpPr txBox="1"/>
          <p:nvPr/>
        </p:nvSpPr>
        <p:spPr>
          <a:xfrm>
            <a:off x="879676" y="1934901"/>
            <a:ext cx="10475086" cy="2245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latin typeface="Arial" panose="020B0604020202020204"/>
                <a:ea typeface="Calibri" panose="020F0502020204030204"/>
                <a:cs typeface="Arial" panose="020B0604020202020204"/>
              </a:rPr>
              <a:t>Social Network of Meetup Group Analysis using graph theory and visualization of a network Nashville is the most populous city of Tennessee. It is ranked as the 7th friendliest city in US. Major part of the demographic is of residents between the age group of 24–35, indicating that it would be attractive for young professionals to stay in this city. Nashville is called the Music City and has some of the best music museums. The city also offers great food and ample hiking spots more than just Smoky Mountains. This Project explores the social media platform Meetup for Nashville city.</a:t>
            </a:r>
            <a:endParaRPr lang="en-US" dirty="0">
              <a:latin typeface="Calibri" panose="020F050202020403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ltLang="en-US"/>
              <a:t>UE</a:t>
            </a:r>
            <a:r>
              <a:rPr lang="en-US"/>
              <a:t>19CS345 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7</a:t>
            </a:fld>
            <a:endParaRPr lang="en-US"/>
          </a:p>
        </p:txBody>
      </p:sp>
      <p:sp>
        <p:nvSpPr>
          <p:cNvPr id="4" name="TextBox 3"/>
          <p:cNvSpPr txBox="1"/>
          <p:nvPr/>
        </p:nvSpPr>
        <p:spPr>
          <a:xfrm>
            <a:off x="2451037" y="2319258"/>
            <a:ext cx="760666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latin typeface="Arial" panose="020B0604020202020204"/>
                <a:cs typeface="Arial" panose="020B0604020202020204"/>
              </a:rPr>
              <a:t>The downloaded dataset is uploaded onto the </a:t>
            </a:r>
            <a:r>
              <a:rPr lang="en-US" sz="2000" dirty="0" err="1">
                <a:latin typeface="Arial" panose="020B0604020202020204"/>
                <a:cs typeface="Arial" panose="020B0604020202020204"/>
              </a:rPr>
              <a:t>ipynb</a:t>
            </a:r>
            <a:r>
              <a:rPr lang="en-US" sz="2000" dirty="0">
                <a:latin typeface="Arial" panose="020B0604020202020204"/>
                <a:cs typeface="Arial" panose="020B0604020202020204"/>
              </a:rPr>
              <a:t> notebook.</a:t>
            </a:r>
            <a:br>
              <a:rPr lang="en-US" sz="2000" dirty="0">
                <a:latin typeface="Arial" panose="020B0604020202020204"/>
                <a:cs typeface="Arial" panose="020B0604020202020204"/>
              </a:rPr>
            </a:br>
            <a:r>
              <a:rPr lang="en-US" sz="2000" dirty="0">
                <a:latin typeface="Arial" panose="020B0604020202020204"/>
                <a:cs typeface="Arial" panose="020B0604020202020204"/>
              </a:rPr>
              <a:t>Through this project, we aim to build and visualize the Meetup dataset and also gain a better understanding about the structure and relations between different members in this dataset by analyzing the network using the Python </a:t>
            </a:r>
            <a:r>
              <a:rPr lang="en-US" sz="2000" dirty="0" err="1">
                <a:latin typeface="Arial" panose="020B0604020202020204"/>
                <a:cs typeface="Arial" panose="020B0604020202020204"/>
              </a:rPr>
              <a:t>networkX</a:t>
            </a:r>
            <a:r>
              <a:rPr lang="en-US" sz="2000" dirty="0">
                <a:latin typeface="Arial" panose="020B0604020202020204"/>
                <a:cs typeface="Arial" panose="020B0604020202020204"/>
              </a:rPr>
              <a:t> package.</a:t>
            </a:r>
          </a:p>
          <a:p>
            <a:endParaRPr lang="en-US" sz="2000" dirty="0">
              <a:latin typeface="Arial" panose="020B0604020202020204"/>
              <a:cs typeface="Arial" panose="020B0604020202020204"/>
            </a:endParaRPr>
          </a:p>
          <a:p>
            <a:r>
              <a:rPr lang="en-US" sz="2000" dirty="0">
                <a:latin typeface="Arial" panose="020B0604020202020204"/>
                <a:cs typeface="Arial" panose="020B0604020202020204"/>
              </a:rPr>
              <a:t>Basic preprocessing is done using pandas package including removal of unnecessary data and normalizing it.</a:t>
            </a:r>
          </a:p>
          <a:p>
            <a:r>
              <a:rPr lang="en-US" sz="2000" dirty="0">
                <a:latin typeface="Arial" panose="020B0604020202020204"/>
                <a:cs typeface="Arial" panose="020B0604020202020204"/>
              </a:rPr>
              <a:t>Visualizations are made using </a:t>
            </a:r>
            <a:r>
              <a:rPr lang="en-US" sz="2000" dirty="0" err="1">
                <a:latin typeface="Arial" panose="020B0604020202020204"/>
                <a:cs typeface="Arial" panose="020B0604020202020204"/>
              </a:rPr>
              <a:t>pyplot</a:t>
            </a:r>
            <a:r>
              <a:rPr lang="en-US" sz="2000" dirty="0">
                <a:latin typeface="Arial" panose="020B0604020202020204"/>
                <a:cs typeface="Arial" panose="020B0604020202020204"/>
              </a:rPr>
              <a:t> package.</a:t>
            </a:r>
          </a:p>
          <a:p>
            <a:r>
              <a:rPr lang="en-US" sz="2000" dirty="0">
                <a:latin typeface="Arial" panose="020B0604020202020204"/>
                <a:cs typeface="Arial" panose="020B0604020202020204"/>
              </a:rPr>
              <a:t>Finally, cycle detection is done to detect cycles in the graph.</a:t>
            </a:r>
            <a:endParaRPr lang="en-US" sz="2000" dirty="0">
              <a:cs typeface="Arial" panose="020B0604020202020204"/>
            </a:endParaRPr>
          </a:p>
        </p:txBody>
      </p:sp>
      <p:sp>
        <p:nvSpPr>
          <p:cNvPr id="6" name="Rectangle 5"/>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8" name="Text Box 34"/>
          <p:cNvSpPr txBox="1">
            <a:spLocks noChangeArrowheads="1"/>
          </p:cNvSpPr>
          <p:nvPr/>
        </p:nvSpPr>
        <p:spPr bwMode="auto">
          <a:xfrm>
            <a:off x="2895600" y="990600"/>
            <a:ext cx="7848600" cy="461665"/>
          </a:xfrm>
          <a:prstGeom prst="rect">
            <a:avLst/>
          </a:prstGeom>
          <a:noFill/>
          <a:ln w="9525">
            <a:noFill/>
            <a:miter lim="800000"/>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panose="020B0603020202020204"/>
              </a:rPr>
              <a:t>Initial approach</a:t>
            </a:r>
            <a:endParaRPr lang="en-US" sz="2400">
              <a:solidFill>
                <a:srgbClr val="FF000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295400" y="1828800"/>
            <a:ext cx="9525000" cy="4211931"/>
          </a:xfrm>
          <a:prstGeom prst="rect">
            <a:avLst/>
          </a:prstGeom>
        </p:spPr>
        <p:txBody>
          <a:bodyPr/>
          <a:lstStyle/>
          <a:p>
            <a:pPr marL="342900" algn="just" eaLnBrk="0" hangingPunct="0">
              <a:spcBef>
                <a:spcPct val="20000"/>
              </a:spcBef>
              <a:defRPr/>
            </a:pPr>
            <a:r>
              <a:rPr lang="en-US" sz="2000" dirty="0">
                <a:latin typeface="Trebuchet MS" panose="020B0603020202020204" pitchFamily="34" charset="0"/>
              </a:rPr>
              <a:t>meetup.com is a website for people organizing and attending regular or semi-regular events ("meet-ups"). The relationships amongst users—who goes to what meetups—are a social network, ideal for graph-based analysis.</a:t>
            </a:r>
          </a:p>
          <a:p>
            <a:pPr marL="342900" algn="just" eaLnBrk="0" hangingPunct="0">
              <a:spcBef>
                <a:spcPct val="20000"/>
              </a:spcBef>
              <a:defRPr/>
            </a:pPr>
            <a:r>
              <a:rPr lang="en-US" sz="2000" dirty="0">
                <a:latin typeface="Trebuchet MS" panose="020B0603020202020204" pitchFamily="34" charset="0"/>
              </a:rPr>
              <a:t>This dataset was generated for a talk titled Principles of Network Analysis with </a:t>
            </a:r>
            <a:r>
              <a:rPr lang="en-US" sz="2000" dirty="0" err="1">
                <a:latin typeface="Trebuchet MS" panose="020B0603020202020204" pitchFamily="34" charset="0"/>
              </a:rPr>
              <a:t>NetworkX</a:t>
            </a:r>
            <a:r>
              <a:rPr lang="en-US" sz="2000" dirty="0">
                <a:latin typeface="Trebuchet MS" panose="020B0603020202020204" pitchFamily="34" charset="0"/>
              </a:rPr>
              <a:t>, embedded online here (or with notebooks, etc. on </a:t>
            </a:r>
            <a:r>
              <a:rPr lang="en-US" sz="2000" dirty="0" err="1">
                <a:latin typeface="Trebuchet MS" panose="020B0603020202020204" pitchFamily="34" charset="0"/>
              </a:rPr>
              <a:t>Github</a:t>
            </a:r>
            <a:r>
              <a:rPr lang="en-US" sz="2000" dirty="0">
                <a:latin typeface="Trebuchet MS" panose="020B0603020202020204" pitchFamily="34" charset="0"/>
              </a:rPr>
              <a:t>). It forms the basis for a series of tutorials I presented on at </a:t>
            </a:r>
            <a:r>
              <a:rPr lang="en-US" sz="2000" dirty="0" err="1">
                <a:latin typeface="Trebuchet MS" panose="020B0603020202020204" pitchFamily="34" charset="0"/>
              </a:rPr>
              <a:t>PyNash</a:t>
            </a:r>
            <a:r>
              <a:rPr lang="en-US" sz="2000" dirty="0">
                <a:latin typeface="Trebuchet MS" panose="020B0603020202020204" pitchFamily="34" charset="0"/>
              </a:rPr>
              <a:t> and </a:t>
            </a:r>
            <a:r>
              <a:rPr lang="en-US" sz="2000" dirty="0" err="1">
                <a:latin typeface="Trebuchet MS" panose="020B0603020202020204" pitchFamily="34" charset="0"/>
              </a:rPr>
              <a:t>PyTennessee</a:t>
            </a:r>
            <a:r>
              <a:rPr lang="en-US" sz="2000" dirty="0">
                <a:latin typeface="Trebuchet MS" panose="020B0603020202020204" pitchFamily="34" charset="0"/>
              </a:rPr>
              <a:t>. In them, we work through the basics of graph theory and how to use </a:t>
            </a:r>
            <a:r>
              <a:rPr lang="en-US" sz="2000" dirty="0" err="1">
                <a:latin typeface="Trebuchet MS" panose="020B0603020202020204" pitchFamily="34" charset="0"/>
              </a:rPr>
              <a:t>NetworkX</a:t>
            </a:r>
            <a:r>
              <a:rPr lang="en-US" sz="2000" dirty="0">
                <a:latin typeface="Trebuchet MS" panose="020B0603020202020204" pitchFamily="34" charset="0"/>
              </a:rPr>
              <a:t>, a popular open-source Python package. We then apply this knowledge to extract insights about the social fabric of Tennessee </a:t>
            </a:r>
            <a:r>
              <a:rPr lang="en-US" sz="2000" dirty="0" err="1">
                <a:latin typeface="Trebuchet MS" panose="020B0603020202020204" pitchFamily="34" charset="0"/>
              </a:rPr>
              <a:t>MeetUp</a:t>
            </a:r>
            <a:r>
              <a:rPr lang="en-US" sz="2000" dirty="0">
                <a:latin typeface="Trebuchet MS" panose="020B0603020202020204" pitchFamily="34" charset="0"/>
              </a:rPr>
              <a:t> groups.</a:t>
            </a:r>
          </a:p>
          <a:p>
            <a:pPr marL="342900" algn="just" eaLnBrk="0" hangingPunct="0">
              <a:spcBef>
                <a:spcPct val="20000"/>
              </a:spcBef>
              <a:defRPr/>
            </a:pPr>
            <a:r>
              <a:rPr lang="en-US" sz="2000" dirty="0">
                <a:latin typeface="Trebuchet MS" panose="020B0603020202020204" pitchFamily="34" charset="0"/>
              </a:rPr>
              <a:t>The dataset has 1.17M members, spread over 456 meetup groups.</a:t>
            </a:r>
            <a:endParaRPr lang="en-IN" sz="200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Dataset </a:t>
            </a:r>
            <a:endParaRPr lang="en-US" sz="2400" dirty="0">
              <a:solidFill>
                <a:srgbClr val="FF0000"/>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IN" altLang="en-US">
                <a:sym typeface="+mn-ea"/>
              </a:rPr>
              <a:t>UE</a:t>
            </a:r>
            <a:r>
              <a:rPr lang="en-US">
                <a:sym typeface="+mn-ea"/>
              </a:rPr>
              <a:t>19CS345 </a:t>
            </a:r>
            <a:r>
              <a:rPr lang="en-US"/>
              <a:t>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219200" y="1828800"/>
            <a:ext cx="9525000" cy="4211931"/>
          </a:xfrm>
          <a:prstGeom prst="rect">
            <a:avLst/>
          </a:prstGeom>
        </p:spPr>
        <p:txBody>
          <a:bodyPr/>
          <a:lstStyle/>
          <a:p>
            <a:pPr marL="342900" algn="just" eaLnBrk="0" hangingPunct="0">
              <a:spcBef>
                <a:spcPct val="20000"/>
              </a:spcBef>
              <a:defRPr/>
            </a:pPr>
            <a:endParaRPr lang="en-IN" sz="2000" dirty="0">
              <a:solidFill>
                <a:srgbClr val="0000FF"/>
              </a:solidFill>
              <a:latin typeface="Trebuchet MS" panose="020B0603020202020204" pitchFamily="34" charset="0"/>
            </a:endParaRPr>
          </a:p>
        </p:txBody>
      </p:sp>
      <p:sp>
        <p:nvSpPr>
          <p:cNvPr id="2" name="Footer Placeholder 1"/>
          <p:cNvSpPr>
            <a:spLocks noGrp="1"/>
          </p:cNvSpPr>
          <p:nvPr>
            <p:ph type="ftr" sz="quarter" idx="11"/>
          </p:nvPr>
        </p:nvSpPr>
        <p:spPr/>
        <p:txBody>
          <a:bodyPr/>
          <a:lstStyle/>
          <a:p>
            <a:r>
              <a:rPr lang="en-US"/>
              <a:t>19CS345 Course Project </a:t>
            </a:r>
          </a:p>
        </p:txBody>
      </p:sp>
      <p:sp>
        <p:nvSpPr>
          <p:cNvPr id="3" name="Slide Number Placeholder 2"/>
          <p:cNvSpPr>
            <a:spLocks noGrp="1"/>
          </p:cNvSpPr>
          <p:nvPr>
            <p:ph type="sldNum" sz="quarter" idx="12"/>
          </p:nvPr>
        </p:nvSpPr>
        <p:spPr/>
        <p:txBody>
          <a:bodyPr/>
          <a:lstStyle/>
          <a:p>
            <a:fld id="{102F0E29-F314-934F-92DB-8EEB8DA68833}" type="slidenum">
              <a:rPr lang="en-US" smtClean="0"/>
              <a:t>9</a:t>
            </a:fld>
            <a:endParaRPr lang="en-US"/>
          </a:p>
        </p:txBody>
      </p:sp>
      <p:pic>
        <p:nvPicPr>
          <p:cNvPr id="6" name="Picture 5"/>
          <p:cNvPicPr>
            <a:picLocks noChangeAspect="1"/>
          </p:cNvPicPr>
          <p:nvPr/>
        </p:nvPicPr>
        <p:blipFill>
          <a:blip r:embed="rId3"/>
          <a:stretch>
            <a:fillRect/>
          </a:stretch>
        </p:blipFill>
        <p:spPr>
          <a:xfrm>
            <a:off x="2695575" y="457200"/>
            <a:ext cx="6800850" cy="6210299"/>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902</TotalTime>
  <Words>1246</Words>
  <Application>Microsoft Macintosh PowerPoint</Application>
  <PresentationFormat>Widescreen</PresentationFormat>
  <Paragraphs>186</Paragraphs>
  <Slides>23</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Roboto</vt:lpstr>
      <vt:lpstr>Rockwell</vt:lpstr>
      <vt:lpstr>Trebuchet MS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basant M</cp:lastModifiedBy>
  <cp:revision>174</cp:revision>
  <dcterms:created xsi:type="dcterms:W3CDTF">2020-11-22T08:14:00Z</dcterms:created>
  <dcterms:modified xsi:type="dcterms:W3CDTF">2022-05-09T21:09:28Z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EF77DBCF2DE64D1DAC71659D4B8A3A27</vt:lpwstr>
  </property>
  <property fmtid="{D5CDD505-2E9C-101B-9397-08002B2CF9AE}" pid="4" name="KSOProductBuildVer">
    <vt:lpwstr>1033-11.2.0.11074</vt:lpwstr>
  </property>
</Properties>
</file>