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0" r:id="rId4"/>
    <p:sldId id="261" r:id="rId5"/>
    <p:sldId id="277" r:id="rId6"/>
    <p:sldId id="278" r:id="rId7"/>
    <p:sldId id="262" r:id="rId8"/>
    <p:sldId id="274" r:id="rId9"/>
    <p:sldId id="264" r:id="rId10"/>
    <p:sldId id="275" r:id="rId11"/>
    <p:sldId id="276" r:id="rId12"/>
    <p:sldId id="263" r:id="rId13"/>
    <p:sldId id="279" r:id="rId14"/>
    <p:sldId id="280" r:id="rId15"/>
    <p:sldId id="28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86" autoAdjust="0"/>
    <p:restoredTop sz="94660"/>
  </p:normalViewPr>
  <p:slideViewPr>
    <p:cSldViewPr snapToGrid="0">
      <p:cViewPr varScale="1">
        <p:scale>
          <a:sx n="86" d="100"/>
          <a:sy n="86" d="100"/>
        </p:scale>
        <p:origin x="57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10/15/2023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10/15/2023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10/15/2023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10/15/2023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10/15/2023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10/15/2023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10/15/2023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10/15/2023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B3F43-6538-40DD-8379-65CB2A63523F}"/>
              </a:ext>
            </a:extLst>
          </p:cNvPr>
          <p:cNvSpPr>
            <a:spLocks noGrp="1"/>
          </p:cNvSpPr>
          <p:nvPr>
            <p:ph type="ctrTitle"/>
          </p:nvPr>
        </p:nvSpPr>
        <p:spPr>
          <a:xfrm>
            <a:off x="1908975" y="2748927"/>
            <a:ext cx="7844625" cy="2006354"/>
          </a:xfrm>
        </p:spPr>
        <p:txBody>
          <a:bodyPr>
            <a:normAutofit/>
          </a:bodyPr>
          <a:lstStyle/>
          <a:p>
            <a:pPr algn="ctr"/>
            <a:r>
              <a:rPr lang="en-US" sz="3100" dirty="0">
                <a:solidFill>
                  <a:schemeClr val="bg1">
                    <a:lumMod val="85000"/>
                    <a:lumOff val="15000"/>
                  </a:schemeClr>
                </a:solidFill>
              </a:rPr>
              <a:t>Design and Analysis of Three-Phase Inverter for Electric Vehicles</a:t>
            </a:r>
            <a:br>
              <a:rPr lang="en-US" sz="2800" dirty="0">
                <a:solidFill>
                  <a:schemeClr val="bg1">
                    <a:lumMod val="85000"/>
                    <a:lumOff val="15000"/>
                  </a:schemeClr>
                </a:solidFill>
              </a:rPr>
            </a:br>
            <a:br>
              <a:rPr lang="en-US" sz="2800" dirty="0">
                <a:solidFill>
                  <a:schemeClr val="bg1">
                    <a:lumMod val="85000"/>
                    <a:lumOff val="15000"/>
                  </a:schemeClr>
                </a:solidFill>
              </a:rPr>
            </a:br>
            <a:endParaRPr lang="en-IN" sz="2800" dirty="0">
              <a:solidFill>
                <a:schemeClr val="bg1">
                  <a:lumMod val="85000"/>
                  <a:lumOff val="15000"/>
                </a:schemeClr>
              </a:solidFill>
            </a:endParaRPr>
          </a:p>
        </p:txBody>
      </p:sp>
      <p:sp>
        <p:nvSpPr>
          <p:cNvPr id="3" name="Subtitle 2">
            <a:extLst>
              <a:ext uri="{FF2B5EF4-FFF2-40B4-BE49-F238E27FC236}">
                <a16:creationId xmlns:a16="http://schemas.microsoft.com/office/drawing/2014/main" id="{DA9F7EFA-DD04-43FF-A7B0-873D7A94E7C9}"/>
              </a:ext>
            </a:extLst>
          </p:cNvPr>
          <p:cNvSpPr>
            <a:spLocks noGrp="1"/>
          </p:cNvSpPr>
          <p:nvPr>
            <p:ph type="subTitle" idx="1"/>
          </p:nvPr>
        </p:nvSpPr>
        <p:spPr>
          <a:xfrm>
            <a:off x="1876424" y="577515"/>
            <a:ext cx="7391863" cy="1064854"/>
          </a:xfrm>
        </p:spPr>
        <p:txBody>
          <a:bodyPr>
            <a:noAutofit/>
          </a:bodyPr>
          <a:lstStyle/>
          <a:p>
            <a:pPr algn="ctr"/>
            <a:r>
              <a:rPr lang="en-US" sz="4000" dirty="0">
                <a:solidFill>
                  <a:schemeClr val="accent3">
                    <a:lumMod val="75000"/>
                  </a:schemeClr>
                </a:solidFill>
                <a:latin typeface="Times New Roman" panose="02020603050405020304" pitchFamily="18" charset="0"/>
                <a:cs typeface="Times New Roman" panose="02020603050405020304" pitchFamily="18" charset="0"/>
              </a:rPr>
              <a:t>B.TECH. PROJECT - </a:t>
            </a:r>
            <a:r>
              <a:rPr lang="en-IN" sz="3600" b="1" i="0" dirty="0">
                <a:solidFill>
                  <a:schemeClr val="accent3">
                    <a:lumMod val="75000"/>
                  </a:schemeClr>
                </a:solidFill>
                <a:effectLst/>
                <a:latin typeface="georgia" panose="02040502050405020303" pitchFamily="18" charset="0"/>
              </a:rPr>
              <a:t>I</a:t>
            </a:r>
            <a:endParaRPr lang="en-US" sz="4000" dirty="0">
              <a:solidFill>
                <a:schemeClr val="accent3">
                  <a:lumMod val="75000"/>
                </a:schemeClr>
              </a:solidFill>
              <a:latin typeface="Times New Roman" panose="02020603050405020304" pitchFamily="18" charset="0"/>
              <a:cs typeface="Times New Roman" panose="02020603050405020304" pitchFamily="18" charset="0"/>
            </a:endParaRPr>
          </a:p>
          <a:p>
            <a:pPr algn="ctr"/>
            <a:r>
              <a:rPr lang="en-IN" sz="4000" dirty="0">
                <a:solidFill>
                  <a:schemeClr val="accent3">
                    <a:lumMod val="75000"/>
                  </a:schemeClr>
                </a:solidFill>
                <a:latin typeface="Times New Roman" panose="02020603050405020304" pitchFamily="18" charset="0"/>
                <a:cs typeface="Times New Roman" panose="02020603050405020304" pitchFamily="18" charset="0"/>
              </a:rPr>
              <a:t>EE-493</a:t>
            </a:r>
          </a:p>
        </p:txBody>
      </p:sp>
      <p:sp>
        <p:nvSpPr>
          <p:cNvPr id="4" name="Subtitle 2">
            <a:extLst>
              <a:ext uri="{FF2B5EF4-FFF2-40B4-BE49-F238E27FC236}">
                <a16:creationId xmlns:a16="http://schemas.microsoft.com/office/drawing/2014/main" id="{2406DF99-4A7E-D36C-1F33-5DE9938D14D9}"/>
              </a:ext>
            </a:extLst>
          </p:cNvPr>
          <p:cNvSpPr txBox="1">
            <a:spLocks/>
          </p:cNvSpPr>
          <p:nvPr/>
        </p:nvSpPr>
        <p:spPr>
          <a:xfrm rot="10800000" flipV="1">
            <a:off x="2029917" y="2445078"/>
            <a:ext cx="9176275" cy="3490366"/>
          </a:xfrm>
          <a:prstGeom prst="rect">
            <a:avLst/>
          </a:prstGeom>
        </p:spPr>
        <p:txBody>
          <a:bodyPr vert="horz" lIns="91440" tIns="45720" rIns="91440" bIns="45720" rtlCol="0">
            <a:no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2000" kern="1200" cap="all" baseline="0">
                <a:solidFill>
                  <a:schemeClr val="tx2"/>
                </a:solidFill>
                <a:latin typeface="+mn-lt"/>
                <a:ea typeface="+mn-ea"/>
                <a:cs typeface="+mn-cs"/>
              </a:defRPr>
            </a:lvl1pPr>
            <a:lvl2pPr marL="457200" indent="0" algn="ctr" defTabSz="914400" rtl="0" eaLnBrk="1" latinLnBrk="0" hangingPunct="1">
              <a:lnSpc>
                <a:spcPct val="120000"/>
              </a:lnSpc>
              <a:spcBef>
                <a:spcPts val="500"/>
              </a:spcBef>
              <a:buSzPct val="125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125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9pPr>
          </a:lstStyle>
          <a:p>
            <a:pPr algn="ctr"/>
            <a:endParaRPr lang="en-US" sz="4000" dirty="0">
              <a:solidFill>
                <a:schemeClr val="accent3">
                  <a:lumMod val="75000"/>
                </a:schemeClr>
              </a:solidFill>
              <a:latin typeface="Times New Roman" panose="02020603050405020304" pitchFamily="18" charset="0"/>
              <a:cs typeface="Times New Roman" panose="02020603050405020304" pitchFamily="18" charset="0"/>
            </a:endParaRPr>
          </a:p>
        </p:txBody>
      </p:sp>
      <p:sp>
        <p:nvSpPr>
          <p:cNvPr id="8" name="Subtitle 2">
            <a:extLst>
              <a:ext uri="{FF2B5EF4-FFF2-40B4-BE49-F238E27FC236}">
                <a16:creationId xmlns:a16="http://schemas.microsoft.com/office/drawing/2014/main" id="{33B43417-D4D1-BCF5-0C95-37F4BE5BB9D7}"/>
              </a:ext>
            </a:extLst>
          </p:cNvPr>
          <p:cNvSpPr txBox="1">
            <a:spLocks/>
          </p:cNvSpPr>
          <p:nvPr/>
        </p:nvSpPr>
        <p:spPr>
          <a:xfrm>
            <a:off x="3209569" y="4346336"/>
            <a:ext cx="4725571" cy="1353127"/>
          </a:xfrm>
          <a:prstGeom prst="rect">
            <a:avLst/>
          </a:prstGeom>
        </p:spPr>
        <p:txBody>
          <a:bodyPr vert="horz" lIns="91440" tIns="45720" rIns="91440" bIns="45720" rtlCol="0">
            <a:no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2000" kern="1200" cap="all" baseline="0">
                <a:solidFill>
                  <a:schemeClr val="tx2"/>
                </a:solidFill>
                <a:latin typeface="+mn-lt"/>
                <a:ea typeface="+mn-ea"/>
                <a:cs typeface="+mn-cs"/>
              </a:defRPr>
            </a:lvl1pPr>
            <a:lvl2pPr marL="457200" indent="0" algn="ctr" defTabSz="914400" rtl="0" eaLnBrk="1" latinLnBrk="0" hangingPunct="1">
              <a:lnSpc>
                <a:spcPct val="120000"/>
              </a:lnSpc>
              <a:spcBef>
                <a:spcPts val="500"/>
              </a:spcBef>
              <a:buSzPct val="125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125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9pPr>
          </a:lstStyle>
          <a:p>
            <a:pPr algn="ctr"/>
            <a:endParaRPr lang="en-IN" sz="1800" dirty="0">
              <a:solidFill>
                <a:schemeClr val="accent3">
                  <a:lumMod val="75000"/>
                </a:schemeClr>
              </a:solidFill>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B06E786F-5DA5-CA78-AFCB-4E0516B37CBA}"/>
              </a:ext>
            </a:extLst>
          </p:cNvPr>
          <p:cNvSpPr txBox="1"/>
          <p:nvPr/>
        </p:nvSpPr>
        <p:spPr>
          <a:xfrm>
            <a:off x="3917271" y="5022197"/>
            <a:ext cx="6094520" cy="646331"/>
          </a:xfrm>
          <a:prstGeom prst="rect">
            <a:avLst/>
          </a:prstGeom>
          <a:noFill/>
        </p:spPr>
        <p:txBody>
          <a:bodyPr wrap="square">
            <a:spAutoFit/>
          </a:bodyPr>
          <a:lstStyle/>
          <a:p>
            <a:r>
              <a:rPr lang="en-IN" u="sng" dirty="0">
                <a:solidFill>
                  <a:schemeClr val="bg1">
                    <a:lumMod val="85000"/>
                    <a:lumOff val="15000"/>
                  </a:schemeClr>
                </a:solidFill>
                <a:latin typeface="+mj-lt"/>
              </a:rPr>
              <a:t>Supervisor:- Prof. Vinod Kumar </a:t>
            </a:r>
            <a:r>
              <a:rPr lang="en-IN" u="sng" dirty="0" err="1">
                <a:solidFill>
                  <a:schemeClr val="bg1">
                    <a:lumMod val="85000"/>
                    <a:lumOff val="15000"/>
                  </a:schemeClr>
                </a:solidFill>
                <a:latin typeface="+mj-lt"/>
              </a:rPr>
              <a:t>Bussa</a:t>
            </a:r>
            <a:endParaRPr lang="en-IN" u="sng" dirty="0">
              <a:solidFill>
                <a:schemeClr val="bg1">
                  <a:lumMod val="85000"/>
                  <a:lumOff val="15000"/>
                </a:schemeClr>
              </a:solidFill>
              <a:latin typeface="+mj-lt"/>
            </a:endParaRPr>
          </a:p>
          <a:p>
            <a:r>
              <a:rPr lang="en-IN" dirty="0">
                <a:solidFill>
                  <a:schemeClr val="bg1">
                    <a:lumMod val="85000"/>
                    <a:lumOff val="15000"/>
                  </a:schemeClr>
                </a:solidFill>
                <a:latin typeface="+mj-lt"/>
              </a:rPr>
              <a:t>Presenter - Priya Raj(2001EE46)</a:t>
            </a:r>
          </a:p>
        </p:txBody>
      </p:sp>
    </p:spTree>
    <p:extLst>
      <p:ext uri="{BB962C8B-B14F-4D97-AF65-F5344CB8AC3E}">
        <p14:creationId xmlns:p14="http://schemas.microsoft.com/office/powerpoint/2010/main" val="38613487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EE23C-D9A8-4F9E-82FB-2F0B08F986AC}"/>
              </a:ext>
            </a:extLst>
          </p:cNvPr>
          <p:cNvSpPr>
            <a:spLocks noGrp="1"/>
          </p:cNvSpPr>
          <p:nvPr>
            <p:ph type="title"/>
          </p:nvPr>
        </p:nvSpPr>
        <p:spPr>
          <a:xfrm>
            <a:off x="967666" y="355107"/>
            <a:ext cx="9973213" cy="849368"/>
          </a:xfrm>
        </p:spPr>
        <p:txBody>
          <a:bodyPr>
            <a:normAutofit fontScale="90000"/>
          </a:bodyPr>
          <a:lstStyle/>
          <a:p>
            <a:pPr algn="ctr"/>
            <a:r>
              <a:rPr lang="en-US" sz="2700" u="sng" dirty="0">
                <a:solidFill>
                  <a:schemeClr val="bg2">
                    <a:lumMod val="50000"/>
                  </a:schemeClr>
                </a:solidFill>
                <a:latin typeface="+mn-lt"/>
              </a:rPr>
              <a:t>Design of 3- phase inverter using 120</a:t>
            </a:r>
            <a:r>
              <a:rPr lang="en-IN" sz="2700" i="0" u="sng" dirty="0">
                <a:solidFill>
                  <a:srgbClr val="202122"/>
                </a:solidFill>
                <a:effectLst/>
                <a:latin typeface="+mn-lt"/>
              </a:rPr>
              <a:t>°</a:t>
            </a:r>
            <a:r>
              <a:rPr lang="en-US" sz="2700" u="sng" dirty="0">
                <a:solidFill>
                  <a:schemeClr val="bg2">
                    <a:lumMod val="50000"/>
                  </a:schemeClr>
                </a:solidFill>
                <a:latin typeface="+mn-lt"/>
              </a:rPr>
              <a:t> conduction mode</a:t>
            </a:r>
            <a:br>
              <a:rPr lang="en-US" sz="4800" b="1" u="sng" dirty="0">
                <a:solidFill>
                  <a:schemeClr val="bg2">
                    <a:lumMod val="50000"/>
                  </a:schemeClr>
                </a:solidFill>
              </a:rPr>
            </a:br>
            <a:endParaRPr lang="en-IN" sz="4800" b="1" u="sng" dirty="0">
              <a:solidFill>
                <a:schemeClr val="bg2">
                  <a:lumMod val="50000"/>
                </a:schemeClr>
              </a:solidFill>
            </a:endParaRPr>
          </a:p>
        </p:txBody>
      </p:sp>
      <p:pic>
        <p:nvPicPr>
          <p:cNvPr id="4" name="Content Placeholder 3">
            <a:extLst>
              <a:ext uri="{FF2B5EF4-FFF2-40B4-BE49-F238E27FC236}">
                <a16:creationId xmlns:a16="http://schemas.microsoft.com/office/drawing/2014/main" id="{C8538AF8-B378-9CF9-02FB-A93EC2F163FA}"/>
              </a:ext>
            </a:extLst>
          </p:cNvPr>
          <p:cNvPicPr>
            <a:picLocks noGrp="1" noChangeAspect="1"/>
          </p:cNvPicPr>
          <p:nvPr>
            <p:ph idx="1"/>
          </p:nvPr>
        </p:nvPicPr>
        <p:blipFill>
          <a:blip r:embed="rId3"/>
          <a:srcRect/>
          <a:stretch/>
        </p:blipFill>
        <p:spPr>
          <a:xfrm>
            <a:off x="929566" y="1057274"/>
            <a:ext cx="10191750" cy="5445619"/>
          </a:xfrm>
        </p:spPr>
      </p:pic>
    </p:spTree>
    <p:extLst>
      <p:ext uri="{BB962C8B-B14F-4D97-AF65-F5344CB8AC3E}">
        <p14:creationId xmlns:p14="http://schemas.microsoft.com/office/powerpoint/2010/main" val="25558807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EE23C-D9A8-4F9E-82FB-2F0B08F986AC}"/>
              </a:ext>
            </a:extLst>
          </p:cNvPr>
          <p:cNvSpPr>
            <a:spLocks noGrp="1"/>
          </p:cNvSpPr>
          <p:nvPr>
            <p:ph type="title"/>
          </p:nvPr>
        </p:nvSpPr>
        <p:spPr>
          <a:xfrm>
            <a:off x="967666" y="355107"/>
            <a:ext cx="9973213" cy="849368"/>
          </a:xfrm>
        </p:spPr>
        <p:txBody>
          <a:bodyPr>
            <a:normAutofit fontScale="90000"/>
          </a:bodyPr>
          <a:lstStyle/>
          <a:p>
            <a:pPr algn="ctr"/>
            <a:r>
              <a:rPr lang="en-US" sz="2700" u="sng" dirty="0">
                <a:solidFill>
                  <a:schemeClr val="bg2">
                    <a:lumMod val="50000"/>
                  </a:schemeClr>
                </a:solidFill>
              </a:rPr>
              <a:t>Design of 3- phase inverter using </a:t>
            </a:r>
            <a:r>
              <a:rPr lang="en-US" sz="2700" u="sng" dirty="0" err="1">
                <a:solidFill>
                  <a:schemeClr val="bg2">
                    <a:lumMod val="50000"/>
                  </a:schemeClr>
                </a:solidFill>
              </a:rPr>
              <a:t>spwm</a:t>
            </a:r>
            <a:r>
              <a:rPr lang="en-US" sz="2700" u="sng" dirty="0">
                <a:solidFill>
                  <a:schemeClr val="bg2">
                    <a:lumMod val="50000"/>
                  </a:schemeClr>
                </a:solidFill>
              </a:rPr>
              <a:t> method</a:t>
            </a:r>
            <a:br>
              <a:rPr lang="en-US" sz="4800" b="1" u="sng" dirty="0">
                <a:solidFill>
                  <a:schemeClr val="bg2">
                    <a:lumMod val="50000"/>
                  </a:schemeClr>
                </a:solidFill>
              </a:rPr>
            </a:br>
            <a:endParaRPr lang="en-IN" sz="4800" b="1" u="sng" dirty="0">
              <a:solidFill>
                <a:schemeClr val="bg2">
                  <a:lumMod val="50000"/>
                </a:schemeClr>
              </a:solidFill>
            </a:endParaRPr>
          </a:p>
        </p:txBody>
      </p:sp>
      <p:pic>
        <p:nvPicPr>
          <p:cNvPr id="4" name="Content Placeholder 3">
            <a:extLst>
              <a:ext uri="{FF2B5EF4-FFF2-40B4-BE49-F238E27FC236}">
                <a16:creationId xmlns:a16="http://schemas.microsoft.com/office/drawing/2014/main" id="{C8538AF8-B378-9CF9-02FB-A93EC2F163FA}"/>
              </a:ext>
            </a:extLst>
          </p:cNvPr>
          <p:cNvPicPr>
            <a:picLocks noGrp="1" noChangeAspect="1"/>
          </p:cNvPicPr>
          <p:nvPr>
            <p:ph idx="1"/>
          </p:nvPr>
        </p:nvPicPr>
        <p:blipFill>
          <a:blip r:embed="rId3"/>
          <a:srcRect/>
          <a:stretch/>
        </p:blipFill>
        <p:spPr>
          <a:xfrm>
            <a:off x="929566" y="1057274"/>
            <a:ext cx="10191750" cy="5445619"/>
          </a:xfrm>
        </p:spPr>
      </p:pic>
    </p:spTree>
    <p:extLst>
      <p:ext uri="{BB962C8B-B14F-4D97-AF65-F5344CB8AC3E}">
        <p14:creationId xmlns:p14="http://schemas.microsoft.com/office/powerpoint/2010/main" val="32787479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graphicFrame>
        <p:nvGraphicFramePr>
          <p:cNvPr id="10" name="Table 10">
            <a:extLst>
              <a:ext uri="{FF2B5EF4-FFF2-40B4-BE49-F238E27FC236}">
                <a16:creationId xmlns:a16="http://schemas.microsoft.com/office/drawing/2014/main" id="{F609786D-9B60-86D5-B7F1-A081A98BFBB9}"/>
              </a:ext>
            </a:extLst>
          </p:cNvPr>
          <p:cNvGraphicFramePr>
            <a:graphicFrameLocks noGrp="1"/>
          </p:cNvGraphicFramePr>
          <p:nvPr>
            <p:ph idx="1"/>
            <p:extLst>
              <p:ext uri="{D42A27DB-BD31-4B8C-83A1-F6EECF244321}">
                <p14:modId xmlns:p14="http://schemas.microsoft.com/office/powerpoint/2010/main" val="1471964935"/>
              </p:ext>
            </p:extLst>
          </p:nvPr>
        </p:nvGraphicFramePr>
        <p:xfrm>
          <a:off x="1136342" y="2249488"/>
          <a:ext cx="9911071" cy="370840"/>
        </p:xfrm>
        <a:graphic>
          <a:graphicData uri="http://schemas.openxmlformats.org/drawingml/2006/table">
            <a:tbl>
              <a:tblPr firstRow="1" bandRow="1">
                <a:tableStyleId>{5C22544A-7EE6-4342-B048-85BDC9FD1C3A}</a:tableStyleId>
              </a:tblPr>
              <a:tblGrid>
                <a:gridCol w="3307071">
                  <a:extLst>
                    <a:ext uri="{9D8B030D-6E8A-4147-A177-3AD203B41FA5}">
                      <a16:colId xmlns:a16="http://schemas.microsoft.com/office/drawing/2014/main" val="3222755985"/>
                    </a:ext>
                  </a:extLst>
                </a:gridCol>
                <a:gridCol w="3302000">
                  <a:extLst>
                    <a:ext uri="{9D8B030D-6E8A-4147-A177-3AD203B41FA5}">
                      <a16:colId xmlns:a16="http://schemas.microsoft.com/office/drawing/2014/main" val="3887647011"/>
                    </a:ext>
                  </a:extLst>
                </a:gridCol>
                <a:gridCol w="3302000">
                  <a:extLst>
                    <a:ext uri="{9D8B030D-6E8A-4147-A177-3AD203B41FA5}">
                      <a16:colId xmlns:a16="http://schemas.microsoft.com/office/drawing/2014/main" val="2515140005"/>
                    </a:ext>
                  </a:extLst>
                </a:gridCol>
              </a:tblGrid>
              <a:tr h="370840">
                <a:tc>
                  <a:txBody>
                    <a:bodyPr/>
                    <a:lstStyle/>
                    <a:p>
                      <a:r>
                        <a:rPr lang="en-US" sz="1800" b="1" u="sng" dirty="0">
                          <a:solidFill>
                            <a:schemeClr val="tx1"/>
                          </a:solidFill>
                        </a:rPr>
                        <a:t>180</a:t>
                      </a:r>
                      <a:r>
                        <a:rPr lang="en-IN" sz="1800" b="1" i="0" u="sng" dirty="0">
                          <a:solidFill>
                            <a:schemeClr val="tx1"/>
                          </a:solidFill>
                          <a:effectLst/>
                          <a:latin typeface="Arial" panose="020B0604020202020204" pitchFamily="34" charset="0"/>
                        </a:rPr>
                        <a:t>°</a:t>
                      </a:r>
                      <a:r>
                        <a:rPr lang="en-US" sz="1800" b="1" u="sng" dirty="0">
                          <a:solidFill>
                            <a:schemeClr val="tx1"/>
                          </a:solidFill>
                        </a:rPr>
                        <a:t> conduction mode</a:t>
                      </a:r>
                      <a:endParaRPr lang="en-IN" dirty="0">
                        <a:solidFill>
                          <a:schemeClr val="tx1"/>
                        </a:solidFill>
                      </a:endParaRPr>
                    </a:p>
                  </a:txBody>
                  <a:tcPr/>
                </a:tc>
                <a:tc>
                  <a:txBody>
                    <a:bodyPr/>
                    <a:lstStyle/>
                    <a:p>
                      <a:r>
                        <a:rPr lang="en-US" sz="1800" b="1" u="sng" dirty="0">
                          <a:solidFill>
                            <a:schemeClr val="tx1"/>
                          </a:solidFill>
                        </a:rPr>
                        <a:t>120</a:t>
                      </a:r>
                      <a:r>
                        <a:rPr lang="en-IN" sz="1800" b="1" i="0" u="sng" dirty="0">
                          <a:solidFill>
                            <a:schemeClr val="tx1"/>
                          </a:solidFill>
                          <a:effectLst/>
                          <a:latin typeface="Arial" panose="020B0604020202020204" pitchFamily="34" charset="0"/>
                        </a:rPr>
                        <a:t>°</a:t>
                      </a:r>
                      <a:r>
                        <a:rPr lang="en-US" sz="1800" b="1" u="sng" dirty="0">
                          <a:solidFill>
                            <a:schemeClr val="tx1"/>
                          </a:solidFill>
                        </a:rPr>
                        <a:t> conduction mode</a:t>
                      </a:r>
                      <a:endParaRPr lang="en-IN" dirty="0">
                        <a:solidFill>
                          <a:schemeClr val="tx1"/>
                        </a:solidFill>
                      </a:endParaRPr>
                    </a:p>
                  </a:txBody>
                  <a:tcPr/>
                </a:tc>
                <a:tc>
                  <a:txBody>
                    <a:bodyPr/>
                    <a:lstStyle/>
                    <a:p>
                      <a:r>
                        <a:rPr lang="en-US" sz="1800" b="1" u="sng" dirty="0">
                          <a:solidFill>
                            <a:schemeClr val="tx1"/>
                          </a:solidFill>
                        </a:rPr>
                        <a:t>SPWM method</a:t>
                      </a:r>
                      <a:endParaRPr lang="en-IN" dirty="0">
                        <a:solidFill>
                          <a:schemeClr val="tx1"/>
                        </a:solidFill>
                      </a:endParaRPr>
                    </a:p>
                  </a:txBody>
                  <a:tcPr/>
                </a:tc>
                <a:extLst>
                  <a:ext uri="{0D108BD9-81ED-4DB2-BD59-A6C34878D82A}">
                    <a16:rowId xmlns:a16="http://schemas.microsoft.com/office/drawing/2014/main" val="1969488318"/>
                  </a:ext>
                </a:extLst>
              </a:tr>
            </a:tbl>
          </a:graphicData>
        </a:graphic>
      </p:graphicFrame>
      <p:graphicFrame>
        <p:nvGraphicFramePr>
          <p:cNvPr id="13" name="Table 13">
            <a:extLst>
              <a:ext uri="{FF2B5EF4-FFF2-40B4-BE49-F238E27FC236}">
                <a16:creationId xmlns:a16="http://schemas.microsoft.com/office/drawing/2014/main" id="{0971E7FD-B0DE-2DD2-BBF1-0715D4C02C3C}"/>
              </a:ext>
            </a:extLst>
          </p:cNvPr>
          <p:cNvGraphicFramePr>
            <a:graphicFrameLocks noGrp="1"/>
          </p:cNvGraphicFramePr>
          <p:nvPr>
            <p:extLst>
              <p:ext uri="{D42A27DB-BD31-4B8C-83A1-F6EECF244321}">
                <p14:modId xmlns:p14="http://schemas.microsoft.com/office/powerpoint/2010/main" val="3878001769"/>
              </p:ext>
            </p:extLst>
          </p:nvPr>
        </p:nvGraphicFramePr>
        <p:xfrm>
          <a:off x="-2" y="2944274"/>
          <a:ext cx="1141413" cy="3291840"/>
        </p:xfrm>
        <a:graphic>
          <a:graphicData uri="http://schemas.openxmlformats.org/drawingml/2006/table">
            <a:tbl>
              <a:tblPr lastCol="1">
                <a:tableStyleId>{5C22544A-7EE6-4342-B048-85BDC9FD1C3A}</a:tableStyleId>
              </a:tblPr>
              <a:tblGrid>
                <a:gridCol w="1141413">
                  <a:extLst>
                    <a:ext uri="{9D8B030D-6E8A-4147-A177-3AD203B41FA5}">
                      <a16:colId xmlns:a16="http://schemas.microsoft.com/office/drawing/2014/main" val="1261468421"/>
                    </a:ext>
                  </a:extLst>
                </a:gridCol>
              </a:tblGrid>
              <a:tr h="327720">
                <a:tc>
                  <a:txBody>
                    <a:bodyPr/>
                    <a:lstStyle/>
                    <a:p>
                      <a:r>
                        <a:rPr lang="en-US" dirty="0" err="1"/>
                        <a:t>Vab</a:t>
                      </a:r>
                      <a:endParaRPr lang="en-IN" dirty="0"/>
                    </a:p>
                  </a:txBody>
                  <a:tcPr/>
                </a:tc>
                <a:extLst>
                  <a:ext uri="{0D108BD9-81ED-4DB2-BD59-A6C34878D82A}">
                    <a16:rowId xmlns:a16="http://schemas.microsoft.com/office/drawing/2014/main" val="193682074"/>
                  </a:ext>
                </a:extLst>
              </a:tr>
              <a:tr h="327720">
                <a:tc>
                  <a:txBody>
                    <a:bodyPr/>
                    <a:lstStyle/>
                    <a:p>
                      <a:r>
                        <a:rPr lang="en-US" dirty="0" err="1"/>
                        <a:t>Vbc</a:t>
                      </a:r>
                      <a:endParaRPr lang="en-IN" dirty="0"/>
                    </a:p>
                  </a:txBody>
                  <a:tcPr/>
                </a:tc>
                <a:extLst>
                  <a:ext uri="{0D108BD9-81ED-4DB2-BD59-A6C34878D82A}">
                    <a16:rowId xmlns:a16="http://schemas.microsoft.com/office/drawing/2014/main" val="2890366774"/>
                  </a:ext>
                </a:extLst>
              </a:tr>
              <a:tr h="327720">
                <a:tc>
                  <a:txBody>
                    <a:bodyPr/>
                    <a:lstStyle/>
                    <a:p>
                      <a:r>
                        <a:rPr lang="en-US" dirty="0" err="1"/>
                        <a:t>Vca</a:t>
                      </a:r>
                      <a:endParaRPr lang="en-IN" dirty="0"/>
                    </a:p>
                  </a:txBody>
                  <a:tcPr/>
                </a:tc>
                <a:extLst>
                  <a:ext uri="{0D108BD9-81ED-4DB2-BD59-A6C34878D82A}">
                    <a16:rowId xmlns:a16="http://schemas.microsoft.com/office/drawing/2014/main" val="2446657666"/>
                  </a:ext>
                </a:extLst>
              </a:tr>
              <a:tr h="327720">
                <a:tc>
                  <a:txBody>
                    <a:bodyPr/>
                    <a:lstStyle/>
                    <a:p>
                      <a:r>
                        <a:rPr lang="en-US" dirty="0"/>
                        <a:t>Van</a:t>
                      </a:r>
                      <a:endParaRPr lang="en-IN" dirty="0"/>
                    </a:p>
                  </a:txBody>
                  <a:tcPr/>
                </a:tc>
                <a:extLst>
                  <a:ext uri="{0D108BD9-81ED-4DB2-BD59-A6C34878D82A}">
                    <a16:rowId xmlns:a16="http://schemas.microsoft.com/office/drawing/2014/main" val="530301863"/>
                  </a:ext>
                </a:extLst>
              </a:tr>
              <a:tr h="327720">
                <a:tc>
                  <a:txBody>
                    <a:bodyPr/>
                    <a:lstStyle/>
                    <a:p>
                      <a:r>
                        <a:rPr lang="en-US" dirty="0" err="1"/>
                        <a:t>Vbn</a:t>
                      </a:r>
                      <a:endParaRPr lang="en-IN" dirty="0"/>
                    </a:p>
                  </a:txBody>
                  <a:tcPr/>
                </a:tc>
                <a:extLst>
                  <a:ext uri="{0D108BD9-81ED-4DB2-BD59-A6C34878D82A}">
                    <a16:rowId xmlns:a16="http://schemas.microsoft.com/office/drawing/2014/main" val="830077611"/>
                  </a:ext>
                </a:extLst>
              </a:tr>
              <a:tr h="327720">
                <a:tc>
                  <a:txBody>
                    <a:bodyPr/>
                    <a:lstStyle/>
                    <a:p>
                      <a:r>
                        <a:rPr lang="en-US" dirty="0" err="1"/>
                        <a:t>Vcn</a:t>
                      </a:r>
                      <a:endParaRPr lang="en-IN" dirty="0"/>
                    </a:p>
                  </a:txBody>
                  <a:tcPr/>
                </a:tc>
                <a:extLst>
                  <a:ext uri="{0D108BD9-81ED-4DB2-BD59-A6C34878D82A}">
                    <a16:rowId xmlns:a16="http://schemas.microsoft.com/office/drawing/2014/main" val="905018377"/>
                  </a:ext>
                </a:extLst>
              </a:tr>
              <a:tr h="327720">
                <a:tc>
                  <a:txBody>
                    <a:bodyPr/>
                    <a:lstStyle/>
                    <a:p>
                      <a:r>
                        <a:rPr lang="en-US" dirty="0" err="1"/>
                        <a:t>Iab</a:t>
                      </a:r>
                      <a:endParaRPr lang="en-IN" dirty="0"/>
                    </a:p>
                  </a:txBody>
                  <a:tcPr/>
                </a:tc>
                <a:extLst>
                  <a:ext uri="{0D108BD9-81ED-4DB2-BD59-A6C34878D82A}">
                    <a16:rowId xmlns:a16="http://schemas.microsoft.com/office/drawing/2014/main" val="408257720"/>
                  </a:ext>
                </a:extLst>
              </a:tr>
              <a:tr h="327720">
                <a:tc>
                  <a:txBody>
                    <a:bodyPr/>
                    <a:lstStyle/>
                    <a:p>
                      <a:r>
                        <a:rPr lang="en-US" dirty="0" err="1"/>
                        <a:t>Ibc</a:t>
                      </a:r>
                      <a:endParaRPr lang="en-IN" dirty="0"/>
                    </a:p>
                  </a:txBody>
                  <a:tcPr/>
                </a:tc>
                <a:extLst>
                  <a:ext uri="{0D108BD9-81ED-4DB2-BD59-A6C34878D82A}">
                    <a16:rowId xmlns:a16="http://schemas.microsoft.com/office/drawing/2014/main" val="2711282399"/>
                  </a:ext>
                </a:extLst>
              </a:tr>
              <a:tr h="327720">
                <a:tc>
                  <a:txBody>
                    <a:bodyPr/>
                    <a:lstStyle/>
                    <a:p>
                      <a:r>
                        <a:rPr lang="en-US" dirty="0"/>
                        <a:t>Ica</a:t>
                      </a:r>
                      <a:endParaRPr lang="en-IN" dirty="0"/>
                    </a:p>
                  </a:txBody>
                  <a:tcPr/>
                </a:tc>
                <a:extLst>
                  <a:ext uri="{0D108BD9-81ED-4DB2-BD59-A6C34878D82A}">
                    <a16:rowId xmlns:a16="http://schemas.microsoft.com/office/drawing/2014/main" val="2877468834"/>
                  </a:ext>
                </a:extLst>
              </a:tr>
            </a:tbl>
          </a:graphicData>
        </a:graphic>
      </p:graphicFrame>
      <p:graphicFrame>
        <p:nvGraphicFramePr>
          <p:cNvPr id="14" name="Table 14">
            <a:extLst>
              <a:ext uri="{FF2B5EF4-FFF2-40B4-BE49-F238E27FC236}">
                <a16:creationId xmlns:a16="http://schemas.microsoft.com/office/drawing/2014/main" id="{79D26A5B-7576-0A42-326B-FF125B33878E}"/>
              </a:ext>
            </a:extLst>
          </p:cNvPr>
          <p:cNvGraphicFramePr>
            <a:graphicFrameLocks noGrp="1"/>
          </p:cNvGraphicFramePr>
          <p:nvPr>
            <p:extLst>
              <p:ext uri="{D42A27DB-BD31-4B8C-83A1-F6EECF244321}">
                <p14:modId xmlns:p14="http://schemas.microsoft.com/office/powerpoint/2010/main" val="406801756"/>
              </p:ext>
            </p:extLst>
          </p:nvPr>
        </p:nvGraphicFramePr>
        <p:xfrm>
          <a:off x="1141411" y="2944274"/>
          <a:ext cx="9906000" cy="3320392"/>
        </p:xfrm>
        <a:graphic>
          <a:graphicData uri="http://schemas.openxmlformats.org/drawingml/2006/table">
            <a:tbl>
              <a:tblPr bandRow="1">
                <a:tableStyleId>{5C22544A-7EE6-4342-B048-85BDC9FD1C3A}</a:tableStyleId>
              </a:tblPr>
              <a:tblGrid>
                <a:gridCol w="1651000">
                  <a:extLst>
                    <a:ext uri="{9D8B030D-6E8A-4147-A177-3AD203B41FA5}">
                      <a16:colId xmlns:a16="http://schemas.microsoft.com/office/drawing/2014/main" val="1563823379"/>
                    </a:ext>
                  </a:extLst>
                </a:gridCol>
                <a:gridCol w="1651000">
                  <a:extLst>
                    <a:ext uri="{9D8B030D-6E8A-4147-A177-3AD203B41FA5}">
                      <a16:colId xmlns:a16="http://schemas.microsoft.com/office/drawing/2014/main" val="304169722"/>
                    </a:ext>
                  </a:extLst>
                </a:gridCol>
                <a:gridCol w="1651000">
                  <a:extLst>
                    <a:ext uri="{9D8B030D-6E8A-4147-A177-3AD203B41FA5}">
                      <a16:colId xmlns:a16="http://schemas.microsoft.com/office/drawing/2014/main" val="1719055870"/>
                    </a:ext>
                  </a:extLst>
                </a:gridCol>
                <a:gridCol w="1651000">
                  <a:extLst>
                    <a:ext uri="{9D8B030D-6E8A-4147-A177-3AD203B41FA5}">
                      <a16:colId xmlns:a16="http://schemas.microsoft.com/office/drawing/2014/main" val="2858048904"/>
                    </a:ext>
                  </a:extLst>
                </a:gridCol>
                <a:gridCol w="1651000">
                  <a:extLst>
                    <a:ext uri="{9D8B030D-6E8A-4147-A177-3AD203B41FA5}">
                      <a16:colId xmlns:a16="http://schemas.microsoft.com/office/drawing/2014/main" val="431380168"/>
                    </a:ext>
                  </a:extLst>
                </a:gridCol>
                <a:gridCol w="1651000">
                  <a:extLst>
                    <a:ext uri="{9D8B030D-6E8A-4147-A177-3AD203B41FA5}">
                      <a16:colId xmlns:a16="http://schemas.microsoft.com/office/drawing/2014/main" val="1071169674"/>
                    </a:ext>
                  </a:extLst>
                </a:gridCol>
              </a:tblGrid>
              <a:tr h="365612">
                <a:tc>
                  <a:txBody>
                    <a:bodyPr/>
                    <a:lstStyle/>
                    <a:p>
                      <a:r>
                        <a:rPr lang="en-US" dirty="0">
                          <a:solidFill>
                            <a:schemeClr val="bg1">
                              <a:lumMod val="85000"/>
                              <a:lumOff val="15000"/>
                            </a:schemeClr>
                          </a:solidFill>
                        </a:rPr>
                        <a:t>356.5 V</a:t>
                      </a:r>
                      <a:endParaRPr lang="en-IN" dirty="0">
                        <a:solidFill>
                          <a:schemeClr val="tx1">
                            <a:lumMod val="65000"/>
                          </a:schemeClr>
                        </a:solidFill>
                      </a:endParaRPr>
                    </a:p>
                  </a:txBody>
                  <a:tcPr/>
                </a:tc>
                <a:tc>
                  <a:txBody>
                    <a:bodyPr/>
                    <a:lstStyle/>
                    <a:p>
                      <a:r>
                        <a:rPr lang="en-US" dirty="0"/>
                        <a:t>53.37</a:t>
                      </a:r>
                      <a:endParaRPr lang="en-IN" dirty="0"/>
                    </a:p>
                  </a:txBody>
                  <a:tcPr/>
                </a:tc>
                <a:tc>
                  <a:txBody>
                    <a:bodyPr/>
                    <a:lstStyle/>
                    <a:p>
                      <a:r>
                        <a:rPr lang="en-US" dirty="0"/>
                        <a:t>330.6 V</a:t>
                      </a:r>
                      <a:endParaRPr lang="en-IN" dirty="0"/>
                    </a:p>
                  </a:txBody>
                  <a:tcPr/>
                </a:tc>
                <a:tc>
                  <a:txBody>
                    <a:bodyPr/>
                    <a:lstStyle/>
                    <a:p>
                      <a:r>
                        <a:rPr lang="en-US" dirty="0"/>
                        <a:t>59.48</a:t>
                      </a:r>
                      <a:endParaRPr lang="en-IN" dirty="0"/>
                    </a:p>
                  </a:txBody>
                  <a:tcPr/>
                </a:tc>
                <a:tc>
                  <a:txBody>
                    <a:bodyPr/>
                    <a:lstStyle/>
                    <a:p>
                      <a:r>
                        <a:rPr lang="en-US" dirty="0"/>
                        <a:t>326.6 V</a:t>
                      </a:r>
                      <a:endParaRPr lang="en-IN" dirty="0"/>
                    </a:p>
                  </a:txBody>
                  <a:tcPr/>
                </a:tc>
                <a:tc>
                  <a:txBody>
                    <a:bodyPr/>
                    <a:lstStyle/>
                    <a:p>
                      <a:r>
                        <a:rPr lang="en-US" dirty="0"/>
                        <a:t>43.69</a:t>
                      </a:r>
                      <a:endParaRPr lang="en-IN" dirty="0"/>
                    </a:p>
                  </a:txBody>
                  <a:tcPr/>
                </a:tc>
                <a:extLst>
                  <a:ext uri="{0D108BD9-81ED-4DB2-BD59-A6C34878D82A}">
                    <a16:rowId xmlns:a16="http://schemas.microsoft.com/office/drawing/2014/main" val="1388285775"/>
                  </a:ext>
                </a:extLst>
              </a:tr>
              <a:tr h="369329">
                <a:tc>
                  <a:txBody>
                    <a:bodyPr/>
                    <a:lstStyle/>
                    <a:p>
                      <a:r>
                        <a:rPr lang="en-US" dirty="0"/>
                        <a:t>357.6 V</a:t>
                      </a:r>
                      <a:endParaRPr lang="en-IN" dirty="0"/>
                    </a:p>
                  </a:txBody>
                  <a:tcPr/>
                </a:tc>
                <a:tc>
                  <a:txBody>
                    <a:bodyPr/>
                    <a:lstStyle/>
                    <a:p>
                      <a:r>
                        <a:rPr lang="en-US" dirty="0"/>
                        <a:t>49.14</a:t>
                      </a:r>
                      <a:endParaRPr lang="en-IN" dirty="0"/>
                    </a:p>
                  </a:txBody>
                  <a:tcPr/>
                </a:tc>
                <a:tc>
                  <a:txBody>
                    <a:bodyPr/>
                    <a:lstStyle/>
                    <a:p>
                      <a:r>
                        <a:rPr lang="en-US" dirty="0"/>
                        <a:t>351.3 V</a:t>
                      </a:r>
                      <a:endParaRPr lang="en-IN" dirty="0"/>
                    </a:p>
                  </a:txBody>
                  <a:tcPr/>
                </a:tc>
                <a:tc>
                  <a:txBody>
                    <a:bodyPr/>
                    <a:lstStyle/>
                    <a:p>
                      <a:r>
                        <a:rPr lang="en-US" dirty="0"/>
                        <a:t>57.60</a:t>
                      </a:r>
                      <a:endParaRPr lang="en-IN" dirty="0"/>
                    </a:p>
                  </a:txBody>
                  <a:tcPr/>
                </a:tc>
                <a:tc>
                  <a:txBody>
                    <a:bodyPr/>
                    <a:lstStyle/>
                    <a:p>
                      <a:r>
                        <a:rPr lang="en-US" dirty="0"/>
                        <a:t>324.9 V</a:t>
                      </a:r>
                      <a:endParaRPr lang="en-IN" dirty="0"/>
                    </a:p>
                  </a:txBody>
                  <a:tcPr/>
                </a:tc>
                <a:tc>
                  <a:txBody>
                    <a:bodyPr/>
                    <a:lstStyle/>
                    <a:p>
                      <a:r>
                        <a:rPr lang="en-US" dirty="0"/>
                        <a:t>41.65</a:t>
                      </a:r>
                      <a:endParaRPr lang="en-IN" dirty="0"/>
                    </a:p>
                  </a:txBody>
                  <a:tcPr/>
                </a:tc>
                <a:extLst>
                  <a:ext uri="{0D108BD9-81ED-4DB2-BD59-A6C34878D82A}">
                    <a16:rowId xmlns:a16="http://schemas.microsoft.com/office/drawing/2014/main" val="1608176403"/>
                  </a:ext>
                </a:extLst>
              </a:tr>
              <a:tr h="369329">
                <a:tc>
                  <a:txBody>
                    <a:bodyPr/>
                    <a:lstStyle/>
                    <a:p>
                      <a:r>
                        <a:rPr lang="en-US" dirty="0"/>
                        <a:t>358.9 V</a:t>
                      </a:r>
                      <a:endParaRPr lang="en-IN" dirty="0"/>
                    </a:p>
                  </a:txBody>
                  <a:tcPr/>
                </a:tc>
                <a:tc>
                  <a:txBody>
                    <a:bodyPr/>
                    <a:lstStyle/>
                    <a:p>
                      <a:r>
                        <a:rPr lang="en-US" dirty="0"/>
                        <a:t>51.55</a:t>
                      </a:r>
                      <a:endParaRPr lang="en-IN" dirty="0"/>
                    </a:p>
                  </a:txBody>
                  <a:tcPr/>
                </a:tc>
                <a:tc>
                  <a:txBody>
                    <a:bodyPr/>
                    <a:lstStyle/>
                    <a:p>
                      <a:r>
                        <a:rPr lang="en-US" dirty="0"/>
                        <a:t>330.1 V</a:t>
                      </a:r>
                      <a:endParaRPr lang="en-IN" dirty="0"/>
                    </a:p>
                  </a:txBody>
                  <a:tcPr/>
                </a:tc>
                <a:tc>
                  <a:txBody>
                    <a:bodyPr/>
                    <a:lstStyle/>
                    <a:p>
                      <a:r>
                        <a:rPr lang="en-US" dirty="0"/>
                        <a:t>61.23</a:t>
                      </a:r>
                      <a:endParaRPr lang="en-IN" dirty="0"/>
                    </a:p>
                  </a:txBody>
                  <a:tcPr/>
                </a:tc>
                <a:tc>
                  <a:txBody>
                    <a:bodyPr/>
                    <a:lstStyle/>
                    <a:p>
                      <a:r>
                        <a:rPr lang="en-US" dirty="0"/>
                        <a:t>320.3 V</a:t>
                      </a:r>
                      <a:endParaRPr lang="en-IN" dirty="0"/>
                    </a:p>
                  </a:txBody>
                  <a:tcPr/>
                </a:tc>
                <a:tc>
                  <a:txBody>
                    <a:bodyPr/>
                    <a:lstStyle/>
                    <a:p>
                      <a:r>
                        <a:rPr lang="en-US" dirty="0"/>
                        <a:t>43.87</a:t>
                      </a:r>
                      <a:endParaRPr lang="en-IN" dirty="0"/>
                    </a:p>
                  </a:txBody>
                  <a:tcPr/>
                </a:tc>
                <a:extLst>
                  <a:ext uri="{0D108BD9-81ED-4DB2-BD59-A6C34878D82A}">
                    <a16:rowId xmlns:a16="http://schemas.microsoft.com/office/drawing/2014/main" val="4273194236"/>
                  </a:ext>
                </a:extLst>
              </a:tr>
              <a:tr h="369329">
                <a:tc>
                  <a:txBody>
                    <a:bodyPr/>
                    <a:lstStyle/>
                    <a:p>
                      <a:r>
                        <a:rPr lang="en-US" dirty="0"/>
                        <a:t>206.6 V</a:t>
                      </a:r>
                      <a:endParaRPr lang="en-IN" dirty="0"/>
                    </a:p>
                  </a:txBody>
                  <a:tcPr/>
                </a:tc>
                <a:tc>
                  <a:txBody>
                    <a:bodyPr/>
                    <a:lstStyle/>
                    <a:p>
                      <a:r>
                        <a:rPr lang="en-US" dirty="0"/>
                        <a:t>63.27</a:t>
                      </a:r>
                      <a:endParaRPr lang="en-IN" dirty="0"/>
                    </a:p>
                  </a:txBody>
                  <a:tcPr/>
                </a:tc>
                <a:tc>
                  <a:txBody>
                    <a:bodyPr/>
                    <a:lstStyle/>
                    <a:p>
                      <a:r>
                        <a:rPr lang="en-US" dirty="0"/>
                        <a:t>186.5 V</a:t>
                      </a:r>
                      <a:endParaRPr lang="en-IN" dirty="0"/>
                    </a:p>
                  </a:txBody>
                  <a:tcPr/>
                </a:tc>
                <a:tc>
                  <a:txBody>
                    <a:bodyPr/>
                    <a:lstStyle/>
                    <a:p>
                      <a:r>
                        <a:rPr lang="en-US" dirty="0"/>
                        <a:t>58.66</a:t>
                      </a:r>
                      <a:endParaRPr lang="en-IN" dirty="0"/>
                    </a:p>
                  </a:txBody>
                  <a:tcPr/>
                </a:tc>
                <a:tc>
                  <a:txBody>
                    <a:bodyPr/>
                    <a:lstStyle/>
                    <a:p>
                      <a:r>
                        <a:rPr lang="en-US" dirty="0"/>
                        <a:t>186.6 V</a:t>
                      </a:r>
                      <a:endParaRPr lang="en-IN" dirty="0"/>
                    </a:p>
                  </a:txBody>
                  <a:tcPr/>
                </a:tc>
                <a:tc>
                  <a:txBody>
                    <a:bodyPr/>
                    <a:lstStyle/>
                    <a:p>
                      <a:r>
                        <a:rPr lang="en-US" dirty="0"/>
                        <a:t>45.96</a:t>
                      </a:r>
                      <a:endParaRPr lang="en-IN" dirty="0"/>
                    </a:p>
                  </a:txBody>
                  <a:tcPr/>
                </a:tc>
                <a:extLst>
                  <a:ext uri="{0D108BD9-81ED-4DB2-BD59-A6C34878D82A}">
                    <a16:rowId xmlns:a16="http://schemas.microsoft.com/office/drawing/2014/main" val="939425891"/>
                  </a:ext>
                </a:extLst>
              </a:tr>
              <a:tr h="369329">
                <a:tc>
                  <a:txBody>
                    <a:bodyPr/>
                    <a:lstStyle/>
                    <a:p>
                      <a:r>
                        <a:rPr lang="en-US" dirty="0"/>
                        <a:t>205.8 V</a:t>
                      </a:r>
                      <a:endParaRPr lang="en-IN" dirty="0"/>
                    </a:p>
                  </a:txBody>
                  <a:tcPr/>
                </a:tc>
                <a:tc>
                  <a:txBody>
                    <a:bodyPr/>
                    <a:lstStyle/>
                    <a:p>
                      <a:r>
                        <a:rPr lang="en-US" dirty="0"/>
                        <a:t>63.12</a:t>
                      </a:r>
                      <a:endParaRPr lang="en-IN" dirty="0"/>
                    </a:p>
                  </a:txBody>
                  <a:tcPr/>
                </a:tc>
                <a:tc>
                  <a:txBody>
                    <a:bodyPr/>
                    <a:lstStyle/>
                    <a:p>
                      <a:r>
                        <a:rPr lang="en-US" dirty="0"/>
                        <a:t>199.0 V</a:t>
                      </a:r>
                      <a:endParaRPr lang="en-IN" dirty="0"/>
                    </a:p>
                  </a:txBody>
                  <a:tcPr/>
                </a:tc>
                <a:tc>
                  <a:txBody>
                    <a:bodyPr/>
                    <a:lstStyle/>
                    <a:p>
                      <a:r>
                        <a:rPr lang="en-US" dirty="0"/>
                        <a:t>61.48</a:t>
                      </a:r>
                      <a:endParaRPr lang="en-IN" dirty="0"/>
                    </a:p>
                  </a:txBody>
                  <a:tcPr/>
                </a:tc>
                <a:tc>
                  <a:txBody>
                    <a:bodyPr/>
                    <a:lstStyle/>
                    <a:p>
                      <a:r>
                        <a:rPr lang="en-US" dirty="0"/>
                        <a:t>189.6 V</a:t>
                      </a:r>
                      <a:endParaRPr lang="en-IN" dirty="0"/>
                    </a:p>
                  </a:txBody>
                  <a:tcPr/>
                </a:tc>
                <a:tc>
                  <a:txBody>
                    <a:bodyPr/>
                    <a:lstStyle/>
                    <a:p>
                      <a:r>
                        <a:rPr lang="en-US" dirty="0"/>
                        <a:t>44.78</a:t>
                      </a:r>
                      <a:endParaRPr lang="en-IN" dirty="0"/>
                    </a:p>
                  </a:txBody>
                  <a:tcPr/>
                </a:tc>
                <a:extLst>
                  <a:ext uri="{0D108BD9-81ED-4DB2-BD59-A6C34878D82A}">
                    <a16:rowId xmlns:a16="http://schemas.microsoft.com/office/drawing/2014/main" val="3532717480"/>
                  </a:ext>
                </a:extLst>
              </a:tr>
              <a:tr h="369329">
                <a:tc>
                  <a:txBody>
                    <a:bodyPr/>
                    <a:lstStyle/>
                    <a:p>
                      <a:r>
                        <a:rPr lang="en-US" dirty="0"/>
                        <a:t>207.2 V</a:t>
                      </a:r>
                      <a:endParaRPr lang="en-IN" dirty="0"/>
                    </a:p>
                  </a:txBody>
                  <a:tcPr/>
                </a:tc>
                <a:tc>
                  <a:txBody>
                    <a:bodyPr/>
                    <a:lstStyle/>
                    <a:p>
                      <a:r>
                        <a:rPr lang="en-US" dirty="0"/>
                        <a:t>62.11</a:t>
                      </a:r>
                      <a:endParaRPr lang="en-IN" dirty="0"/>
                    </a:p>
                  </a:txBody>
                  <a:tcPr/>
                </a:tc>
                <a:tc>
                  <a:txBody>
                    <a:bodyPr/>
                    <a:lstStyle/>
                    <a:p>
                      <a:r>
                        <a:rPr lang="en-US" dirty="0"/>
                        <a:t>198.7 V</a:t>
                      </a:r>
                      <a:endParaRPr lang="en-IN" dirty="0"/>
                    </a:p>
                  </a:txBody>
                  <a:tcPr/>
                </a:tc>
                <a:tc>
                  <a:txBody>
                    <a:bodyPr/>
                    <a:lstStyle/>
                    <a:p>
                      <a:r>
                        <a:rPr lang="en-US" dirty="0"/>
                        <a:t>57.61</a:t>
                      </a:r>
                      <a:endParaRPr lang="en-IN" dirty="0"/>
                    </a:p>
                  </a:txBody>
                  <a:tcPr/>
                </a:tc>
                <a:tc>
                  <a:txBody>
                    <a:bodyPr/>
                    <a:lstStyle/>
                    <a:p>
                      <a:r>
                        <a:rPr lang="en-US" dirty="0"/>
                        <a:t>186.8 V</a:t>
                      </a:r>
                      <a:endParaRPr lang="en-IN" dirty="0"/>
                    </a:p>
                  </a:txBody>
                  <a:tcPr/>
                </a:tc>
                <a:tc>
                  <a:txBody>
                    <a:bodyPr/>
                    <a:lstStyle/>
                    <a:p>
                      <a:r>
                        <a:rPr lang="en-US" dirty="0"/>
                        <a:t>45.82</a:t>
                      </a:r>
                      <a:endParaRPr lang="en-IN" dirty="0"/>
                    </a:p>
                  </a:txBody>
                  <a:tcPr/>
                </a:tc>
                <a:extLst>
                  <a:ext uri="{0D108BD9-81ED-4DB2-BD59-A6C34878D82A}">
                    <a16:rowId xmlns:a16="http://schemas.microsoft.com/office/drawing/2014/main" val="2310955968"/>
                  </a:ext>
                </a:extLst>
              </a:tr>
              <a:tr h="369329">
                <a:tc>
                  <a:txBody>
                    <a:bodyPr/>
                    <a:lstStyle/>
                    <a:p>
                      <a:r>
                        <a:rPr lang="en-US" dirty="0"/>
                        <a:t>18.81 A</a:t>
                      </a:r>
                      <a:endParaRPr lang="en-IN" dirty="0"/>
                    </a:p>
                  </a:txBody>
                  <a:tcPr/>
                </a:tc>
                <a:tc>
                  <a:txBody>
                    <a:bodyPr/>
                    <a:lstStyle/>
                    <a:p>
                      <a:r>
                        <a:rPr lang="en-US" dirty="0"/>
                        <a:t>25.14</a:t>
                      </a:r>
                      <a:endParaRPr lang="en-IN" dirty="0"/>
                    </a:p>
                  </a:txBody>
                  <a:tcPr/>
                </a:tc>
                <a:tc>
                  <a:txBody>
                    <a:bodyPr/>
                    <a:lstStyle/>
                    <a:p>
                      <a:r>
                        <a:rPr lang="en-US" dirty="0"/>
                        <a:t>16.19 A</a:t>
                      </a:r>
                      <a:endParaRPr lang="en-IN" dirty="0"/>
                    </a:p>
                  </a:txBody>
                  <a:tcPr/>
                </a:tc>
                <a:tc>
                  <a:txBody>
                    <a:bodyPr/>
                    <a:lstStyle/>
                    <a:p>
                      <a:r>
                        <a:rPr lang="en-US" dirty="0"/>
                        <a:t>52.67</a:t>
                      </a:r>
                      <a:endParaRPr lang="en-IN" dirty="0"/>
                    </a:p>
                  </a:txBody>
                  <a:tcPr/>
                </a:tc>
                <a:tc>
                  <a:txBody>
                    <a:bodyPr/>
                    <a:lstStyle/>
                    <a:p>
                      <a:r>
                        <a:rPr lang="en-US" dirty="0"/>
                        <a:t>16.42 A</a:t>
                      </a:r>
                      <a:endParaRPr lang="en-IN" dirty="0"/>
                    </a:p>
                  </a:txBody>
                  <a:tcPr/>
                </a:tc>
                <a:tc>
                  <a:txBody>
                    <a:bodyPr/>
                    <a:lstStyle/>
                    <a:p>
                      <a:r>
                        <a:rPr lang="en-US" dirty="0"/>
                        <a:t>19.39</a:t>
                      </a:r>
                      <a:endParaRPr lang="en-IN" dirty="0"/>
                    </a:p>
                  </a:txBody>
                  <a:tcPr/>
                </a:tc>
                <a:extLst>
                  <a:ext uri="{0D108BD9-81ED-4DB2-BD59-A6C34878D82A}">
                    <a16:rowId xmlns:a16="http://schemas.microsoft.com/office/drawing/2014/main" val="2430305500"/>
                  </a:ext>
                </a:extLst>
              </a:tr>
              <a:tr h="369329">
                <a:tc>
                  <a:txBody>
                    <a:bodyPr/>
                    <a:lstStyle/>
                    <a:p>
                      <a:r>
                        <a:rPr lang="en-US" dirty="0"/>
                        <a:t>18.77 A</a:t>
                      </a:r>
                      <a:endParaRPr lang="en-IN" dirty="0"/>
                    </a:p>
                  </a:txBody>
                  <a:tcPr/>
                </a:tc>
                <a:tc>
                  <a:txBody>
                    <a:bodyPr/>
                    <a:lstStyle/>
                    <a:p>
                      <a:r>
                        <a:rPr lang="en-US" dirty="0"/>
                        <a:t>28.58</a:t>
                      </a:r>
                      <a:endParaRPr lang="en-IN" dirty="0"/>
                    </a:p>
                  </a:txBody>
                  <a:tcPr/>
                </a:tc>
                <a:tc>
                  <a:txBody>
                    <a:bodyPr/>
                    <a:lstStyle/>
                    <a:p>
                      <a:r>
                        <a:rPr lang="en-US" dirty="0"/>
                        <a:t>15.97 A</a:t>
                      </a:r>
                      <a:endParaRPr lang="en-IN" dirty="0"/>
                    </a:p>
                  </a:txBody>
                  <a:tcPr/>
                </a:tc>
                <a:tc>
                  <a:txBody>
                    <a:bodyPr/>
                    <a:lstStyle/>
                    <a:p>
                      <a:r>
                        <a:rPr lang="en-US" dirty="0"/>
                        <a:t>54.85</a:t>
                      </a:r>
                      <a:endParaRPr lang="en-IN" dirty="0"/>
                    </a:p>
                  </a:txBody>
                  <a:tcPr/>
                </a:tc>
                <a:tc>
                  <a:txBody>
                    <a:bodyPr/>
                    <a:lstStyle/>
                    <a:p>
                      <a:r>
                        <a:rPr lang="en-US" dirty="0"/>
                        <a:t>16.29 A</a:t>
                      </a:r>
                      <a:endParaRPr lang="en-IN" dirty="0"/>
                    </a:p>
                  </a:txBody>
                  <a:tcPr/>
                </a:tc>
                <a:tc>
                  <a:txBody>
                    <a:bodyPr/>
                    <a:lstStyle/>
                    <a:p>
                      <a:r>
                        <a:rPr lang="en-US" dirty="0"/>
                        <a:t>21.84</a:t>
                      </a:r>
                      <a:endParaRPr lang="en-IN" dirty="0"/>
                    </a:p>
                  </a:txBody>
                  <a:tcPr/>
                </a:tc>
                <a:extLst>
                  <a:ext uri="{0D108BD9-81ED-4DB2-BD59-A6C34878D82A}">
                    <a16:rowId xmlns:a16="http://schemas.microsoft.com/office/drawing/2014/main" val="1441209983"/>
                  </a:ext>
                </a:extLst>
              </a:tr>
              <a:tr h="369329">
                <a:tc>
                  <a:txBody>
                    <a:bodyPr/>
                    <a:lstStyle/>
                    <a:p>
                      <a:r>
                        <a:rPr lang="en-US" dirty="0"/>
                        <a:t>18.87 A</a:t>
                      </a:r>
                      <a:endParaRPr lang="en-IN" dirty="0"/>
                    </a:p>
                  </a:txBody>
                  <a:tcPr/>
                </a:tc>
                <a:tc>
                  <a:txBody>
                    <a:bodyPr/>
                    <a:lstStyle/>
                    <a:p>
                      <a:r>
                        <a:rPr lang="en-US" dirty="0"/>
                        <a:t>29.37</a:t>
                      </a:r>
                      <a:endParaRPr lang="en-IN" dirty="0"/>
                    </a:p>
                  </a:txBody>
                  <a:tcPr/>
                </a:tc>
                <a:tc>
                  <a:txBody>
                    <a:bodyPr/>
                    <a:lstStyle/>
                    <a:p>
                      <a:r>
                        <a:rPr lang="en-US" dirty="0"/>
                        <a:t>16.8 A</a:t>
                      </a:r>
                      <a:endParaRPr lang="en-IN" dirty="0"/>
                    </a:p>
                  </a:txBody>
                  <a:tcPr/>
                </a:tc>
                <a:tc>
                  <a:txBody>
                    <a:bodyPr/>
                    <a:lstStyle/>
                    <a:p>
                      <a:r>
                        <a:rPr lang="en-US" dirty="0"/>
                        <a:t>56.61</a:t>
                      </a:r>
                      <a:endParaRPr lang="en-IN" dirty="0"/>
                    </a:p>
                  </a:txBody>
                  <a:tcPr/>
                </a:tc>
                <a:tc>
                  <a:txBody>
                    <a:bodyPr/>
                    <a:lstStyle/>
                    <a:p>
                      <a:r>
                        <a:rPr lang="en-US" dirty="0"/>
                        <a:t>15.68 A</a:t>
                      </a:r>
                      <a:endParaRPr lang="en-IN" dirty="0"/>
                    </a:p>
                  </a:txBody>
                  <a:tcPr/>
                </a:tc>
                <a:tc>
                  <a:txBody>
                    <a:bodyPr/>
                    <a:lstStyle/>
                    <a:p>
                      <a:r>
                        <a:rPr lang="en-US" dirty="0"/>
                        <a:t>20.99</a:t>
                      </a:r>
                      <a:endParaRPr lang="en-IN" dirty="0"/>
                    </a:p>
                  </a:txBody>
                  <a:tcPr/>
                </a:tc>
                <a:extLst>
                  <a:ext uri="{0D108BD9-81ED-4DB2-BD59-A6C34878D82A}">
                    <a16:rowId xmlns:a16="http://schemas.microsoft.com/office/drawing/2014/main" val="461925198"/>
                  </a:ext>
                </a:extLst>
              </a:tr>
            </a:tbl>
          </a:graphicData>
        </a:graphic>
      </p:graphicFrame>
      <p:graphicFrame>
        <p:nvGraphicFramePr>
          <p:cNvPr id="16" name="Table 16">
            <a:extLst>
              <a:ext uri="{FF2B5EF4-FFF2-40B4-BE49-F238E27FC236}">
                <a16:creationId xmlns:a16="http://schemas.microsoft.com/office/drawing/2014/main" id="{46DEE6C0-17B5-BCDD-7753-3C34A640D2F9}"/>
              </a:ext>
            </a:extLst>
          </p:cNvPr>
          <p:cNvGraphicFramePr>
            <a:graphicFrameLocks noGrp="1"/>
          </p:cNvGraphicFramePr>
          <p:nvPr>
            <p:extLst>
              <p:ext uri="{D42A27DB-BD31-4B8C-83A1-F6EECF244321}">
                <p14:modId xmlns:p14="http://schemas.microsoft.com/office/powerpoint/2010/main" val="2068452262"/>
              </p:ext>
            </p:extLst>
          </p:nvPr>
        </p:nvGraphicFramePr>
        <p:xfrm>
          <a:off x="1141411" y="2573434"/>
          <a:ext cx="9906000" cy="370840"/>
        </p:xfrm>
        <a:graphic>
          <a:graphicData uri="http://schemas.openxmlformats.org/drawingml/2006/table">
            <a:tbl>
              <a:tblPr lastRow="1">
                <a:tableStyleId>{5C22544A-7EE6-4342-B048-85BDC9FD1C3A}</a:tableStyleId>
              </a:tblPr>
              <a:tblGrid>
                <a:gridCol w="1651000">
                  <a:extLst>
                    <a:ext uri="{9D8B030D-6E8A-4147-A177-3AD203B41FA5}">
                      <a16:colId xmlns:a16="http://schemas.microsoft.com/office/drawing/2014/main" val="4272878708"/>
                    </a:ext>
                  </a:extLst>
                </a:gridCol>
                <a:gridCol w="1651000">
                  <a:extLst>
                    <a:ext uri="{9D8B030D-6E8A-4147-A177-3AD203B41FA5}">
                      <a16:colId xmlns:a16="http://schemas.microsoft.com/office/drawing/2014/main" val="3289983502"/>
                    </a:ext>
                  </a:extLst>
                </a:gridCol>
                <a:gridCol w="1651000">
                  <a:extLst>
                    <a:ext uri="{9D8B030D-6E8A-4147-A177-3AD203B41FA5}">
                      <a16:colId xmlns:a16="http://schemas.microsoft.com/office/drawing/2014/main" val="3178459321"/>
                    </a:ext>
                  </a:extLst>
                </a:gridCol>
                <a:gridCol w="1651000">
                  <a:extLst>
                    <a:ext uri="{9D8B030D-6E8A-4147-A177-3AD203B41FA5}">
                      <a16:colId xmlns:a16="http://schemas.microsoft.com/office/drawing/2014/main" val="2715517404"/>
                    </a:ext>
                  </a:extLst>
                </a:gridCol>
                <a:gridCol w="1651000">
                  <a:extLst>
                    <a:ext uri="{9D8B030D-6E8A-4147-A177-3AD203B41FA5}">
                      <a16:colId xmlns:a16="http://schemas.microsoft.com/office/drawing/2014/main" val="893626075"/>
                    </a:ext>
                  </a:extLst>
                </a:gridCol>
                <a:gridCol w="1651000">
                  <a:extLst>
                    <a:ext uri="{9D8B030D-6E8A-4147-A177-3AD203B41FA5}">
                      <a16:colId xmlns:a16="http://schemas.microsoft.com/office/drawing/2014/main" val="4174543731"/>
                    </a:ext>
                  </a:extLst>
                </a:gridCol>
              </a:tblGrid>
              <a:tr h="370840">
                <a:tc>
                  <a:txBody>
                    <a:bodyPr/>
                    <a:lstStyle/>
                    <a:p>
                      <a:r>
                        <a:rPr lang="en-US" dirty="0"/>
                        <a:t>RMS</a:t>
                      </a:r>
                      <a:endParaRPr lang="en-IN" dirty="0"/>
                    </a:p>
                  </a:txBody>
                  <a:tcPr/>
                </a:tc>
                <a:tc>
                  <a:txBody>
                    <a:bodyPr/>
                    <a:lstStyle/>
                    <a:p>
                      <a:r>
                        <a:rPr lang="en-US" dirty="0"/>
                        <a:t>THD(%)</a:t>
                      </a:r>
                      <a:endParaRPr lang="en-IN" dirty="0"/>
                    </a:p>
                  </a:txBody>
                  <a:tcPr/>
                </a:tc>
                <a:tc>
                  <a:txBody>
                    <a:bodyPr/>
                    <a:lstStyle/>
                    <a:p>
                      <a:r>
                        <a:rPr lang="en-US" dirty="0"/>
                        <a:t>RMS</a:t>
                      </a:r>
                      <a:endParaRPr lang="en-IN" dirty="0"/>
                    </a:p>
                  </a:txBody>
                  <a:tcPr/>
                </a:tc>
                <a:tc>
                  <a:txBody>
                    <a:bodyPr/>
                    <a:lstStyle/>
                    <a:p>
                      <a:r>
                        <a:rPr lang="en-US" dirty="0"/>
                        <a:t>THD(%)</a:t>
                      </a:r>
                      <a:endParaRPr lang="en-IN" dirty="0"/>
                    </a:p>
                  </a:txBody>
                  <a:tcPr/>
                </a:tc>
                <a:tc>
                  <a:txBody>
                    <a:bodyPr/>
                    <a:lstStyle/>
                    <a:p>
                      <a:r>
                        <a:rPr lang="en-US" dirty="0"/>
                        <a:t>RMS</a:t>
                      </a:r>
                      <a:endParaRPr lang="en-IN" dirty="0"/>
                    </a:p>
                  </a:txBody>
                  <a:tcPr/>
                </a:tc>
                <a:tc>
                  <a:txBody>
                    <a:bodyPr/>
                    <a:lstStyle/>
                    <a:p>
                      <a:r>
                        <a:rPr lang="en-US" dirty="0"/>
                        <a:t>THD(%)</a:t>
                      </a:r>
                      <a:endParaRPr lang="en-IN" dirty="0"/>
                    </a:p>
                  </a:txBody>
                  <a:tcPr/>
                </a:tc>
                <a:extLst>
                  <a:ext uri="{0D108BD9-81ED-4DB2-BD59-A6C34878D82A}">
                    <a16:rowId xmlns:a16="http://schemas.microsoft.com/office/drawing/2014/main" val="909642061"/>
                  </a:ext>
                </a:extLst>
              </a:tr>
            </a:tbl>
          </a:graphicData>
        </a:graphic>
      </p:graphicFrame>
      <p:sp>
        <p:nvSpPr>
          <p:cNvPr id="19" name="Title 1">
            <a:extLst>
              <a:ext uri="{FF2B5EF4-FFF2-40B4-BE49-F238E27FC236}">
                <a16:creationId xmlns:a16="http://schemas.microsoft.com/office/drawing/2014/main" id="{D5EC02E3-BF86-D29E-C0FB-8F1395A1F0C6}"/>
              </a:ext>
            </a:extLst>
          </p:cNvPr>
          <p:cNvSpPr txBox="1">
            <a:spLocks/>
          </p:cNvSpPr>
          <p:nvPr/>
        </p:nvSpPr>
        <p:spPr>
          <a:xfrm>
            <a:off x="1775534" y="0"/>
            <a:ext cx="9893314" cy="145789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sz="2400" dirty="0">
                <a:solidFill>
                  <a:schemeClr val="bg1">
                    <a:lumMod val="85000"/>
                    <a:lumOff val="15000"/>
                  </a:schemeClr>
                </a:solidFill>
              </a:rPr>
              <a:t>                         </a:t>
            </a:r>
            <a:r>
              <a:rPr lang="en-US" sz="2400" u="sng" dirty="0">
                <a:solidFill>
                  <a:schemeClr val="bg1">
                    <a:lumMod val="85000"/>
                    <a:lumOff val="15000"/>
                  </a:schemeClr>
                </a:solidFill>
              </a:rPr>
              <a:t>CHARACTERISTIC TABLE:-</a:t>
            </a:r>
            <a:endParaRPr lang="en-IN" sz="2400" u="sng" dirty="0">
              <a:solidFill>
                <a:schemeClr val="bg1">
                  <a:lumMod val="85000"/>
                  <a:lumOff val="15000"/>
                </a:schemeClr>
              </a:solidFill>
            </a:endParaRPr>
          </a:p>
        </p:txBody>
      </p:sp>
    </p:spTree>
    <p:extLst>
      <p:ext uri="{BB962C8B-B14F-4D97-AF65-F5344CB8AC3E}">
        <p14:creationId xmlns:p14="http://schemas.microsoft.com/office/powerpoint/2010/main" val="39306000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D5EC02E3-BF86-D29E-C0FB-8F1395A1F0C6}"/>
              </a:ext>
            </a:extLst>
          </p:cNvPr>
          <p:cNvSpPr txBox="1">
            <a:spLocks/>
          </p:cNvSpPr>
          <p:nvPr/>
        </p:nvSpPr>
        <p:spPr>
          <a:xfrm>
            <a:off x="2528009" y="571499"/>
            <a:ext cx="9893314" cy="6675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sz="2400" dirty="0">
                <a:solidFill>
                  <a:schemeClr val="bg1">
                    <a:lumMod val="85000"/>
                    <a:lumOff val="15000"/>
                  </a:schemeClr>
                </a:solidFill>
              </a:rPr>
              <a:t>                         </a:t>
            </a:r>
            <a:r>
              <a:rPr lang="en-US" sz="2400" u="sng" dirty="0">
                <a:solidFill>
                  <a:schemeClr val="bg1">
                    <a:lumMod val="85000"/>
                    <a:lumOff val="15000"/>
                  </a:schemeClr>
                </a:solidFill>
              </a:rPr>
              <a:t>conclusion:-</a:t>
            </a:r>
            <a:endParaRPr lang="en-IN" sz="2400" u="sng" dirty="0">
              <a:solidFill>
                <a:schemeClr val="bg1">
                  <a:lumMod val="85000"/>
                  <a:lumOff val="15000"/>
                </a:schemeClr>
              </a:solidFill>
            </a:endParaRPr>
          </a:p>
        </p:txBody>
      </p:sp>
      <p:sp>
        <p:nvSpPr>
          <p:cNvPr id="3" name="Content Placeholder 2">
            <a:extLst>
              <a:ext uri="{FF2B5EF4-FFF2-40B4-BE49-F238E27FC236}">
                <a16:creationId xmlns:a16="http://schemas.microsoft.com/office/drawing/2014/main" id="{ACA3D40E-FEF4-B7D0-2A0C-BF231044A1DA}"/>
              </a:ext>
            </a:extLst>
          </p:cNvPr>
          <p:cNvSpPr>
            <a:spLocks noGrp="1"/>
          </p:cNvSpPr>
          <p:nvPr>
            <p:ph idx="1"/>
          </p:nvPr>
        </p:nvSpPr>
        <p:spPr>
          <a:xfrm>
            <a:off x="1143000" y="1878012"/>
            <a:ext cx="9905999" cy="3541714"/>
          </a:xfrm>
        </p:spPr>
        <p:txBody>
          <a:bodyPr>
            <a:normAutofit fontScale="92500" lnSpcReduction="10000"/>
          </a:bodyPr>
          <a:lstStyle/>
          <a:p>
            <a:r>
              <a:rPr lang="en-US" dirty="0">
                <a:solidFill>
                  <a:schemeClr val="bg1">
                    <a:lumMod val="85000"/>
                    <a:lumOff val="15000"/>
                  </a:schemeClr>
                </a:solidFill>
              </a:rPr>
              <a:t>After generating the </a:t>
            </a:r>
            <a:r>
              <a:rPr lang="en-US" b="0" i="0" dirty="0">
                <a:solidFill>
                  <a:srgbClr val="333333"/>
                </a:solidFill>
                <a:effectLst/>
              </a:rPr>
              <a:t>output wave shapes from the inverter has been compared to theoretical wave shapes to verify the inverter is functional as expected. </a:t>
            </a:r>
          </a:p>
          <a:p>
            <a:r>
              <a:rPr lang="en-US" dirty="0">
                <a:solidFill>
                  <a:srgbClr val="333333"/>
                </a:solidFill>
              </a:rPr>
              <a:t>Among 180</a:t>
            </a:r>
            <a:r>
              <a:rPr lang="en-IN" sz="2400" b="1" i="0" dirty="0">
                <a:solidFill>
                  <a:srgbClr val="202122"/>
                </a:solidFill>
                <a:effectLst/>
              </a:rPr>
              <a:t>°, </a:t>
            </a:r>
            <a:r>
              <a:rPr lang="en-IN" sz="2400" i="0" dirty="0">
                <a:solidFill>
                  <a:srgbClr val="202122"/>
                </a:solidFill>
                <a:effectLst/>
              </a:rPr>
              <a:t>120</a:t>
            </a:r>
            <a:r>
              <a:rPr lang="en-IN" sz="2400" b="1" i="0" dirty="0">
                <a:solidFill>
                  <a:srgbClr val="202122"/>
                </a:solidFill>
                <a:effectLst/>
              </a:rPr>
              <a:t>° </a:t>
            </a:r>
            <a:r>
              <a:rPr lang="en-IN" sz="2400" i="0" dirty="0">
                <a:solidFill>
                  <a:srgbClr val="202122"/>
                </a:solidFill>
                <a:effectLst/>
              </a:rPr>
              <a:t>conduction mode and SPWM method, the SPWM </a:t>
            </a:r>
            <a:r>
              <a:rPr lang="en-US" b="0" i="0" dirty="0">
                <a:solidFill>
                  <a:srgbClr val="333333"/>
                </a:solidFill>
                <a:effectLst/>
              </a:rPr>
              <a:t>gives a better result in sense of the wave shape of the voltage generated by the inverter. </a:t>
            </a:r>
            <a:r>
              <a:rPr lang="en-US" b="0" i="0" dirty="0">
                <a:solidFill>
                  <a:srgbClr val="333333"/>
                </a:solidFill>
                <a:effectLst/>
                <a:latin typeface="Georgia" panose="02040502050405020303" pitchFamily="18" charset="0"/>
              </a:rPr>
              <a:t> </a:t>
            </a:r>
          </a:p>
          <a:p>
            <a:r>
              <a:rPr lang="en-US" b="0" i="0" dirty="0">
                <a:solidFill>
                  <a:srgbClr val="333333"/>
                </a:solidFill>
                <a:effectLst/>
              </a:rPr>
              <a:t>This method resembles a shape which is very similar to a sinusoidal waveform. Whereas waveform of the 180° and 120° have more likely to a square wave.</a:t>
            </a:r>
          </a:p>
          <a:p>
            <a:r>
              <a:rPr lang="en-US" dirty="0">
                <a:solidFill>
                  <a:srgbClr val="333333"/>
                </a:solidFill>
              </a:rPr>
              <a:t>SPWM method has</a:t>
            </a:r>
            <a:r>
              <a:rPr lang="en-US" sz="2600" b="0" i="0" dirty="0">
                <a:solidFill>
                  <a:srgbClr val="333333"/>
                </a:solidFill>
                <a:effectLst/>
              </a:rPr>
              <a:t> less harmonic distortion compared to the other two conduction modes.</a:t>
            </a:r>
            <a:endParaRPr lang="en-IN" sz="2600" dirty="0">
              <a:solidFill>
                <a:schemeClr val="bg1">
                  <a:lumMod val="85000"/>
                  <a:lumOff val="15000"/>
                </a:schemeClr>
              </a:solidFill>
            </a:endParaRPr>
          </a:p>
        </p:txBody>
      </p:sp>
    </p:spTree>
    <p:extLst>
      <p:ext uri="{BB962C8B-B14F-4D97-AF65-F5344CB8AC3E}">
        <p14:creationId xmlns:p14="http://schemas.microsoft.com/office/powerpoint/2010/main" val="25809837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D5EC02E3-BF86-D29E-C0FB-8F1395A1F0C6}"/>
              </a:ext>
            </a:extLst>
          </p:cNvPr>
          <p:cNvSpPr txBox="1">
            <a:spLocks/>
          </p:cNvSpPr>
          <p:nvPr/>
        </p:nvSpPr>
        <p:spPr>
          <a:xfrm>
            <a:off x="2528009" y="571499"/>
            <a:ext cx="9893314" cy="6675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sz="2400" dirty="0">
                <a:solidFill>
                  <a:schemeClr val="bg1">
                    <a:lumMod val="85000"/>
                    <a:lumOff val="15000"/>
                  </a:schemeClr>
                </a:solidFill>
              </a:rPr>
              <a:t>                         </a:t>
            </a:r>
            <a:r>
              <a:rPr lang="en-US" sz="2400" u="sng" dirty="0">
                <a:solidFill>
                  <a:schemeClr val="bg1">
                    <a:lumMod val="85000"/>
                    <a:lumOff val="15000"/>
                  </a:schemeClr>
                </a:solidFill>
              </a:rPr>
              <a:t>FUTURE WORK:-</a:t>
            </a:r>
            <a:endParaRPr lang="en-IN" sz="2400" u="sng" dirty="0">
              <a:solidFill>
                <a:schemeClr val="bg1">
                  <a:lumMod val="85000"/>
                  <a:lumOff val="15000"/>
                </a:schemeClr>
              </a:solidFill>
            </a:endParaRPr>
          </a:p>
        </p:txBody>
      </p:sp>
      <p:sp>
        <p:nvSpPr>
          <p:cNvPr id="3" name="Content Placeholder 2">
            <a:extLst>
              <a:ext uri="{FF2B5EF4-FFF2-40B4-BE49-F238E27FC236}">
                <a16:creationId xmlns:a16="http://schemas.microsoft.com/office/drawing/2014/main" id="{ACA3D40E-FEF4-B7D0-2A0C-BF231044A1DA}"/>
              </a:ext>
            </a:extLst>
          </p:cNvPr>
          <p:cNvSpPr>
            <a:spLocks noGrp="1"/>
          </p:cNvSpPr>
          <p:nvPr>
            <p:ph idx="1"/>
          </p:nvPr>
        </p:nvSpPr>
        <p:spPr>
          <a:xfrm>
            <a:off x="1143000" y="1878012"/>
            <a:ext cx="9905999" cy="3541714"/>
          </a:xfrm>
        </p:spPr>
        <p:txBody>
          <a:bodyPr>
            <a:normAutofit fontScale="92500"/>
          </a:bodyPr>
          <a:lstStyle/>
          <a:p>
            <a:r>
              <a:rPr lang="en-US" b="0" i="0" dirty="0">
                <a:solidFill>
                  <a:schemeClr val="bg1">
                    <a:lumMod val="85000"/>
                    <a:lumOff val="15000"/>
                  </a:schemeClr>
                </a:solidFill>
                <a:effectLst/>
              </a:rPr>
              <a:t>Till now I have not used any filter in any conduction mode. So, in future I will use some basic LC filter to get better output voltage and current waveforms (i.e</a:t>
            </a:r>
            <a:r>
              <a:rPr lang="en-US" dirty="0">
                <a:solidFill>
                  <a:schemeClr val="bg1">
                    <a:lumMod val="85000"/>
                    <a:lumOff val="15000"/>
                  </a:schemeClr>
                </a:solidFill>
              </a:rPr>
              <a:t>. </a:t>
            </a:r>
            <a:r>
              <a:rPr lang="en-US" b="0" i="0" dirty="0">
                <a:solidFill>
                  <a:schemeClr val="bg1">
                    <a:lumMod val="85000"/>
                    <a:lumOff val="15000"/>
                  </a:schemeClr>
                </a:solidFill>
                <a:effectLst/>
              </a:rPr>
              <a:t>sine wave output waveforms).</a:t>
            </a:r>
            <a:endParaRPr lang="en-US" b="0" i="0" dirty="0">
              <a:solidFill>
                <a:srgbClr val="333333"/>
              </a:solidFill>
              <a:effectLst/>
            </a:endParaRPr>
          </a:p>
          <a:p>
            <a:r>
              <a:rPr lang="en-US" dirty="0">
                <a:solidFill>
                  <a:srgbClr val="333333"/>
                </a:solidFill>
              </a:rPr>
              <a:t>Till now I have done the open loop analysis further, I will try to analyze the closed loop analysis.</a:t>
            </a:r>
            <a:endParaRPr lang="en-US" b="0" i="0" dirty="0">
              <a:solidFill>
                <a:srgbClr val="333333"/>
              </a:solidFill>
              <a:effectLst/>
            </a:endParaRPr>
          </a:p>
          <a:p>
            <a:r>
              <a:rPr lang="en-US" dirty="0">
                <a:solidFill>
                  <a:srgbClr val="333333"/>
                </a:solidFill>
              </a:rPr>
              <a:t>Circuit simulation (to generate pulse and for analysis of different modes) is done on MATLAB Simulink Software. Later, some sort of hardware work will also be tried to get it done finally.</a:t>
            </a:r>
            <a:endParaRPr lang="en-IN" sz="2600" dirty="0">
              <a:solidFill>
                <a:schemeClr val="bg1">
                  <a:lumMod val="85000"/>
                  <a:lumOff val="15000"/>
                </a:schemeClr>
              </a:solidFill>
            </a:endParaRPr>
          </a:p>
        </p:txBody>
      </p:sp>
    </p:spTree>
    <p:extLst>
      <p:ext uri="{BB962C8B-B14F-4D97-AF65-F5344CB8AC3E}">
        <p14:creationId xmlns:p14="http://schemas.microsoft.com/office/powerpoint/2010/main" val="24334088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CD3229C-353A-930F-AD9C-6AF7C8618F3B}"/>
              </a:ext>
            </a:extLst>
          </p:cNvPr>
          <p:cNvPicPr>
            <a:picLocks noGrp="1" noChangeAspect="1"/>
          </p:cNvPicPr>
          <p:nvPr>
            <p:ph idx="1"/>
          </p:nvPr>
        </p:nvPicPr>
        <p:blipFill>
          <a:blip r:embed="rId3"/>
          <a:stretch>
            <a:fillRect/>
          </a:stretch>
        </p:blipFill>
        <p:spPr>
          <a:xfrm>
            <a:off x="1" y="-26634"/>
            <a:ext cx="12192000" cy="6858000"/>
          </a:xfrm>
          <a:prstGeom prst="rect">
            <a:avLst/>
          </a:prstGeom>
        </p:spPr>
      </p:pic>
    </p:spTree>
    <p:extLst>
      <p:ext uri="{BB962C8B-B14F-4D97-AF65-F5344CB8AC3E}">
        <p14:creationId xmlns:p14="http://schemas.microsoft.com/office/powerpoint/2010/main" val="10115907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74C6D-846D-47DA-A95A-F82261009485}"/>
              </a:ext>
            </a:extLst>
          </p:cNvPr>
          <p:cNvSpPr>
            <a:spLocks noGrp="1"/>
          </p:cNvSpPr>
          <p:nvPr>
            <p:ph type="title"/>
          </p:nvPr>
        </p:nvSpPr>
        <p:spPr/>
        <p:txBody>
          <a:bodyPr>
            <a:normAutofit/>
          </a:bodyPr>
          <a:lstStyle/>
          <a:p>
            <a:r>
              <a:rPr lang="en-US" sz="2400" dirty="0">
                <a:solidFill>
                  <a:schemeClr val="bg1"/>
                </a:solidFill>
              </a:rPr>
              <a:t>                    </a:t>
            </a:r>
            <a:r>
              <a:rPr lang="en-US" sz="2400" u="sng" dirty="0">
                <a:solidFill>
                  <a:schemeClr val="bg1"/>
                </a:solidFill>
              </a:rPr>
              <a:t>WHY ANALYSIS OF three phase inverters???</a:t>
            </a:r>
            <a:endParaRPr lang="en-IN" sz="2400" u="sng" dirty="0">
              <a:solidFill>
                <a:schemeClr val="bg1"/>
              </a:solidFill>
            </a:endParaRPr>
          </a:p>
        </p:txBody>
      </p:sp>
      <p:sp>
        <p:nvSpPr>
          <p:cNvPr id="3" name="Content Placeholder 2">
            <a:extLst>
              <a:ext uri="{FF2B5EF4-FFF2-40B4-BE49-F238E27FC236}">
                <a16:creationId xmlns:a16="http://schemas.microsoft.com/office/drawing/2014/main" id="{1F7C73B2-1593-4FF3-8AD0-C1D57D10ED2C}"/>
              </a:ext>
            </a:extLst>
          </p:cNvPr>
          <p:cNvSpPr>
            <a:spLocks noGrp="1"/>
          </p:cNvSpPr>
          <p:nvPr>
            <p:ph idx="1"/>
          </p:nvPr>
        </p:nvSpPr>
        <p:spPr/>
        <p:txBody>
          <a:bodyPr>
            <a:normAutofit fontScale="92500" lnSpcReduction="20000"/>
          </a:bodyPr>
          <a:lstStyle/>
          <a:p>
            <a:r>
              <a:rPr lang="en-US" dirty="0">
                <a:solidFill>
                  <a:schemeClr val="bg1">
                    <a:lumMod val="85000"/>
                    <a:lumOff val="15000"/>
                  </a:schemeClr>
                </a:solidFill>
              </a:rPr>
              <a:t>An inverter circuit made it possible to convert DC power into AC power of required frequency and voltage.</a:t>
            </a:r>
          </a:p>
          <a:p>
            <a:r>
              <a:rPr lang="en-US" dirty="0">
                <a:solidFill>
                  <a:schemeClr val="bg1">
                    <a:lumMod val="95000"/>
                    <a:lumOff val="5000"/>
                  </a:schemeClr>
                </a:solidFill>
              </a:rPr>
              <a:t>Three phase inverters are widely used to control different industrial process (electric and hybrid electric vehicles, </a:t>
            </a:r>
            <a:r>
              <a:rPr lang="en-IN" b="0" i="0" dirty="0">
                <a:solidFill>
                  <a:schemeClr val="bg1">
                    <a:lumMod val="85000"/>
                    <a:lumOff val="15000"/>
                  </a:schemeClr>
                </a:solidFill>
                <a:effectLst/>
                <a:latin typeface="Google Sans"/>
              </a:rPr>
              <a:t>high-frequency induction heating applications, etc)</a:t>
            </a:r>
            <a:r>
              <a:rPr lang="en-US" dirty="0">
                <a:solidFill>
                  <a:schemeClr val="bg1">
                    <a:lumMod val="85000"/>
                    <a:lumOff val="15000"/>
                  </a:schemeClr>
                </a:solidFill>
              </a:rPr>
              <a:t> </a:t>
            </a:r>
            <a:r>
              <a:rPr lang="en-US" dirty="0">
                <a:solidFill>
                  <a:schemeClr val="bg1">
                    <a:lumMod val="95000"/>
                    <a:lumOff val="5000"/>
                  </a:schemeClr>
                </a:solidFill>
              </a:rPr>
              <a:t>as they are very popular for fast response and precise control. </a:t>
            </a:r>
            <a:endParaRPr lang="en-US" dirty="0">
              <a:solidFill>
                <a:schemeClr val="bg1">
                  <a:lumMod val="85000"/>
                  <a:lumOff val="15000"/>
                </a:schemeClr>
              </a:solidFill>
            </a:endParaRPr>
          </a:p>
          <a:p>
            <a:r>
              <a:rPr lang="en-US" dirty="0">
                <a:solidFill>
                  <a:schemeClr val="bg1">
                    <a:lumMod val="85000"/>
                    <a:lumOff val="15000"/>
                  </a:schemeClr>
                </a:solidFill>
              </a:rPr>
              <a:t>Electric vehicles are increasingly being considered for sustainable and environment friendly transportation. The performance of these vehicles largely depends on the power electronics inverters, which are used to drive the traction motor which is generally fed by battery.</a:t>
            </a:r>
            <a:endParaRPr lang="en-IN" dirty="0">
              <a:solidFill>
                <a:schemeClr val="bg1">
                  <a:lumMod val="85000"/>
                  <a:lumOff val="15000"/>
                </a:schemeClr>
              </a:solidFill>
            </a:endParaRPr>
          </a:p>
        </p:txBody>
      </p:sp>
    </p:spTree>
    <p:extLst>
      <p:ext uri="{BB962C8B-B14F-4D97-AF65-F5344CB8AC3E}">
        <p14:creationId xmlns:p14="http://schemas.microsoft.com/office/powerpoint/2010/main" val="583802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0EA07-4487-4F4B-986E-57EEF18A3CA2}"/>
              </a:ext>
            </a:extLst>
          </p:cNvPr>
          <p:cNvSpPr>
            <a:spLocks noGrp="1"/>
          </p:cNvSpPr>
          <p:nvPr>
            <p:ph type="title"/>
          </p:nvPr>
        </p:nvSpPr>
        <p:spPr>
          <a:xfrm>
            <a:off x="1141413" y="88777"/>
            <a:ext cx="9905998" cy="2008311"/>
          </a:xfrm>
        </p:spPr>
        <p:txBody>
          <a:bodyPr>
            <a:normAutofit/>
          </a:bodyPr>
          <a:lstStyle/>
          <a:p>
            <a:pPr algn="ctr">
              <a:lnSpc>
                <a:spcPct val="115000"/>
              </a:lnSpc>
              <a:spcAft>
                <a:spcPts val="1000"/>
              </a:spcAft>
            </a:pPr>
            <a:r>
              <a:rPr lang="en-US" sz="1800" dirty="0">
                <a:solidFill>
                  <a:schemeClr val="bg1">
                    <a:lumMod val="85000"/>
                    <a:lumOff val="15000"/>
                  </a:schemeClr>
                </a:solidFill>
                <a:effectLst/>
                <a:latin typeface="Times New Roman" panose="02020603050405020304" pitchFamily="18" charset="0"/>
                <a:ea typeface="Calibri" panose="020F0502020204030204" pitchFamily="34" charset="0"/>
                <a:cs typeface="Mangal" panose="02040503050203030202" pitchFamily="18" charset="0"/>
              </a:rPr>
              <a:t>  </a:t>
            </a:r>
            <a:r>
              <a:rPr lang="en-US" sz="2400" u="sng" dirty="0">
                <a:solidFill>
                  <a:schemeClr val="bg1">
                    <a:lumMod val="85000"/>
                    <a:lumOff val="15000"/>
                  </a:schemeClr>
                </a:solidFill>
                <a:effectLst/>
                <a:ea typeface="Calibri" panose="020F0502020204030204" pitchFamily="34" charset="0"/>
                <a:cs typeface="Mangal" panose="02040503050203030202" pitchFamily="18" charset="0"/>
              </a:rPr>
              <a:t>Circuit diagram for three phase inverter:-</a:t>
            </a:r>
            <a:endParaRPr lang="en-IN" sz="2400" u="sng" dirty="0">
              <a:solidFill>
                <a:schemeClr val="bg1">
                  <a:lumMod val="85000"/>
                  <a:lumOff val="15000"/>
                </a:schemeClr>
              </a:solidFill>
              <a:effectLst/>
              <a:ea typeface="Calibri" panose="020F0502020204030204" pitchFamily="34" charset="0"/>
              <a:cs typeface="Mangal" panose="02040503050203030202" pitchFamily="18" charset="0"/>
            </a:endParaRPr>
          </a:p>
        </p:txBody>
      </p:sp>
      <p:pic>
        <p:nvPicPr>
          <p:cNvPr id="1025" name="Picture 1">
            <a:extLst>
              <a:ext uri="{FF2B5EF4-FFF2-40B4-BE49-F238E27FC236}">
                <a16:creationId xmlns:a16="http://schemas.microsoft.com/office/drawing/2014/main" id="{07CC51BE-0A1B-43E2-26C5-311DEC8E35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7476" y="1776353"/>
            <a:ext cx="7306322" cy="48855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08409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EE23C-D9A8-4F9E-82FB-2F0B08F986AC}"/>
              </a:ext>
            </a:extLst>
          </p:cNvPr>
          <p:cNvSpPr>
            <a:spLocks noGrp="1"/>
          </p:cNvSpPr>
          <p:nvPr>
            <p:ph type="title"/>
          </p:nvPr>
        </p:nvSpPr>
        <p:spPr>
          <a:xfrm>
            <a:off x="665825" y="225662"/>
            <a:ext cx="9973213" cy="849368"/>
          </a:xfrm>
        </p:spPr>
        <p:txBody>
          <a:bodyPr>
            <a:normAutofit fontScale="90000"/>
          </a:bodyPr>
          <a:lstStyle/>
          <a:p>
            <a:pPr algn="ctr"/>
            <a:r>
              <a:rPr lang="en-US" sz="2700" u="sng" dirty="0">
                <a:solidFill>
                  <a:schemeClr val="bg2">
                    <a:lumMod val="50000"/>
                  </a:schemeClr>
                </a:solidFill>
              </a:rPr>
              <a:t>Design of 3- phase inverter using 180</a:t>
            </a:r>
            <a:r>
              <a:rPr lang="en-IN" sz="2700" i="0" u="sng" dirty="0">
                <a:solidFill>
                  <a:srgbClr val="202122"/>
                </a:solidFill>
                <a:effectLst/>
              </a:rPr>
              <a:t>°</a:t>
            </a:r>
            <a:r>
              <a:rPr lang="en-US" sz="2700" u="sng" dirty="0">
                <a:solidFill>
                  <a:schemeClr val="bg2">
                    <a:lumMod val="50000"/>
                  </a:schemeClr>
                </a:solidFill>
              </a:rPr>
              <a:t> conduction mode</a:t>
            </a:r>
            <a:br>
              <a:rPr lang="en-US" sz="4800" b="1" u="sng" dirty="0">
                <a:solidFill>
                  <a:schemeClr val="bg2">
                    <a:lumMod val="50000"/>
                  </a:schemeClr>
                </a:solidFill>
              </a:rPr>
            </a:br>
            <a:endParaRPr lang="en-IN" sz="4800" b="1" u="sng" dirty="0">
              <a:solidFill>
                <a:schemeClr val="bg2">
                  <a:lumMod val="50000"/>
                </a:schemeClr>
              </a:solidFill>
            </a:endParaRPr>
          </a:p>
        </p:txBody>
      </p:sp>
      <p:pic>
        <p:nvPicPr>
          <p:cNvPr id="4" name="Content Placeholder 3" descr="A diagram of a computer system&#10;&#10;Description automatically generated">
            <a:extLst>
              <a:ext uri="{FF2B5EF4-FFF2-40B4-BE49-F238E27FC236}">
                <a16:creationId xmlns:a16="http://schemas.microsoft.com/office/drawing/2014/main" id="{C8538AF8-B378-9CF9-02FB-A93EC2F163FA}"/>
              </a:ext>
            </a:extLst>
          </p:cNvPr>
          <p:cNvPicPr>
            <a:picLocks noGrp="1" noChangeAspect="1"/>
          </p:cNvPicPr>
          <p:nvPr>
            <p:ph idx="1"/>
          </p:nvPr>
        </p:nvPicPr>
        <p:blipFill>
          <a:blip r:embed="rId3"/>
          <a:stretch>
            <a:fillRect/>
          </a:stretch>
        </p:blipFill>
        <p:spPr>
          <a:xfrm>
            <a:off x="929566" y="1057274"/>
            <a:ext cx="10191750" cy="5445619"/>
          </a:xfrm>
        </p:spPr>
      </p:pic>
    </p:spTree>
    <p:extLst>
      <p:ext uri="{BB962C8B-B14F-4D97-AF65-F5344CB8AC3E}">
        <p14:creationId xmlns:p14="http://schemas.microsoft.com/office/powerpoint/2010/main" val="31752551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EE23C-D9A8-4F9E-82FB-2F0B08F986AC}"/>
              </a:ext>
            </a:extLst>
          </p:cNvPr>
          <p:cNvSpPr>
            <a:spLocks noGrp="1"/>
          </p:cNvSpPr>
          <p:nvPr>
            <p:ph type="title"/>
          </p:nvPr>
        </p:nvSpPr>
        <p:spPr>
          <a:xfrm>
            <a:off x="967666" y="355107"/>
            <a:ext cx="9973213" cy="849368"/>
          </a:xfrm>
        </p:spPr>
        <p:txBody>
          <a:bodyPr>
            <a:normAutofit fontScale="90000"/>
          </a:bodyPr>
          <a:lstStyle/>
          <a:p>
            <a:pPr algn="ctr"/>
            <a:r>
              <a:rPr lang="en-US" sz="2700" u="sng" dirty="0">
                <a:solidFill>
                  <a:schemeClr val="bg2">
                    <a:lumMod val="50000"/>
                  </a:schemeClr>
                </a:solidFill>
                <a:latin typeface="+mn-lt"/>
              </a:rPr>
              <a:t>Design of 3- phase inverter using 180</a:t>
            </a:r>
            <a:r>
              <a:rPr lang="en-IN" sz="2700" i="0" u="sng" dirty="0">
                <a:solidFill>
                  <a:srgbClr val="202122"/>
                </a:solidFill>
                <a:effectLst/>
                <a:latin typeface="+mn-lt"/>
              </a:rPr>
              <a:t>°</a:t>
            </a:r>
            <a:r>
              <a:rPr lang="en-US" sz="2700" u="sng" dirty="0">
                <a:solidFill>
                  <a:schemeClr val="bg2">
                    <a:lumMod val="50000"/>
                  </a:schemeClr>
                </a:solidFill>
                <a:latin typeface="+mn-lt"/>
              </a:rPr>
              <a:t> conduction mode</a:t>
            </a:r>
            <a:br>
              <a:rPr lang="en-US" sz="4800" b="1" u="sng" dirty="0">
                <a:solidFill>
                  <a:schemeClr val="bg2">
                    <a:lumMod val="50000"/>
                  </a:schemeClr>
                </a:solidFill>
              </a:rPr>
            </a:br>
            <a:endParaRPr lang="en-IN" sz="4800" b="1" u="sng" dirty="0">
              <a:solidFill>
                <a:schemeClr val="bg2">
                  <a:lumMod val="50000"/>
                </a:schemeClr>
              </a:solidFill>
            </a:endParaRPr>
          </a:p>
        </p:txBody>
      </p:sp>
      <p:sp>
        <p:nvSpPr>
          <p:cNvPr id="5" name="Content Placeholder 4">
            <a:extLst>
              <a:ext uri="{FF2B5EF4-FFF2-40B4-BE49-F238E27FC236}">
                <a16:creationId xmlns:a16="http://schemas.microsoft.com/office/drawing/2014/main" id="{7142E0D7-BF4C-8F3E-7A92-570817756311}"/>
              </a:ext>
            </a:extLst>
          </p:cNvPr>
          <p:cNvSpPr>
            <a:spLocks noGrp="1"/>
          </p:cNvSpPr>
          <p:nvPr>
            <p:ph idx="1"/>
          </p:nvPr>
        </p:nvSpPr>
        <p:spPr>
          <a:xfrm>
            <a:off x="1141412" y="781234"/>
            <a:ext cx="9905999" cy="5788241"/>
          </a:xfrm>
        </p:spPr>
        <p:txBody>
          <a:bodyPr>
            <a:normAutofit fontScale="25000" lnSpcReduction="20000"/>
          </a:bodyPr>
          <a:lstStyle/>
          <a:p>
            <a:r>
              <a:rPr lang="en-IN" sz="5600" b="1" i="0" dirty="0">
                <a:solidFill>
                  <a:srgbClr val="121212"/>
                </a:solidFill>
                <a:effectLst/>
              </a:rPr>
              <a:t>Case 1 (for 0 - 60</a:t>
            </a:r>
            <a:r>
              <a:rPr lang="en-IN" sz="5600" b="1" i="0" dirty="0">
                <a:solidFill>
                  <a:srgbClr val="202122"/>
                </a:solidFill>
                <a:effectLst/>
              </a:rPr>
              <a:t>°):- Switch </a:t>
            </a:r>
            <a:r>
              <a:rPr lang="en-IN" sz="5600" b="1" dirty="0">
                <a:solidFill>
                  <a:srgbClr val="121212"/>
                </a:solidFill>
              </a:rPr>
              <a:t>S</a:t>
            </a:r>
            <a:r>
              <a:rPr lang="en-IN" sz="5600" b="1" i="0" dirty="0">
                <a:solidFill>
                  <a:srgbClr val="121212"/>
                </a:solidFill>
                <a:effectLst/>
              </a:rPr>
              <a:t>1, S5, and S6 will conduct</a:t>
            </a:r>
          </a:p>
          <a:p>
            <a:pPr marL="0" indent="0">
              <a:buNone/>
            </a:pPr>
            <a:r>
              <a:rPr lang="en-IN" sz="5600" b="1" i="0" dirty="0">
                <a:solidFill>
                  <a:schemeClr val="bg1">
                    <a:lumMod val="85000"/>
                    <a:lumOff val="15000"/>
                  </a:schemeClr>
                </a:solidFill>
                <a:effectLst/>
              </a:rPr>
              <a:t>     </a:t>
            </a:r>
            <a:r>
              <a:rPr lang="en-US" sz="5600" i="0" kern="100" dirty="0" err="1">
                <a:solidFill>
                  <a:schemeClr val="bg1">
                    <a:lumMod val="85000"/>
                    <a:lumOff val="15000"/>
                  </a:schemeClr>
                </a:solidFill>
                <a:cs typeface="Mangal" panose="02040503050203030202" pitchFamily="18" charset="0"/>
              </a:rPr>
              <a:t>Z</a:t>
            </a:r>
            <a:r>
              <a:rPr lang="en-US" sz="5600" kern="100" baseline="-25000" dirty="0" err="1">
                <a:solidFill>
                  <a:schemeClr val="bg1">
                    <a:lumMod val="85000"/>
                    <a:lumOff val="15000"/>
                  </a:schemeClr>
                </a:solidFill>
                <a:effectLst/>
                <a:ea typeface="Calibri" panose="020F0502020204030204" pitchFamily="34" charset="0"/>
                <a:cs typeface="Mangal" panose="02040503050203030202" pitchFamily="18" charset="0"/>
              </a:rPr>
              <a:t>eq</a:t>
            </a:r>
            <a:r>
              <a:rPr lang="en-US" sz="5600" kern="100" baseline="-25000" dirty="0">
                <a:solidFill>
                  <a:schemeClr val="bg1">
                    <a:lumMod val="85000"/>
                    <a:lumOff val="15000"/>
                  </a:schemeClr>
                </a:solidFill>
                <a:effectLst/>
                <a:ea typeface="Calibri" panose="020F0502020204030204" pitchFamily="34" charset="0"/>
                <a:cs typeface="Mangal" panose="02040503050203030202" pitchFamily="18" charset="0"/>
              </a:rPr>
              <a:t> </a:t>
            </a:r>
            <a:r>
              <a:rPr lang="en-IN" sz="5600" dirty="0">
                <a:solidFill>
                  <a:srgbClr val="121212"/>
                </a:solidFill>
              </a:rPr>
              <a:t>= Z + Z/2 = 3Z/2</a:t>
            </a:r>
          </a:p>
          <a:p>
            <a:pPr marL="0" indent="0">
              <a:buNone/>
            </a:pPr>
            <a:r>
              <a:rPr lang="en-IN" sz="5600" b="1" dirty="0">
                <a:solidFill>
                  <a:schemeClr val="bg1">
                    <a:lumMod val="85000"/>
                    <a:lumOff val="15000"/>
                  </a:schemeClr>
                </a:solidFill>
              </a:rPr>
              <a:t>      </a:t>
            </a:r>
            <a:r>
              <a:rPr lang="en-US" sz="5600" kern="100" dirty="0">
                <a:solidFill>
                  <a:schemeClr val="bg1">
                    <a:lumMod val="85000"/>
                    <a:lumOff val="15000"/>
                  </a:schemeClr>
                </a:solidFill>
                <a:effectLst/>
                <a:ea typeface="Calibri" panose="020F0502020204030204" pitchFamily="34" charset="0"/>
                <a:cs typeface="Mangal" panose="02040503050203030202" pitchFamily="18" charset="0"/>
              </a:rPr>
              <a:t>i</a:t>
            </a:r>
            <a:r>
              <a:rPr lang="en-US" sz="5600" kern="100" baseline="-25000" dirty="0">
                <a:solidFill>
                  <a:schemeClr val="bg1">
                    <a:lumMod val="85000"/>
                    <a:lumOff val="15000"/>
                  </a:schemeClr>
                </a:solidFill>
                <a:effectLst/>
                <a:ea typeface="Calibri" panose="020F0502020204030204" pitchFamily="34" charset="0"/>
                <a:cs typeface="Mangal" panose="02040503050203030202" pitchFamily="18" charset="0"/>
              </a:rPr>
              <a:t>1 </a:t>
            </a:r>
            <a:r>
              <a:rPr lang="en-US" sz="5600" kern="100" dirty="0">
                <a:solidFill>
                  <a:schemeClr val="bg1">
                    <a:lumMod val="85000"/>
                    <a:lumOff val="15000"/>
                  </a:schemeClr>
                </a:solidFill>
                <a:effectLst/>
                <a:ea typeface="Calibri" panose="020F0502020204030204" pitchFamily="34" charset="0"/>
                <a:cs typeface="Mangal" panose="02040503050203030202" pitchFamily="18" charset="0"/>
              </a:rPr>
              <a:t>= V</a:t>
            </a:r>
            <a:r>
              <a:rPr lang="en-US" sz="5600" kern="100" baseline="-25000" dirty="0">
                <a:solidFill>
                  <a:schemeClr val="bg1">
                    <a:lumMod val="85000"/>
                    <a:lumOff val="15000"/>
                  </a:schemeClr>
                </a:solidFill>
                <a:effectLst/>
                <a:ea typeface="Calibri" panose="020F0502020204030204" pitchFamily="34" charset="0"/>
                <a:cs typeface="Mangal" panose="02040503050203030202" pitchFamily="18" charset="0"/>
              </a:rPr>
              <a:t>s</a:t>
            </a:r>
            <a:r>
              <a:rPr lang="en-US" sz="5600" kern="100" dirty="0">
                <a:solidFill>
                  <a:schemeClr val="bg1">
                    <a:lumMod val="85000"/>
                    <a:lumOff val="15000"/>
                  </a:schemeClr>
                </a:solidFill>
                <a:effectLst/>
                <a:ea typeface="Calibri" panose="020F0502020204030204" pitchFamily="34" charset="0"/>
                <a:cs typeface="Mangal" panose="02040503050203030202" pitchFamily="18" charset="0"/>
              </a:rPr>
              <a:t>/</a:t>
            </a:r>
            <a:r>
              <a:rPr lang="en-US" sz="5600" kern="100" dirty="0" err="1">
                <a:solidFill>
                  <a:schemeClr val="bg1">
                    <a:lumMod val="85000"/>
                    <a:lumOff val="15000"/>
                  </a:schemeClr>
                </a:solidFill>
                <a:effectLst/>
                <a:ea typeface="Calibri" panose="020F0502020204030204" pitchFamily="34" charset="0"/>
                <a:cs typeface="Mangal" panose="02040503050203030202" pitchFamily="18" charset="0"/>
              </a:rPr>
              <a:t>Z</a:t>
            </a:r>
            <a:r>
              <a:rPr lang="en-US" sz="5600" kern="100" baseline="-25000" dirty="0" err="1">
                <a:solidFill>
                  <a:schemeClr val="bg1">
                    <a:lumMod val="85000"/>
                    <a:lumOff val="15000"/>
                  </a:schemeClr>
                </a:solidFill>
                <a:effectLst/>
                <a:ea typeface="Calibri" panose="020F0502020204030204" pitchFamily="34" charset="0"/>
                <a:cs typeface="Mangal" panose="02040503050203030202" pitchFamily="18" charset="0"/>
              </a:rPr>
              <a:t>eq</a:t>
            </a:r>
            <a:r>
              <a:rPr lang="en-US" sz="5600" kern="100" baseline="-25000" dirty="0">
                <a:solidFill>
                  <a:schemeClr val="bg1">
                    <a:lumMod val="85000"/>
                    <a:lumOff val="15000"/>
                  </a:schemeClr>
                </a:solidFill>
                <a:effectLst/>
                <a:ea typeface="Calibri" panose="020F0502020204030204" pitchFamily="34" charset="0"/>
                <a:cs typeface="Mangal" panose="02040503050203030202" pitchFamily="18" charset="0"/>
              </a:rPr>
              <a:t> </a:t>
            </a:r>
            <a:r>
              <a:rPr lang="en-US" sz="5600" kern="100" dirty="0">
                <a:solidFill>
                  <a:schemeClr val="bg1">
                    <a:lumMod val="85000"/>
                    <a:lumOff val="15000"/>
                  </a:schemeClr>
                </a:solidFill>
                <a:effectLst/>
                <a:ea typeface="Calibri" panose="020F0502020204030204" pitchFamily="34" charset="0"/>
                <a:cs typeface="Mangal" panose="02040503050203030202" pitchFamily="18" charset="0"/>
              </a:rPr>
              <a:t>= 2V</a:t>
            </a:r>
            <a:r>
              <a:rPr lang="en-US" sz="5600" kern="100" baseline="-25000" dirty="0">
                <a:solidFill>
                  <a:schemeClr val="bg1">
                    <a:lumMod val="85000"/>
                    <a:lumOff val="15000"/>
                  </a:schemeClr>
                </a:solidFill>
                <a:effectLst/>
                <a:ea typeface="Calibri" panose="020F0502020204030204" pitchFamily="34" charset="0"/>
                <a:cs typeface="Mangal" panose="02040503050203030202" pitchFamily="18" charset="0"/>
              </a:rPr>
              <a:t>s</a:t>
            </a:r>
            <a:r>
              <a:rPr lang="en-US" sz="5600" kern="100" dirty="0">
                <a:solidFill>
                  <a:schemeClr val="bg1">
                    <a:lumMod val="85000"/>
                    <a:lumOff val="15000"/>
                  </a:schemeClr>
                </a:solidFill>
                <a:effectLst/>
                <a:ea typeface="Calibri" panose="020F0502020204030204" pitchFamily="34" charset="0"/>
                <a:cs typeface="Mangal" panose="02040503050203030202" pitchFamily="18" charset="0"/>
              </a:rPr>
              <a:t>/3Z</a:t>
            </a:r>
          </a:p>
          <a:p>
            <a:pPr marL="0" indent="0">
              <a:buNone/>
            </a:pPr>
            <a:r>
              <a:rPr lang="en-US" sz="5600" kern="100" dirty="0">
                <a:solidFill>
                  <a:schemeClr val="bg1">
                    <a:lumMod val="85000"/>
                    <a:lumOff val="15000"/>
                  </a:schemeClr>
                </a:solidFill>
                <a:effectLst/>
                <a:ea typeface="Calibri" panose="020F0502020204030204" pitchFamily="34" charset="0"/>
                <a:cs typeface="Mangal" panose="02040503050203030202" pitchFamily="18" charset="0"/>
              </a:rPr>
              <a:t>     v</a:t>
            </a:r>
            <a:r>
              <a:rPr lang="en-US" sz="5600" kern="100" baseline="-25000" dirty="0">
                <a:solidFill>
                  <a:schemeClr val="bg1">
                    <a:lumMod val="85000"/>
                    <a:lumOff val="15000"/>
                  </a:schemeClr>
                </a:solidFill>
                <a:effectLst/>
                <a:ea typeface="Calibri" panose="020F0502020204030204" pitchFamily="34" charset="0"/>
                <a:cs typeface="Mangal" panose="02040503050203030202" pitchFamily="18" charset="0"/>
              </a:rPr>
              <a:t>an </a:t>
            </a:r>
            <a:r>
              <a:rPr lang="en-US" sz="5600" kern="100" dirty="0">
                <a:solidFill>
                  <a:schemeClr val="bg1">
                    <a:lumMod val="85000"/>
                    <a:lumOff val="15000"/>
                  </a:schemeClr>
                </a:solidFill>
                <a:effectLst/>
                <a:ea typeface="Calibri" panose="020F0502020204030204" pitchFamily="34" charset="0"/>
                <a:cs typeface="Mangal" panose="02040503050203030202" pitchFamily="18" charset="0"/>
              </a:rPr>
              <a:t>= </a:t>
            </a:r>
            <a:r>
              <a:rPr lang="en-US" sz="5600" kern="100" dirty="0" err="1">
                <a:solidFill>
                  <a:schemeClr val="bg1">
                    <a:lumMod val="85000"/>
                    <a:lumOff val="15000"/>
                  </a:schemeClr>
                </a:solidFill>
                <a:effectLst/>
                <a:ea typeface="Calibri" panose="020F0502020204030204" pitchFamily="34" charset="0"/>
                <a:cs typeface="Mangal" panose="02040503050203030202" pitchFamily="18" charset="0"/>
              </a:rPr>
              <a:t>v</a:t>
            </a:r>
            <a:r>
              <a:rPr lang="en-US" sz="5600" kern="100" baseline="-25000" dirty="0" err="1">
                <a:solidFill>
                  <a:schemeClr val="bg1">
                    <a:lumMod val="85000"/>
                    <a:lumOff val="15000"/>
                  </a:schemeClr>
                </a:solidFill>
                <a:effectLst/>
                <a:ea typeface="Calibri" panose="020F0502020204030204" pitchFamily="34" charset="0"/>
                <a:cs typeface="Mangal" panose="02040503050203030202" pitchFamily="18" charset="0"/>
              </a:rPr>
              <a:t>cn</a:t>
            </a:r>
            <a:r>
              <a:rPr lang="en-US" sz="5600" kern="100" dirty="0">
                <a:solidFill>
                  <a:schemeClr val="bg1">
                    <a:lumMod val="85000"/>
                    <a:lumOff val="15000"/>
                  </a:schemeClr>
                </a:solidFill>
                <a:effectLst/>
                <a:ea typeface="Calibri" panose="020F0502020204030204" pitchFamily="34" charset="0"/>
                <a:cs typeface="Mangal" panose="02040503050203030202" pitchFamily="18" charset="0"/>
              </a:rPr>
              <a:t> = i</a:t>
            </a:r>
            <a:r>
              <a:rPr lang="en-US" sz="5600" kern="100" baseline="-25000" dirty="0">
                <a:solidFill>
                  <a:schemeClr val="bg1">
                    <a:lumMod val="85000"/>
                    <a:lumOff val="15000"/>
                  </a:schemeClr>
                </a:solidFill>
                <a:effectLst/>
                <a:ea typeface="Calibri" panose="020F0502020204030204" pitchFamily="34" charset="0"/>
                <a:cs typeface="Mangal" panose="02040503050203030202" pitchFamily="18" charset="0"/>
              </a:rPr>
              <a:t>1</a:t>
            </a:r>
            <a:r>
              <a:rPr lang="en-US" sz="5600" i="0" kern="100" dirty="0">
                <a:solidFill>
                  <a:schemeClr val="bg1">
                    <a:lumMod val="85000"/>
                    <a:lumOff val="15000"/>
                  </a:schemeClr>
                </a:solidFill>
                <a:cs typeface="Mangal" panose="02040503050203030202" pitchFamily="18" charset="0"/>
              </a:rPr>
              <a:t>Z</a:t>
            </a:r>
            <a:r>
              <a:rPr lang="en-US" sz="5600" kern="100" dirty="0">
                <a:solidFill>
                  <a:schemeClr val="bg1">
                    <a:lumMod val="85000"/>
                    <a:lumOff val="15000"/>
                  </a:schemeClr>
                </a:solidFill>
                <a:effectLst/>
                <a:ea typeface="Calibri" panose="020F0502020204030204" pitchFamily="34" charset="0"/>
                <a:cs typeface="Mangal" panose="02040503050203030202" pitchFamily="18" charset="0"/>
              </a:rPr>
              <a:t>/2 = V</a:t>
            </a:r>
            <a:r>
              <a:rPr lang="en-US" sz="5600" kern="100" baseline="-25000" dirty="0">
                <a:solidFill>
                  <a:schemeClr val="bg1">
                    <a:lumMod val="85000"/>
                    <a:lumOff val="15000"/>
                  </a:schemeClr>
                </a:solidFill>
                <a:effectLst/>
                <a:ea typeface="Calibri" panose="020F0502020204030204" pitchFamily="34" charset="0"/>
                <a:cs typeface="Mangal" panose="02040503050203030202" pitchFamily="18" charset="0"/>
              </a:rPr>
              <a:t>s</a:t>
            </a:r>
            <a:r>
              <a:rPr lang="en-US" sz="5600" kern="100" dirty="0">
                <a:solidFill>
                  <a:schemeClr val="bg1">
                    <a:lumMod val="85000"/>
                    <a:lumOff val="15000"/>
                  </a:schemeClr>
                </a:solidFill>
                <a:effectLst/>
                <a:ea typeface="Calibri" panose="020F0502020204030204" pitchFamily="34" charset="0"/>
                <a:cs typeface="Mangal" panose="02040503050203030202" pitchFamily="18" charset="0"/>
              </a:rPr>
              <a:t>/3</a:t>
            </a:r>
            <a:r>
              <a:rPr lang="en-US" sz="5600" kern="100" baseline="-25000" dirty="0">
                <a:solidFill>
                  <a:schemeClr val="bg1">
                    <a:lumMod val="85000"/>
                    <a:lumOff val="15000"/>
                  </a:schemeClr>
                </a:solidFill>
                <a:effectLst/>
                <a:ea typeface="Calibri" panose="020F0502020204030204" pitchFamily="34" charset="0"/>
                <a:cs typeface="Mangal" panose="02040503050203030202" pitchFamily="18" charset="0"/>
              </a:rPr>
              <a:t> </a:t>
            </a:r>
          </a:p>
          <a:p>
            <a:pPr marL="0" indent="0">
              <a:buNone/>
            </a:pPr>
            <a:r>
              <a:rPr lang="en-US" sz="5600" kern="100" dirty="0">
                <a:solidFill>
                  <a:schemeClr val="bg1">
                    <a:lumMod val="85000"/>
                    <a:lumOff val="15000"/>
                  </a:schemeClr>
                </a:solidFill>
                <a:effectLst/>
                <a:ea typeface="Calibri" panose="020F0502020204030204" pitchFamily="34" charset="0"/>
                <a:cs typeface="Mangal" panose="02040503050203030202" pitchFamily="18" charset="0"/>
              </a:rPr>
              <a:t>      </a:t>
            </a:r>
            <a:r>
              <a:rPr lang="en-US" sz="5600" kern="100" dirty="0" err="1">
                <a:solidFill>
                  <a:schemeClr val="bg1">
                    <a:lumMod val="85000"/>
                    <a:lumOff val="15000"/>
                  </a:schemeClr>
                </a:solidFill>
                <a:effectLst/>
                <a:ea typeface="Calibri" panose="020F0502020204030204" pitchFamily="34" charset="0"/>
                <a:cs typeface="Mangal" panose="02040503050203030202" pitchFamily="18" charset="0"/>
              </a:rPr>
              <a:t>v</a:t>
            </a:r>
            <a:r>
              <a:rPr lang="en-US" sz="5600" kern="100" baseline="-25000" dirty="0" err="1">
                <a:solidFill>
                  <a:schemeClr val="bg1">
                    <a:lumMod val="85000"/>
                    <a:lumOff val="15000"/>
                  </a:schemeClr>
                </a:solidFill>
                <a:effectLst/>
                <a:ea typeface="Calibri" panose="020F0502020204030204" pitchFamily="34" charset="0"/>
                <a:cs typeface="Mangal" panose="02040503050203030202" pitchFamily="18" charset="0"/>
              </a:rPr>
              <a:t>bn</a:t>
            </a:r>
            <a:r>
              <a:rPr lang="en-US" sz="5600" kern="100" dirty="0">
                <a:solidFill>
                  <a:schemeClr val="bg1">
                    <a:lumMod val="85000"/>
                    <a:lumOff val="15000"/>
                  </a:schemeClr>
                </a:solidFill>
                <a:effectLst/>
                <a:ea typeface="Calibri" panose="020F0502020204030204" pitchFamily="34" charset="0"/>
                <a:cs typeface="Mangal" panose="02040503050203030202" pitchFamily="18" charset="0"/>
              </a:rPr>
              <a:t> = -i</a:t>
            </a:r>
            <a:r>
              <a:rPr lang="en-US" sz="5600" kern="100" baseline="-25000" dirty="0">
                <a:solidFill>
                  <a:schemeClr val="bg1">
                    <a:lumMod val="85000"/>
                    <a:lumOff val="15000"/>
                  </a:schemeClr>
                </a:solidFill>
                <a:effectLst/>
                <a:ea typeface="Calibri" panose="020F0502020204030204" pitchFamily="34" charset="0"/>
                <a:cs typeface="Mangal" panose="02040503050203030202" pitchFamily="18" charset="0"/>
              </a:rPr>
              <a:t>1</a:t>
            </a:r>
            <a:r>
              <a:rPr lang="en-US" sz="5600" kern="100" dirty="0">
                <a:solidFill>
                  <a:schemeClr val="bg1">
                    <a:lumMod val="85000"/>
                    <a:lumOff val="15000"/>
                  </a:schemeClr>
                </a:solidFill>
                <a:effectLst/>
                <a:ea typeface="Calibri" panose="020F0502020204030204" pitchFamily="34" charset="0"/>
                <a:cs typeface="Mangal" panose="02040503050203030202" pitchFamily="18" charset="0"/>
              </a:rPr>
              <a:t>Z = -2V</a:t>
            </a:r>
            <a:r>
              <a:rPr lang="en-US" sz="5600" kern="100" baseline="-25000" dirty="0">
                <a:solidFill>
                  <a:schemeClr val="bg1">
                    <a:lumMod val="85000"/>
                    <a:lumOff val="15000"/>
                  </a:schemeClr>
                </a:solidFill>
                <a:effectLst/>
                <a:ea typeface="Calibri" panose="020F0502020204030204" pitchFamily="34" charset="0"/>
                <a:cs typeface="Mangal" panose="02040503050203030202" pitchFamily="18" charset="0"/>
              </a:rPr>
              <a:t>s</a:t>
            </a:r>
            <a:r>
              <a:rPr lang="en-US" sz="5600" kern="100" dirty="0">
                <a:solidFill>
                  <a:schemeClr val="bg1">
                    <a:lumMod val="85000"/>
                    <a:lumOff val="15000"/>
                  </a:schemeClr>
                </a:solidFill>
                <a:effectLst/>
                <a:ea typeface="Calibri" panose="020F0502020204030204" pitchFamily="34" charset="0"/>
                <a:cs typeface="Mangal" panose="02040503050203030202" pitchFamily="18" charset="0"/>
              </a:rPr>
              <a:t>/3</a:t>
            </a:r>
          </a:p>
          <a:p>
            <a:pPr marL="0" indent="0">
              <a:buNone/>
            </a:pPr>
            <a:endParaRPr lang="en-US" sz="5600" kern="100" dirty="0">
              <a:solidFill>
                <a:schemeClr val="bg1">
                  <a:lumMod val="85000"/>
                  <a:lumOff val="15000"/>
                </a:schemeClr>
              </a:solidFill>
              <a:effectLst/>
              <a:ea typeface="Calibri" panose="020F0502020204030204" pitchFamily="34" charset="0"/>
              <a:cs typeface="Mangal" panose="02040503050203030202" pitchFamily="18" charset="0"/>
            </a:endParaRPr>
          </a:p>
          <a:p>
            <a:r>
              <a:rPr lang="en-IN" sz="5600" b="1" i="0" dirty="0">
                <a:solidFill>
                  <a:srgbClr val="121212"/>
                </a:solidFill>
                <a:effectLst/>
              </a:rPr>
              <a:t>Case 2 (for 60</a:t>
            </a:r>
            <a:r>
              <a:rPr lang="en-IN" sz="5600" b="1" i="0" dirty="0">
                <a:solidFill>
                  <a:srgbClr val="202122"/>
                </a:solidFill>
                <a:effectLst/>
              </a:rPr>
              <a:t>° - 120°):- Switch </a:t>
            </a:r>
            <a:r>
              <a:rPr lang="en-IN" sz="5600" b="1" dirty="0">
                <a:solidFill>
                  <a:srgbClr val="121212"/>
                </a:solidFill>
              </a:rPr>
              <a:t>S</a:t>
            </a:r>
            <a:r>
              <a:rPr lang="en-IN" sz="5600" b="1" i="0" dirty="0">
                <a:solidFill>
                  <a:srgbClr val="121212"/>
                </a:solidFill>
                <a:effectLst/>
              </a:rPr>
              <a:t>1, S2, and S6 will conduct</a:t>
            </a:r>
          </a:p>
          <a:p>
            <a:pPr marL="0" indent="0">
              <a:buNone/>
            </a:pPr>
            <a:r>
              <a:rPr lang="en-IN" sz="5600" b="1" i="0" dirty="0">
                <a:solidFill>
                  <a:schemeClr val="bg1">
                    <a:lumMod val="85000"/>
                    <a:lumOff val="15000"/>
                  </a:schemeClr>
                </a:solidFill>
                <a:effectLst/>
              </a:rPr>
              <a:t>     </a:t>
            </a:r>
            <a:r>
              <a:rPr lang="en-US" sz="5600" i="0" kern="100" dirty="0" err="1">
                <a:solidFill>
                  <a:schemeClr val="bg1">
                    <a:lumMod val="85000"/>
                    <a:lumOff val="15000"/>
                  </a:schemeClr>
                </a:solidFill>
                <a:cs typeface="Mangal" panose="02040503050203030202" pitchFamily="18" charset="0"/>
              </a:rPr>
              <a:t>Z</a:t>
            </a:r>
            <a:r>
              <a:rPr lang="en-US" sz="5600" kern="100" baseline="-25000" dirty="0" err="1">
                <a:solidFill>
                  <a:schemeClr val="bg1">
                    <a:lumMod val="85000"/>
                    <a:lumOff val="15000"/>
                  </a:schemeClr>
                </a:solidFill>
                <a:effectLst/>
                <a:ea typeface="Calibri" panose="020F0502020204030204" pitchFamily="34" charset="0"/>
                <a:cs typeface="Mangal" panose="02040503050203030202" pitchFamily="18" charset="0"/>
              </a:rPr>
              <a:t>eq</a:t>
            </a:r>
            <a:r>
              <a:rPr lang="en-US" sz="5600" kern="100" baseline="-25000" dirty="0">
                <a:solidFill>
                  <a:schemeClr val="bg1">
                    <a:lumMod val="85000"/>
                    <a:lumOff val="15000"/>
                  </a:schemeClr>
                </a:solidFill>
                <a:effectLst/>
                <a:ea typeface="Calibri" panose="020F0502020204030204" pitchFamily="34" charset="0"/>
                <a:cs typeface="Mangal" panose="02040503050203030202" pitchFamily="18" charset="0"/>
              </a:rPr>
              <a:t> </a:t>
            </a:r>
            <a:r>
              <a:rPr lang="en-IN" sz="5600" dirty="0">
                <a:solidFill>
                  <a:srgbClr val="121212"/>
                </a:solidFill>
              </a:rPr>
              <a:t>= Z + Z/2 = 3Z/2</a:t>
            </a:r>
          </a:p>
          <a:p>
            <a:pPr marL="0" indent="0">
              <a:buNone/>
            </a:pPr>
            <a:r>
              <a:rPr lang="en-IN" sz="5600" b="1" dirty="0">
                <a:solidFill>
                  <a:schemeClr val="bg1">
                    <a:lumMod val="85000"/>
                    <a:lumOff val="15000"/>
                  </a:schemeClr>
                </a:solidFill>
              </a:rPr>
              <a:t>      </a:t>
            </a:r>
            <a:r>
              <a:rPr lang="en-US" sz="5600" kern="100" dirty="0">
                <a:solidFill>
                  <a:schemeClr val="bg1">
                    <a:lumMod val="85000"/>
                    <a:lumOff val="15000"/>
                  </a:schemeClr>
                </a:solidFill>
                <a:effectLst/>
                <a:ea typeface="Calibri" panose="020F0502020204030204" pitchFamily="34" charset="0"/>
                <a:cs typeface="Mangal" panose="02040503050203030202" pitchFamily="18" charset="0"/>
              </a:rPr>
              <a:t>i</a:t>
            </a:r>
            <a:r>
              <a:rPr lang="en-US" sz="5600" kern="100" baseline="-25000" dirty="0">
                <a:solidFill>
                  <a:schemeClr val="bg1">
                    <a:lumMod val="85000"/>
                    <a:lumOff val="15000"/>
                  </a:schemeClr>
                </a:solidFill>
                <a:ea typeface="Calibri" panose="020F0502020204030204" pitchFamily="34" charset="0"/>
                <a:cs typeface="Mangal" panose="02040503050203030202" pitchFamily="18" charset="0"/>
              </a:rPr>
              <a:t>2</a:t>
            </a:r>
            <a:r>
              <a:rPr lang="en-US" sz="5600" kern="100" baseline="-25000" dirty="0">
                <a:solidFill>
                  <a:schemeClr val="bg1">
                    <a:lumMod val="85000"/>
                    <a:lumOff val="15000"/>
                  </a:schemeClr>
                </a:solidFill>
                <a:effectLst/>
                <a:ea typeface="Calibri" panose="020F0502020204030204" pitchFamily="34" charset="0"/>
                <a:cs typeface="Mangal" panose="02040503050203030202" pitchFamily="18" charset="0"/>
              </a:rPr>
              <a:t> </a:t>
            </a:r>
            <a:r>
              <a:rPr lang="en-US" sz="5600" kern="100" dirty="0">
                <a:solidFill>
                  <a:schemeClr val="bg1">
                    <a:lumMod val="85000"/>
                    <a:lumOff val="15000"/>
                  </a:schemeClr>
                </a:solidFill>
                <a:effectLst/>
                <a:ea typeface="Calibri" panose="020F0502020204030204" pitchFamily="34" charset="0"/>
                <a:cs typeface="Mangal" panose="02040503050203030202" pitchFamily="18" charset="0"/>
              </a:rPr>
              <a:t>= V</a:t>
            </a:r>
            <a:r>
              <a:rPr lang="en-US" sz="5600" kern="100" baseline="-25000" dirty="0">
                <a:solidFill>
                  <a:schemeClr val="bg1">
                    <a:lumMod val="85000"/>
                    <a:lumOff val="15000"/>
                  </a:schemeClr>
                </a:solidFill>
                <a:effectLst/>
                <a:ea typeface="Calibri" panose="020F0502020204030204" pitchFamily="34" charset="0"/>
                <a:cs typeface="Mangal" panose="02040503050203030202" pitchFamily="18" charset="0"/>
              </a:rPr>
              <a:t>s</a:t>
            </a:r>
            <a:r>
              <a:rPr lang="en-US" sz="5600" kern="100" dirty="0">
                <a:solidFill>
                  <a:schemeClr val="bg1">
                    <a:lumMod val="85000"/>
                    <a:lumOff val="15000"/>
                  </a:schemeClr>
                </a:solidFill>
                <a:effectLst/>
                <a:ea typeface="Calibri" panose="020F0502020204030204" pitchFamily="34" charset="0"/>
                <a:cs typeface="Mangal" panose="02040503050203030202" pitchFamily="18" charset="0"/>
              </a:rPr>
              <a:t>/</a:t>
            </a:r>
            <a:r>
              <a:rPr lang="en-US" sz="5600" kern="100" dirty="0" err="1">
                <a:solidFill>
                  <a:schemeClr val="bg1">
                    <a:lumMod val="85000"/>
                    <a:lumOff val="15000"/>
                  </a:schemeClr>
                </a:solidFill>
                <a:effectLst/>
                <a:ea typeface="Calibri" panose="020F0502020204030204" pitchFamily="34" charset="0"/>
                <a:cs typeface="Mangal" panose="02040503050203030202" pitchFamily="18" charset="0"/>
              </a:rPr>
              <a:t>Z</a:t>
            </a:r>
            <a:r>
              <a:rPr lang="en-US" sz="5600" kern="100" baseline="-25000" dirty="0" err="1">
                <a:solidFill>
                  <a:schemeClr val="bg1">
                    <a:lumMod val="85000"/>
                    <a:lumOff val="15000"/>
                  </a:schemeClr>
                </a:solidFill>
                <a:effectLst/>
                <a:ea typeface="Calibri" panose="020F0502020204030204" pitchFamily="34" charset="0"/>
                <a:cs typeface="Mangal" panose="02040503050203030202" pitchFamily="18" charset="0"/>
              </a:rPr>
              <a:t>eq</a:t>
            </a:r>
            <a:r>
              <a:rPr lang="en-US" sz="5600" kern="100" baseline="-25000" dirty="0">
                <a:solidFill>
                  <a:schemeClr val="bg1">
                    <a:lumMod val="85000"/>
                    <a:lumOff val="15000"/>
                  </a:schemeClr>
                </a:solidFill>
                <a:effectLst/>
                <a:ea typeface="Calibri" panose="020F0502020204030204" pitchFamily="34" charset="0"/>
                <a:cs typeface="Mangal" panose="02040503050203030202" pitchFamily="18" charset="0"/>
              </a:rPr>
              <a:t> </a:t>
            </a:r>
            <a:r>
              <a:rPr lang="en-US" sz="5600" kern="100" dirty="0">
                <a:solidFill>
                  <a:schemeClr val="bg1">
                    <a:lumMod val="85000"/>
                    <a:lumOff val="15000"/>
                  </a:schemeClr>
                </a:solidFill>
                <a:effectLst/>
                <a:ea typeface="Calibri" panose="020F0502020204030204" pitchFamily="34" charset="0"/>
                <a:cs typeface="Mangal" panose="02040503050203030202" pitchFamily="18" charset="0"/>
              </a:rPr>
              <a:t>= 2V</a:t>
            </a:r>
            <a:r>
              <a:rPr lang="en-US" sz="5600" kern="100" baseline="-25000" dirty="0">
                <a:solidFill>
                  <a:schemeClr val="bg1">
                    <a:lumMod val="85000"/>
                    <a:lumOff val="15000"/>
                  </a:schemeClr>
                </a:solidFill>
                <a:effectLst/>
                <a:ea typeface="Calibri" panose="020F0502020204030204" pitchFamily="34" charset="0"/>
                <a:cs typeface="Mangal" panose="02040503050203030202" pitchFamily="18" charset="0"/>
              </a:rPr>
              <a:t>s</a:t>
            </a:r>
            <a:r>
              <a:rPr lang="en-US" sz="5600" kern="100" dirty="0">
                <a:solidFill>
                  <a:schemeClr val="bg1">
                    <a:lumMod val="85000"/>
                    <a:lumOff val="15000"/>
                  </a:schemeClr>
                </a:solidFill>
                <a:effectLst/>
                <a:ea typeface="Calibri" panose="020F0502020204030204" pitchFamily="34" charset="0"/>
                <a:cs typeface="Mangal" panose="02040503050203030202" pitchFamily="18" charset="0"/>
              </a:rPr>
              <a:t>/3Z</a:t>
            </a:r>
          </a:p>
          <a:p>
            <a:pPr marL="0" indent="0">
              <a:buNone/>
            </a:pPr>
            <a:r>
              <a:rPr lang="en-US" sz="5600" kern="100" dirty="0">
                <a:solidFill>
                  <a:schemeClr val="bg1">
                    <a:lumMod val="85000"/>
                    <a:lumOff val="15000"/>
                  </a:schemeClr>
                </a:solidFill>
                <a:effectLst/>
                <a:ea typeface="Calibri" panose="020F0502020204030204" pitchFamily="34" charset="0"/>
                <a:cs typeface="Mangal" panose="02040503050203030202" pitchFamily="18" charset="0"/>
              </a:rPr>
              <a:t>     </a:t>
            </a:r>
            <a:r>
              <a:rPr lang="en-US" sz="5600" kern="100" dirty="0" err="1">
                <a:solidFill>
                  <a:schemeClr val="bg1">
                    <a:lumMod val="85000"/>
                    <a:lumOff val="15000"/>
                  </a:schemeClr>
                </a:solidFill>
                <a:effectLst/>
                <a:ea typeface="Calibri" panose="020F0502020204030204" pitchFamily="34" charset="0"/>
                <a:cs typeface="Mangal" panose="02040503050203030202" pitchFamily="18" charset="0"/>
              </a:rPr>
              <a:t>v</a:t>
            </a:r>
            <a:r>
              <a:rPr lang="en-US" sz="5600" kern="100" baseline="-25000" dirty="0" err="1">
                <a:solidFill>
                  <a:schemeClr val="bg1">
                    <a:lumMod val="85000"/>
                    <a:lumOff val="15000"/>
                  </a:schemeClr>
                </a:solidFill>
                <a:ea typeface="Calibri" panose="020F0502020204030204" pitchFamily="34" charset="0"/>
                <a:cs typeface="Mangal" panose="02040503050203030202" pitchFamily="18" charset="0"/>
              </a:rPr>
              <a:t>b</a:t>
            </a:r>
            <a:r>
              <a:rPr lang="en-US" sz="5600" kern="100" baseline="-25000" dirty="0" err="1">
                <a:solidFill>
                  <a:schemeClr val="bg1">
                    <a:lumMod val="85000"/>
                    <a:lumOff val="15000"/>
                  </a:schemeClr>
                </a:solidFill>
                <a:effectLst/>
                <a:ea typeface="Calibri" panose="020F0502020204030204" pitchFamily="34" charset="0"/>
                <a:cs typeface="Mangal" panose="02040503050203030202" pitchFamily="18" charset="0"/>
              </a:rPr>
              <a:t>n</a:t>
            </a:r>
            <a:r>
              <a:rPr lang="en-US" sz="5600" kern="100" baseline="-25000" dirty="0">
                <a:solidFill>
                  <a:schemeClr val="bg1">
                    <a:lumMod val="85000"/>
                    <a:lumOff val="15000"/>
                  </a:schemeClr>
                </a:solidFill>
                <a:effectLst/>
                <a:ea typeface="Calibri" panose="020F0502020204030204" pitchFamily="34" charset="0"/>
                <a:cs typeface="Mangal" panose="02040503050203030202" pitchFamily="18" charset="0"/>
              </a:rPr>
              <a:t> </a:t>
            </a:r>
            <a:r>
              <a:rPr lang="en-US" sz="5600" kern="100" dirty="0">
                <a:solidFill>
                  <a:schemeClr val="bg1">
                    <a:lumMod val="85000"/>
                    <a:lumOff val="15000"/>
                  </a:schemeClr>
                </a:solidFill>
                <a:effectLst/>
                <a:ea typeface="Calibri" panose="020F0502020204030204" pitchFamily="34" charset="0"/>
                <a:cs typeface="Mangal" panose="02040503050203030202" pitchFamily="18" charset="0"/>
              </a:rPr>
              <a:t>= </a:t>
            </a:r>
            <a:r>
              <a:rPr lang="en-US" sz="5600" kern="100" dirty="0" err="1">
                <a:solidFill>
                  <a:schemeClr val="bg1">
                    <a:lumMod val="85000"/>
                    <a:lumOff val="15000"/>
                  </a:schemeClr>
                </a:solidFill>
                <a:effectLst/>
                <a:ea typeface="Calibri" panose="020F0502020204030204" pitchFamily="34" charset="0"/>
                <a:cs typeface="Mangal" panose="02040503050203030202" pitchFamily="18" charset="0"/>
              </a:rPr>
              <a:t>v</a:t>
            </a:r>
            <a:r>
              <a:rPr lang="en-US" sz="5600" kern="100" baseline="-25000" dirty="0" err="1">
                <a:solidFill>
                  <a:schemeClr val="bg1">
                    <a:lumMod val="85000"/>
                    <a:lumOff val="15000"/>
                  </a:schemeClr>
                </a:solidFill>
                <a:effectLst/>
                <a:ea typeface="Calibri" panose="020F0502020204030204" pitchFamily="34" charset="0"/>
                <a:cs typeface="Mangal" panose="02040503050203030202" pitchFamily="18" charset="0"/>
              </a:rPr>
              <a:t>cn</a:t>
            </a:r>
            <a:r>
              <a:rPr lang="en-US" sz="5600" kern="100" dirty="0">
                <a:solidFill>
                  <a:schemeClr val="bg1">
                    <a:lumMod val="85000"/>
                    <a:lumOff val="15000"/>
                  </a:schemeClr>
                </a:solidFill>
                <a:effectLst/>
                <a:ea typeface="Calibri" panose="020F0502020204030204" pitchFamily="34" charset="0"/>
                <a:cs typeface="Mangal" panose="02040503050203030202" pitchFamily="18" charset="0"/>
              </a:rPr>
              <a:t> = -i</a:t>
            </a:r>
            <a:r>
              <a:rPr lang="en-US" sz="5600" kern="100" baseline="-25000" dirty="0">
                <a:solidFill>
                  <a:schemeClr val="bg1">
                    <a:lumMod val="85000"/>
                    <a:lumOff val="15000"/>
                  </a:schemeClr>
                </a:solidFill>
                <a:ea typeface="Calibri" panose="020F0502020204030204" pitchFamily="34" charset="0"/>
                <a:cs typeface="Mangal" panose="02040503050203030202" pitchFamily="18" charset="0"/>
              </a:rPr>
              <a:t>2</a:t>
            </a:r>
            <a:r>
              <a:rPr lang="en-US" sz="5600" i="0" kern="100" dirty="0">
                <a:solidFill>
                  <a:schemeClr val="bg1">
                    <a:lumMod val="85000"/>
                    <a:lumOff val="15000"/>
                  </a:schemeClr>
                </a:solidFill>
                <a:cs typeface="Mangal" panose="02040503050203030202" pitchFamily="18" charset="0"/>
              </a:rPr>
              <a:t>Z</a:t>
            </a:r>
            <a:r>
              <a:rPr lang="en-US" sz="5600" kern="100" dirty="0">
                <a:solidFill>
                  <a:schemeClr val="bg1">
                    <a:lumMod val="85000"/>
                    <a:lumOff val="15000"/>
                  </a:schemeClr>
                </a:solidFill>
                <a:effectLst/>
                <a:ea typeface="Calibri" panose="020F0502020204030204" pitchFamily="34" charset="0"/>
                <a:cs typeface="Mangal" panose="02040503050203030202" pitchFamily="18" charset="0"/>
              </a:rPr>
              <a:t>/2 = -V</a:t>
            </a:r>
            <a:r>
              <a:rPr lang="en-US" sz="5600" kern="100" baseline="-25000" dirty="0">
                <a:solidFill>
                  <a:schemeClr val="bg1">
                    <a:lumMod val="85000"/>
                    <a:lumOff val="15000"/>
                  </a:schemeClr>
                </a:solidFill>
                <a:effectLst/>
                <a:ea typeface="Calibri" panose="020F0502020204030204" pitchFamily="34" charset="0"/>
                <a:cs typeface="Mangal" panose="02040503050203030202" pitchFamily="18" charset="0"/>
              </a:rPr>
              <a:t>s</a:t>
            </a:r>
            <a:r>
              <a:rPr lang="en-US" sz="5600" kern="100" dirty="0">
                <a:solidFill>
                  <a:schemeClr val="bg1">
                    <a:lumMod val="85000"/>
                    <a:lumOff val="15000"/>
                  </a:schemeClr>
                </a:solidFill>
                <a:effectLst/>
                <a:ea typeface="Calibri" panose="020F0502020204030204" pitchFamily="34" charset="0"/>
                <a:cs typeface="Mangal" panose="02040503050203030202" pitchFamily="18" charset="0"/>
              </a:rPr>
              <a:t>/3</a:t>
            </a:r>
            <a:r>
              <a:rPr lang="en-US" sz="5600" kern="100" baseline="-25000" dirty="0">
                <a:solidFill>
                  <a:schemeClr val="bg1">
                    <a:lumMod val="85000"/>
                    <a:lumOff val="15000"/>
                  </a:schemeClr>
                </a:solidFill>
                <a:effectLst/>
                <a:ea typeface="Calibri" panose="020F0502020204030204" pitchFamily="34" charset="0"/>
                <a:cs typeface="Mangal" panose="02040503050203030202" pitchFamily="18" charset="0"/>
              </a:rPr>
              <a:t> </a:t>
            </a:r>
          </a:p>
          <a:p>
            <a:pPr marL="0" indent="0">
              <a:buNone/>
            </a:pPr>
            <a:r>
              <a:rPr lang="en-US" sz="5600" kern="100" dirty="0">
                <a:solidFill>
                  <a:schemeClr val="bg1">
                    <a:lumMod val="85000"/>
                    <a:lumOff val="15000"/>
                  </a:schemeClr>
                </a:solidFill>
                <a:effectLst/>
                <a:ea typeface="Calibri" panose="020F0502020204030204" pitchFamily="34" charset="0"/>
                <a:cs typeface="Mangal" panose="02040503050203030202" pitchFamily="18" charset="0"/>
              </a:rPr>
              <a:t>      v</a:t>
            </a:r>
            <a:r>
              <a:rPr lang="en-US" sz="5600" kern="100" baseline="-25000" dirty="0">
                <a:solidFill>
                  <a:schemeClr val="bg1">
                    <a:lumMod val="85000"/>
                    <a:lumOff val="15000"/>
                  </a:schemeClr>
                </a:solidFill>
                <a:ea typeface="Calibri" panose="020F0502020204030204" pitchFamily="34" charset="0"/>
                <a:cs typeface="Mangal" panose="02040503050203030202" pitchFamily="18" charset="0"/>
              </a:rPr>
              <a:t>a</a:t>
            </a:r>
            <a:r>
              <a:rPr lang="en-US" sz="5600" kern="100" baseline="-25000" dirty="0">
                <a:solidFill>
                  <a:schemeClr val="bg1">
                    <a:lumMod val="85000"/>
                    <a:lumOff val="15000"/>
                  </a:schemeClr>
                </a:solidFill>
                <a:effectLst/>
                <a:ea typeface="Calibri" panose="020F0502020204030204" pitchFamily="34" charset="0"/>
                <a:cs typeface="Mangal" panose="02040503050203030202" pitchFamily="18" charset="0"/>
              </a:rPr>
              <a:t>n</a:t>
            </a:r>
            <a:r>
              <a:rPr lang="en-US" sz="5600" kern="100" dirty="0">
                <a:solidFill>
                  <a:schemeClr val="bg1">
                    <a:lumMod val="85000"/>
                    <a:lumOff val="15000"/>
                  </a:schemeClr>
                </a:solidFill>
                <a:effectLst/>
                <a:ea typeface="Calibri" panose="020F0502020204030204" pitchFamily="34" charset="0"/>
                <a:cs typeface="Mangal" panose="02040503050203030202" pitchFamily="18" charset="0"/>
              </a:rPr>
              <a:t> = i</a:t>
            </a:r>
            <a:r>
              <a:rPr lang="en-US" sz="5600" kern="100" baseline="-25000" dirty="0">
                <a:solidFill>
                  <a:schemeClr val="bg1">
                    <a:lumMod val="85000"/>
                    <a:lumOff val="15000"/>
                  </a:schemeClr>
                </a:solidFill>
                <a:ea typeface="Calibri" panose="020F0502020204030204" pitchFamily="34" charset="0"/>
                <a:cs typeface="Mangal" panose="02040503050203030202" pitchFamily="18" charset="0"/>
              </a:rPr>
              <a:t>2</a:t>
            </a:r>
            <a:r>
              <a:rPr lang="en-US" sz="5600" kern="100" dirty="0">
                <a:solidFill>
                  <a:schemeClr val="bg1">
                    <a:lumMod val="85000"/>
                    <a:lumOff val="15000"/>
                  </a:schemeClr>
                </a:solidFill>
                <a:effectLst/>
                <a:ea typeface="Calibri" panose="020F0502020204030204" pitchFamily="34" charset="0"/>
                <a:cs typeface="Mangal" panose="02040503050203030202" pitchFamily="18" charset="0"/>
              </a:rPr>
              <a:t>Z = 2V</a:t>
            </a:r>
            <a:r>
              <a:rPr lang="en-US" sz="5600" kern="100" baseline="-25000" dirty="0">
                <a:solidFill>
                  <a:schemeClr val="bg1">
                    <a:lumMod val="85000"/>
                    <a:lumOff val="15000"/>
                  </a:schemeClr>
                </a:solidFill>
                <a:effectLst/>
                <a:ea typeface="Calibri" panose="020F0502020204030204" pitchFamily="34" charset="0"/>
                <a:cs typeface="Mangal" panose="02040503050203030202" pitchFamily="18" charset="0"/>
              </a:rPr>
              <a:t>s</a:t>
            </a:r>
            <a:r>
              <a:rPr lang="en-US" sz="5600" kern="100" dirty="0">
                <a:solidFill>
                  <a:schemeClr val="bg1">
                    <a:lumMod val="85000"/>
                    <a:lumOff val="15000"/>
                  </a:schemeClr>
                </a:solidFill>
                <a:effectLst/>
                <a:ea typeface="Calibri" panose="020F0502020204030204" pitchFamily="34" charset="0"/>
                <a:cs typeface="Mangal" panose="02040503050203030202" pitchFamily="18" charset="0"/>
              </a:rPr>
              <a:t>/3</a:t>
            </a:r>
          </a:p>
          <a:p>
            <a:pPr marL="0" indent="0">
              <a:buNone/>
            </a:pPr>
            <a:endParaRPr lang="en-IN" sz="5600" kern="100" dirty="0">
              <a:solidFill>
                <a:schemeClr val="bg1">
                  <a:lumMod val="85000"/>
                  <a:lumOff val="15000"/>
                </a:schemeClr>
              </a:solidFill>
              <a:effectLst/>
              <a:ea typeface="Calibri" panose="020F0502020204030204" pitchFamily="34" charset="0"/>
              <a:cs typeface="Mangal" panose="02040503050203030202" pitchFamily="18" charset="0"/>
            </a:endParaRPr>
          </a:p>
          <a:p>
            <a:r>
              <a:rPr lang="en-IN" sz="5600" b="1" i="0" dirty="0">
                <a:solidFill>
                  <a:srgbClr val="121212"/>
                </a:solidFill>
                <a:effectLst/>
              </a:rPr>
              <a:t>Case 3 (for</a:t>
            </a:r>
            <a:r>
              <a:rPr lang="en-IN" sz="5600" b="1" i="0" dirty="0">
                <a:solidFill>
                  <a:srgbClr val="202122"/>
                </a:solidFill>
                <a:effectLst/>
              </a:rPr>
              <a:t> 120° - 180°):- Switch </a:t>
            </a:r>
            <a:r>
              <a:rPr lang="en-IN" sz="5600" b="1" dirty="0">
                <a:solidFill>
                  <a:srgbClr val="121212"/>
                </a:solidFill>
              </a:rPr>
              <a:t>S</a:t>
            </a:r>
            <a:r>
              <a:rPr lang="en-IN" sz="5600" b="1" i="0" dirty="0">
                <a:solidFill>
                  <a:srgbClr val="121212"/>
                </a:solidFill>
                <a:effectLst/>
              </a:rPr>
              <a:t>1, S2, and S3 will conduct</a:t>
            </a:r>
          </a:p>
          <a:p>
            <a:pPr marL="0" indent="0">
              <a:buNone/>
            </a:pPr>
            <a:r>
              <a:rPr lang="en-IN" sz="5600" b="1" i="0" dirty="0">
                <a:solidFill>
                  <a:schemeClr val="bg1">
                    <a:lumMod val="85000"/>
                    <a:lumOff val="15000"/>
                  </a:schemeClr>
                </a:solidFill>
                <a:effectLst/>
              </a:rPr>
              <a:t>     </a:t>
            </a:r>
            <a:r>
              <a:rPr lang="en-US" sz="5600" i="0" kern="100" dirty="0" err="1">
                <a:solidFill>
                  <a:schemeClr val="bg1">
                    <a:lumMod val="85000"/>
                    <a:lumOff val="15000"/>
                  </a:schemeClr>
                </a:solidFill>
                <a:cs typeface="Mangal" panose="02040503050203030202" pitchFamily="18" charset="0"/>
              </a:rPr>
              <a:t>Z</a:t>
            </a:r>
            <a:r>
              <a:rPr lang="en-US" sz="5600" kern="100" baseline="-25000" dirty="0" err="1">
                <a:solidFill>
                  <a:schemeClr val="bg1">
                    <a:lumMod val="85000"/>
                    <a:lumOff val="15000"/>
                  </a:schemeClr>
                </a:solidFill>
                <a:effectLst/>
                <a:ea typeface="Calibri" panose="020F0502020204030204" pitchFamily="34" charset="0"/>
                <a:cs typeface="Mangal" panose="02040503050203030202" pitchFamily="18" charset="0"/>
              </a:rPr>
              <a:t>eq</a:t>
            </a:r>
            <a:r>
              <a:rPr lang="en-US" sz="5600" kern="100" baseline="-25000" dirty="0">
                <a:solidFill>
                  <a:schemeClr val="bg1">
                    <a:lumMod val="85000"/>
                    <a:lumOff val="15000"/>
                  </a:schemeClr>
                </a:solidFill>
                <a:effectLst/>
                <a:ea typeface="Calibri" panose="020F0502020204030204" pitchFamily="34" charset="0"/>
                <a:cs typeface="Mangal" panose="02040503050203030202" pitchFamily="18" charset="0"/>
              </a:rPr>
              <a:t> </a:t>
            </a:r>
            <a:r>
              <a:rPr lang="en-IN" sz="5600" dirty="0">
                <a:solidFill>
                  <a:srgbClr val="121212"/>
                </a:solidFill>
              </a:rPr>
              <a:t>= Z + Z/2 = 3Z/2</a:t>
            </a:r>
          </a:p>
          <a:p>
            <a:pPr marL="0" indent="0">
              <a:buNone/>
            </a:pPr>
            <a:r>
              <a:rPr lang="en-IN" sz="5600" b="1" dirty="0">
                <a:solidFill>
                  <a:schemeClr val="bg1">
                    <a:lumMod val="85000"/>
                    <a:lumOff val="15000"/>
                  </a:schemeClr>
                </a:solidFill>
              </a:rPr>
              <a:t>      </a:t>
            </a:r>
            <a:r>
              <a:rPr lang="en-US" sz="5600" kern="100" dirty="0">
                <a:solidFill>
                  <a:schemeClr val="bg1">
                    <a:lumMod val="85000"/>
                    <a:lumOff val="15000"/>
                  </a:schemeClr>
                </a:solidFill>
                <a:effectLst/>
                <a:ea typeface="Calibri" panose="020F0502020204030204" pitchFamily="34" charset="0"/>
                <a:cs typeface="Mangal" panose="02040503050203030202" pitchFamily="18" charset="0"/>
              </a:rPr>
              <a:t>i</a:t>
            </a:r>
            <a:r>
              <a:rPr lang="en-US" sz="5600" kern="100" baseline="-25000" dirty="0">
                <a:solidFill>
                  <a:schemeClr val="bg1">
                    <a:lumMod val="85000"/>
                    <a:lumOff val="15000"/>
                  </a:schemeClr>
                </a:solidFill>
                <a:ea typeface="Calibri" panose="020F0502020204030204" pitchFamily="34" charset="0"/>
                <a:cs typeface="Mangal" panose="02040503050203030202" pitchFamily="18" charset="0"/>
              </a:rPr>
              <a:t>3</a:t>
            </a:r>
            <a:r>
              <a:rPr lang="en-US" sz="5600" kern="100" baseline="-25000" dirty="0">
                <a:solidFill>
                  <a:schemeClr val="bg1">
                    <a:lumMod val="85000"/>
                    <a:lumOff val="15000"/>
                  </a:schemeClr>
                </a:solidFill>
                <a:effectLst/>
                <a:ea typeface="Calibri" panose="020F0502020204030204" pitchFamily="34" charset="0"/>
                <a:cs typeface="Mangal" panose="02040503050203030202" pitchFamily="18" charset="0"/>
              </a:rPr>
              <a:t> </a:t>
            </a:r>
            <a:r>
              <a:rPr lang="en-US" sz="5600" kern="100" dirty="0">
                <a:solidFill>
                  <a:schemeClr val="bg1">
                    <a:lumMod val="85000"/>
                    <a:lumOff val="15000"/>
                  </a:schemeClr>
                </a:solidFill>
                <a:effectLst/>
                <a:ea typeface="Calibri" panose="020F0502020204030204" pitchFamily="34" charset="0"/>
                <a:cs typeface="Mangal" panose="02040503050203030202" pitchFamily="18" charset="0"/>
              </a:rPr>
              <a:t>= V</a:t>
            </a:r>
            <a:r>
              <a:rPr lang="en-US" sz="5600" kern="100" baseline="-25000" dirty="0">
                <a:solidFill>
                  <a:schemeClr val="bg1">
                    <a:lumMod val="85000"/>
                    <a:lumOff val="15000"/>
                  </a:schemeClr>
                </a:solidFill>
                <a:effectLst/>
                <a:ea typeface="Calibri" panose="020F0502020204030204" pitchFamily="34" charset="0"/>
                <a:cs typeface="Mangal" panose="02040503050203030202" pitchFamily="18" charset="0"/>
              </a:rPr>
              <a:t>s</a:t>
            </a:r>
            <a:r>
              <a:rPr lang="en-US" sz="5600" kern="100" dirty="0">
                <a:solidFill>
                  <a:schemeClr val="bg1">
                    <a:lumMod val="85000"/>
                    <a:lumOff val="15000"/>
                  </a:schemeClr>
                </a:solidFill>
                <a:effectLst/>
                <a:ea typeface="Calibri" panose="020F0502020204030204" pitchFamily="34" charset="0"/>
                <a:cs typeface="Mangal" panose="02040503050203030202" pitchFamily="18" charset="0"/>
              </a:rPr>
              <a:t>/</a:t>
            </a:r>
            <a:r>
              <a:rPr lang="en-US" sz="5600" kern="100" dirty="0" err="1">
                <a:solidFill>
                  <a:schemeClr val="bg1">
                    <a:lumMod val="85000"/>
                    <a:lumOff val="15000"/>
                  </a:schemeClr>
                </a:solidFill>
                <a:effectLst/>
                <a:ea typeface="Calibri" panose="020F0502020204030204" pitchFamily="34" charset="0"/>
                <a:cs typeface="Mangal" panose="02040503050203030202" pitchFamily="18" charset="0"/>
              </a:rPr>
              <a:t>Z</a:t>
            </a:r>
            <a:r>
              <a:rPr lang="en-US" sz="5600" kern="100" baseline="-25000" dirty="0" err="1">
                <a:solidFill>
                  <a:schemeClr val="bg1">
                    <a:lumMod val="85000"/>
                    <a:lumOff val="15000"/>
                  </a:schemeClr>
                </a:solidFill>
                <a:effectLst/>
                <a:ea typeface="Calibri" panose="020F0502020204030204" pitchFamily="34" charset="0"/>
                <a:cs typeface="Mangal" panose="02040503050203030202" pitchFamily="18" charset="0"/>
              </a:rPr>
              <a:t>eq</a:t>
            </a:r>
            <a:r>
              <a:rPr lang="en-US" sz="5600" kern="100" baseline="-25000" dirty="0">
                <a:solidFill>
                  <a:schemeClr val="bg1">
                    <a:lumMod val="85000"/>
                    <a:lumOff val="15000"/>
                  </a:schemeClr>
                </a:solidFill>
                <a:effectLst/>
                <a:ea typeface="Calibri" panose="020F0502020204030204" pitchFamily="34" charset="0"/>
                <a:cs typeface="Mangal" panose="02040503050203030202" pitchFamily="18" charset="0"/>
              </a:rPr>
              <a:t> </a:t>
            </a:r>
            <a:r>
              <a:rPr lang="en-US" sz="5600" kern="100" dirty="0">
                <a:solidFill>
                  <a:schemeClr val="bg1">
                    <a:lumMod val="85000"/>
                    <a:lumOff val="15000"/>
                  </a:schemeClr>
                </a:solidFill>
                <a:effectLst/>
                <a:ea typeface="Calibri" panose="020F0502020204030204" pitchFamily="34" charset="0"/>
                <a:cs typeface="Mangal" panose="02040503050203030202" pitchFamily="18" charset="0"/>
              </a:rPr>
              <a:t>= 2V</a:t>
            </a:r>
            <a:r>
              <a:rPr lang="en-US" sz="5600" kern="100" baseline="-25000" dirty="0">
                <a:solidFill>
                  <a:schemeClr val="bg1">
                    <a:lumMod val="85000"/>
                    <a:lumOff val="15000"/>
                  </a:schemeClr>
                </a:solidFill>
                <a:effectLst/>
                <a:ea typeface="Calibri" panose="020F0502020204030204" pitchFamily="34" charset="0"/>
                <a:cs typeface="Mangal" panose="02040503050203030202" pitchFamily="18" charset="0"/>
              </a:rPr>
              <a:t>s</a:t>
            </a:r>
            <a:r>
              <a:rPr lang="en-US" sz="5600" kern="100" dirty="0">
                <a:solidFill>
                  <a:schemeClr val="bg1">
                    <a:lumMod val="85000"/>
                    <a:lumOff val="15000"/>
                  </a:schemeClr>
                </a:solidFill>
                <a:effectLst/>
                <a:ea typeface="Calibri" panose="020F0502020204030204" pitchFamily="34" charset="0"/>
                <a:cs typeface="Mangal" panose="02040503050203030202" pitchFamily="18" charset="0"/>
              </a:rPr>
              <a:t>/3Z</a:t>
            </a:r>
          </a:p>
          <a:p>
            <a:pPr marL="0" indent="0">
              <a:buNone/>
            </a:pPr>
            <a:r>
              <a:rPr lang="en-US" sz="5600" kern="100" dirty="0">
                <a:solidFill>
                  <a:schemeClr val="bg1">
                    <a:lumMod val="85000"/>
                    <a:lumOff val="15000"/>
                  </a:schemeClr>
                </a:solidFill>
                <a:effectLst/>
                <a:ea typeface="Calibri" panose="020F0502020204030204" pitchFamily="34" charset="0"/>
                <a:cs typeface="Mangal" panose="02040503050203030202" pitchFamily="18" charset="0"/>
              </a:rPr>
              <a:t>     v</a:t>
            </a:r>
            <a:r>
              <a:rPr lang="en-US" sz="5600" kern="100" baseline="-25000" dirty="0">
                <a:solidFill>
                  <a:schemeClr val="bg1">
                    <a:lumMod val="85000"/>
                    <a:lumOff val="15000"/>
                  </a:schemeClr>
                </a:solidFill>
                <a:effectLst/>
                <a:ea typeface="Calibri" panose="020F0502020204030204" pitchFamily="34" charset="0"/>
                <a:cs typeface="Mangal" panose="02040503050203030202" pitchFamily="18" charset="0"/>
              </a:rPr>
              <a:t>an </a:t>
            </a:r>
            <a:r>
              <a:rPr lang="en-US" sz="5600" kern="100" dirty="0">
                <a:solidFill>
                  <a:schemeClr val="bg1">
                    <a:lumMod val="85000"/>
                    <a:lumOff val="15000"/>
                  </a:schemeClr>
                </a:solidFill>
                <a:effectLst/>
                <a:ea typeface="Calibri" panose="020F0502020204030204" pitchFamily="34" charset="0"/>
                <a:cs typeface="Mangal" panose="02040503050203030202" pitchFamily="18" charset="0"/>
              </a:rPr>
              <a:t>= </a:t>
            </a:r>
            <a:r>
              <a:rPr lang="en-US" sz="5600" kern="100" dirty="0" err="1">
                <a:solidFill>
                  <a:schemeClr val="bg1">
                    <a:lumMod val="85000"/>
                    <a:lumOff val="15000"/>
                  </a:schemeClr>
                </a:solidFill>
                <a:effectLst/>
                <a:ea typeface="Calibri" panose="020F0502020204030204" pitchFamily="34" charset="0"/>
                <a:cs typeface="Mangal" panose="02040503050203030202" pitchFamily="18" charset="0"/>
              </a:rPr>
              <a:t>v</a:t>
            </a:r>
            <a:r>
              <a:rPr lang="en-US" sz="5600" kern="100" baseline="-25000" dirty="0" err="1">
                <a:solidFill>
                  <a:schemeClr val="bg1">
                    <a:lumMod val="85000"/>
                    <a:lumOff val="15000"/>
                  </a:schemeClr>
                </a:solidFill>
                <a:ea typeface="Calibri" panose="020F0502020204030204" pitchFamily="34" charset="0"/>
                <a:cs typeface="Mangal" panose="02040503050203030202" pitchFamily="18" charset="0"/>
              </a:rPr>
              <a:t>b</a:t>
            </a:r>
            <a:r>
              <a:rPr lang="en-US" sz="5600" kern="100" baseline="-25000" dirty="0" err="1">
                <a:solidFill>
                  <a:schemeClr val="bg1">
                    <a:lumMod val="85000"/>
                    <a:lumOff val="15000"/>
                  </a:schemeClr>
                </a:solidFill>
                <a:effectLst/>
                <a:ea typeface="Calibri" panose="020F0502020204030204" pitchFamily="34" charset="0"/>
                <a:cs typeface="Mangal" panose="02040503050203030202" pitchFamily="18" charset="0"/>
              </a:rPr>
              <a:t>n</a:t>
            </a:r>
            <a:r>
              <a:rPr lang="en-US" sz="5600" kern="100" dirty="0">
                <a:solidFill>
                  <a:schemeClr val="bg1">
                    <a:lumMod val="85000"/>
                    <a:lumOff val="15000"/>
                  </a:schemeClr>
                </a:solidFill>
                <a:effectLst/>
                <a:ea typeface="Calibri" panose="020F0502020204030204" pitchFamily="34" charset="0"/>
                <a:cs typeface="Mangal" panose="02040503050203030202" pitchFamily="18" charset="0"/>
              </a:rPr>
              <a:t> = i</a:t>
            </a:r>
            <a:r>
              <a:rPr lang="en-US" sz="5600" kern="100" baseline="-25000" dirty="0">
                <a:solidFill>
                  <a:schemeClr val="bg1">
                    <a:lumMod val="85000"/>
                    <a:lumOff val="15000"/>
                  </a:schemeClr>
                </a:solidFill>
                <a:ea typeface="Calibri" panose="020F0502020204030204" pitchFamily="34" charset="0"/>
                <a:cs typeface="Mangal" panose="02040503050203030202" pitchFamily="18" charset="0"/>
              </a:rPr>
              <a:t>3</a:t>
            </a:r>
            <a:r>
              <a:rPr lang="en-US" sz="5600" i="0" kern="100" dirty="0">
                <a:solidFill>
                  <a:schemeClr val="bg1">
                    <a:lumMod val="85000"/>
                    <a:lumOff val="15000"/>
                  </a:schemeClr>
                </a:solidFill>
                <a:cs typeface="Mangal" panose="02040503050203030202" pitchFamily="18" charset="0"/>
              </a:rPr>
              <a:t>Z</a:t>
            </a:r>
            <a:r>
              <a:rPr lang="en-US" sz="5600" kern="100" dirty="0">
                <a:solidFill>
                  <a:schemeClr val="bg1">
                    <a:lumMod val="85000"/>
                    <a:lumOff val="15000"/>
                  </a:schemeClr>
                </a:solidFill>
                <a:effectLst/>
                <a:ea typeface="Calibri" panose="020F0502020204030204" pitchFamily="34" charset="0"/>
                <a:cs typeface="Mangal" panose="02040503050203030202" pitchFamily="18" charset="0"/>
              </a:rPr>
              <a:t>/2 = V</a:t>
            </a:r>
            <a:r>
              <a:rPr lang="en-US" sz="5600" kern="100" baseline="-25000" dirty="0">
                <a:solidFill>
                  <a:schemeClr val="bg1">
                    <a:lumMod val="85000"/>
                    <a:lumOff val="15000"/>
                  </a:schemeClr>
                </a:solidFill>
                <a:effectLst/>
                <a:ea typeface="Calibri" panose="020F0502020204030204" pitchFamily="34" charset="0"/>
                <a:cs typeface="Mangal" panose="02040503050203030202" pitchFamily="18" charset="0"/>
              </a:rPr>
              <a:t>s</a:t>
            </a:r>
            <a:r>
              <a:rPr lang="en-US" sz="5600" kern="100" dirty="0">
                <a:solidFill>
                  <a:schemeClr val="bg1">
                    <a:lumMod val="85000"/>
                    <a:lumOff val="15000"/>
                  </a:schemeClr>
                </a:solidFill>
                <a:effectLst/>
                <a:ea typeface="Calibri" panose="020F0502020204030204" pitchFamily="34" charset="0"/>
                <a:cs typeface="Mangal" panose="02040503050203030202" pitchFamily="18" charset="0"/>
              </a:rPr>
              <a:t>/3</a:t>
            </a:r>
            <a:r>
              <a:rPr lang="en-US" sz="5600" kern="100" baseline="-25000" dirty="0">
                <a:solidFill>
                  <a:schemeClr val="bg1">
                    <a:lumMod val="85000"/>
                    <a:lumOff val="15000"/>
                  </a:schemeClr>
                </a:solidFill>
                <a:effectLst/>
                <a:ea typeface="Calibri" panose="020F0502020204030204" pitchFamily="34" charset="0"/>
                <a:cs typeface="Mangal" panose="02040503050203030202" pitchFamily="18" charset="0"/>
              </a:rPr>
              <a:t> </a:t>
            </a:r>
          </a:p>
          <a:p>
            <a:pPr marL="0" indent="0">
              <a:buNone/>
            </a:pPr>
            <a:r>
              <a:rPr lang="en-US" sz="5600" kern="100" dirty="0">
                <a:solidFill>
                  <a:schemeClr val="bg1">
                    <a:lumMod val="85000"/>
                    <a:lumOff val="15000"/>
                  </a:schemeClr>
                </a:solidFill>
                <a:effectLst/>
                <a:ea typeface="Calibri" panose="020F0502020204030204" pitchFamily="34" charset="0"/>
                <a:cs typeface="Mangal" panose="02040503050203030202" pitchFamily="18" charset="0"/>
              </a:rPr>
              <a:t>      </a:t>
            </a:r>
            <a:r>
              <a:rPr lang="en-US" sz="5600" kern="100" dirty="0" err="1">
                <a:solidFill>
                  <a:schemeClr val="bg1">
                    <a:lumMod val="85000"/>
                    <a:lumOff val="15000"/>
                  </a:schemeClr>
                </a:solidFill>
                <a:effectLst/>
                <a:ea typeface="Calibri" panose="020F0502020204030204" pitchFamily="34" charset="0"/>
                <a:cs typeface="Mangal" panose="02040503050203030202" pitchFamily="18" charset="0"/>
              </a:rPr>
              <a:t>v</a:t>
            </a:r>
            <a:r>
              <a:rPr lang="en-US" sz="5600" kern="100" baseline="-25000" dirty="0" err="1">
                <a:solidFill>
                  <a:schemeClr val="bg1">
                    <a:lumMod val="85000"/>
                    <a:lumOff val="15000"/>
                  </a:schemeClr>
                </a:solidFill>
                <a:ea typeface="Calibri" panose="020F0502020204030204" pitchFamily="34" charset="0"/>
                <a:cs typeface="Mangal" panose="02040503050203030202" pitchFamily="18" charset="0"/>
              </a:rPr>
              <a:t>c</a:t>
            </a:r>
            <a:r>
              <a:rPr lang="en-US" sz="5600" kern="100" baseline="-25000" dirty="0" err="1">
                <a:solidFill>
                  <a:schemeClr val="bg1">
                    <a:lumMod val="85000"/>
                    <a:lumOff val="15000"/>
                  </a:schemeClr>
                </a:solidFill>
                <a:effectLst/>
                <a:ea typeface="Calibri" panose="020F0502020204030204" pitchFamily="34" charset="0"/>
                <a:cs typeface="Mangal" panose="02040503050203030202" pitchFamily="18" charset="0"/>
              </a:rPr>
              <a:t>n</a:t>
            </a:r>
            <a:r>
              <a:rPr lang="en-US" sz="5600" kern="100" dirty="0">
                <a:solidFill>
                  <a:schemeClr val="bg1">
                    <a:lumMod val="85000"/>
                    <a:lumOff val="15000"/>
                  </a:schemeClr>
                </a:solidFill>
                <a:effectLst/>
                <a:ea typeface="Calibri" panose="020F0502020204030204" pitchFamily="34" charset="0"/>
                <a:cs typeface="Mangal" panose="02040503050203030202" pitchFamily="18" charset="0"/>
              </a:rPr>
              <a:t> = -i</a:t>
            </a:r>
            <a:r>
              <a:rPr lang="en-US" sz="5600" kern="100" baseline="-25000" dirty="0">
                <a:solidFill>
                  <a:schemeClr val="bg1">
                    <a:lumMod val="85000"/>
                    <a:lumOff val="15000"/>
                  </a:schemeClr>
                </a:solidFill>
                <a:ea typeface="Calibri" panose="020F0502020204030204" pitchFamily="34" charset="0"/>
                <a:cs typeface="Mangal" panose="02040503050203030202" pitchFamily="18" charset="0"/>
              </a:rPr>
              <a:t>3</a:t>
            </a:r>
            <a:r>
              <a:rPr lang="en-US" sz="5600" kern="100" dirty="0">
                <a:solidFill>
                  <a:schemeClr val="bg1">
                    <a:lumMod val="85000"/>
                    <a:lumOff val="15000"/>
                  </a:schemeClr>
                </a:solidFill>
                <a:effectLst/>
                <a:ea typeface="Calibri" panose="020F0502020204030204" pitchFamily="34" charset="0"/>
                <a:cs typeface="Mangal" panose="02040503050203030202" pitchFamily="18" charset="0"/>
              </a:rPr>
              <a:t>Z = -2V</a:t>
            </a:r>
            <a:r>
              <a:rPr lang="en-US" sz="5600" kern="100" baseline="-25000" dirty="0">
                <a:solidFill>
                  <a:schemeClr val="bg1">
                    <a:lumMod val="85000"/>
                    <a:lumOff val="15000"/>
                  </a:schemeClr>
                </a:solidFill>
                <a:effectLst/>
                <a:ea typeface="Calibri" panose="020F0502020204030204" pitchFamily="34" charset="0"/>
                <a:cs typeface="Mangal" panose="02040503050203030202" pitchFamily="18" charset="0"/>
              </a:rPr>
              <a:t>s</a:t>
            </a:r>
            <a:r>
              <a:rPr lang="en-US" sz="5600" kern="100" dirty="0">
                <a:solidFill>
                  <a:schemeClr val="bg1">
                    <a:lumMod val="85000"/>
                    <a:lumOff val="15000"/>
                  </a:schemeClr>
                </a:solidFill>
                <a:effectLst/>
                <a:ea typeface="Calibri" panose="020F0502020204030204" pitchFamily="34" charset="0"/>
                <a:cs typeface="Mangal" panose="02040503050203030202" pitchFamily="18" charset="0"/>
              </a:rPr>
              <a:t>/3</a:t>
            </a:r>
            <a:endParaRPr lang="en-IN" sz="5600" kern="100" dirty="0">
              <a:solidFill>
                <a:schemeClr val="bg1">
                  <a:lumMod val="85000"/>
                  <a:lumOff val="15000"/>
                </a:schemeClr>
              </a:solidFill>
              <a:effectLst/>
              <a:ea typeface="Calibri" panose="020F0502020204030204" pitchFamily="34" charset="0"/>
              <a:cs typeface="Mangal" panose="02040503050203030202" pitchFamily="18" charset="0"/>
            </a:endParaRPr>
          </a:p>
          <a:p>
            <a:pPr marL="0" indent="0">
              <a:buNone/>
            </a:pPr>
            <a:endParaRPr lang="en-IN" sz="2000" kern="100" dirty="0">
              <a:solidFill>
                <a:schemeClr val="bg1">
                  <a:lumMod val="85000"/>
                  <a:lumOff val="15000"/>
                </a:schemeClr>
              </a:solidFill>
              <a:effectLst/>
              <a:ea typeface="Calibri" panose="020F0502020204030204" pitchFamily="34" charset="0"/>
              <a:cs typeface="Mangal" panose="02040503050203030202" pitchFamily="18" charset="0"/>
            </a:endParaRPr>
          </a:p>
          <a:p>
            <a:pPr marL="0" indent="0">
              <a:buNone/>
            </a:pPr>
            <a:endParaRPr lang="en-IN" sz="2000" kern="100" dirty="0">
              <a:solidFill>
                <a:schemeClr val="bg1">
                  <a:lumMod val="85000"/>
                  <a:lumOff val="15000"/>
                </a:schemeClr>
              </a:solidFill>
              <a:effectLst/>
              <a:ea typeface="Calibri" panose="020F0502020204030204" pitchFamily="34" charset="0"/>
              <a:cs typeface="Mangal" panose="02040503050203030202" pitchFamily="18" charset="0"/>
            </a:endParaRPr>
          </a:p>
          <a:p>
            <a:pPr marL="0" indent="0">
              <a:buNone/>
            </a:pPr>
            <a:endParaRPr lang="en-IN" sz="2000" kern="100" dirty="0">
              <a:solidFill>
                <a:schemeClr val="bg1">
                  <a:lumMod val="85000"/>
                  <a:lumOff val="15000"/>
                </a:schemeClr>
              </a:solidFill>
              <a:effectLst/>
              <a:ea typeface="Calibri" panose="020F0502020204030204" pitchFamily="34" charset="0"/>
              <a:cs typeface="Mangal" panose="02040503050203030202" pitchFamily="18" charset="0"/>
            </a:endParaRPr>
          </a:p>
          <a:p>
            <a:pPr marL="0" indent="0">
              <a:buNone/>
            </a:pPr>
            <a:endParaRPr lang="en-IN" sz="2000" kern="100" dirty="0">
              <a:solidFill>
                <a:schemeClr val="bg1">
                  <a:lumMod val="85000"/>
                  <a:lumOff val="15000"/>
                </a:schemeClr>
              </a:solidFill>
              <a:effectLst/>
              <a:ea typeface="Calibri" panose="020F0502020204030204" pitchFamily="34" charset="0"/>
              <a:cs typeface="Mangal" panose="02040503050203030202" pitchFamily="18" charset="0"/>
            </a:endParaRPr>
          </a:p>
          <a:p>
            <a:pPr marL="0" indent="0">
              <a:buNone/>
            </a:pPr>
            <a:endParaRPr lang="en-IN" sz="2000" b="1" dirty="0">
              <a:solidFill>
                <a:srgbClr val="121212"/>
              </a:solidFill>
            </a:endParaRPr>
          </a:p>
          <a:p>
            <a:pPr marL="0" indent="0">
              <a:buNone/>
            </a:pPr>
            <a:endParaRPr lang="en-IN" sz="2100" b="1" kern="100" dirty="0">
              <a:solidFill>
                <a:schemeClr val="bg1">
                  <a:lumMod val="85000"/>
                  <a:lumOff val="15000"/>
                </a:schemeClr>
              </a:solidFill>
              <a:effectLst/>
              <a:ea typeface="Calibri" panose="020F0502020204030204" pitchFamily="34" charset="0"/>
              <a:cs typeface="Mangal" panose="02040503050203030202" pitchFamily="18" charset="0"/>
            </a:endParaRPr>
          </a:p>
          <a:p>
            <a:pPr marL="0" indent="0">
              <a:buNone/>
            </a:pPr>
            <a:r>
              <a:rPr lang="en-IN" sz="2000" b="1" dirty="0">
                <a:solidFill>
                  <a:srgbClr val="121212"/>
                </a:solidFill>
              </a:rPr>
              <a:t> </a:t>
            </a:r>
            <a:endParaRPr lang="en-IN" sz="2000" b="1" i="0" dirty="0">
              <a:solidFill>
                <a:srgbClr val="202122"/>
              </a:solidFill>
              <a:effectLst/>
            </a:endParaRPr>
          </a:p>
          <a:p>
            <a:pPr marL="0" indent="0">
              <a:buNone/>
            </a:pPr>
            <a:r>
              <a:rPr lang="en-IN" sz="2000" b="1" i="0" dirty="0">
                <a:solidFill>
                  <a:srgbClr val="202122"/>
                </a:solidFill>
                <a:effectLst/>
              </a:rPr>
              <a:t>          </a:t>
            </a:r>
          </a:p>
          <a:p>
            <a:endParaRPr lang="en-IN" dirty="0"/>
          </a:p>
        </p:txBody>
      </p:sp>
    </p:spTree>
    <p:extLst>
      <p:ext uri="{BB962C8B-B14F-4D97-AF65-F5344CB8AC3E}">
        <p14:creationId xmlns:p14="http://schemas.microsoft.com/office/powerpoint/2010/main" val="10161522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EE23C-D9A8-4F9E-82FB-2F0B08F986AC}"/>
              </a:ext>
            </a:extLst>
          </p:cNvPr>
          <p:cNvSpPr>
            <a:spLocks noGrp="1"/>
          </p:cNvSpPr>
          <p:nvPr>
            <p:ph type="title"/>
          </p:nvPr>
        </p:nvSpPr>
        <p:spPr>
          <a:xfrm>
            <a:off x="967666" y="355107"/>
            <a:ext cx="9973213" cy="849368"/>
          </a:xfrm>
        </p:spPr>
        <p:txBody>
          <a:bodyPr>
            <a:normAutofit fontScale="90000"/>
          </a:bodyPr>
          <a:lstStyle/>
          <a:p>
            <a:pPr algn="ctr"/>
            <a:r>
              <a:rPr lang="en-US" sz="2700" u="sng" dirty="0">
                <a:solidFill>
                  <a:schemeClr val="bg2">
                    <a:lumMod val="50000"/>
                  </a:schemeClr>
                </a:solidFill>
                <a:latin typeface="+mn-lt"/>
              </a:rPr>
              <a:t>CALCULATION</a:t>
            </a:r>
            <a:br>
              <a:rPr lang="en-US" sz="4800" b="1" u="sng" dirty="0">
                <a:solidFill>
                  <a:schemeClr val="bg2">
                    <a:lumMod val="50000"/>
                  </a:schemeClr>
                </a:solidFill>
              </a:rPr>
            </a:br>
            <a:endParaRPr lang="en-IN" sz="4800" b="1" u="sng" dirty="0">
              <a:solidFill>
                <a:schemeClr val="bg2">
                  <a:lumMod val="50000"/>
                </a:schemeClr>
              </a:solidFill>
            </a:endParaRPr>
          </a:p>
        </p:txBody>
      </p:sp>
      <p:sp>
        <p:nvSpPr>
          <p:cNvPr id="5" name="Content Placeholder 4">
            <a:extLst>
              <a:ext uri="{FF2B5EF4-FFF2-40B4-BE49-F238E27FC236}">
                <a16:creationId xmlns:a16="http://schemas.microsoft.com/office/drawing/2014/main" id="{7142E0D7-BF4C-8F3E-7A92-570817756311}"/>
              </a:ext>
            </a:extLst>
          </p:cNvPr>
          <p:cNvSpPr>
            <a:spLocks noGrp="1"/>
          </p:cNvSpPr>
          <p:nvPr>
            <p:ph idx="1"/>
          </p:nvPr>
        </p:nvSpPr>
        <p:spPr>
          <a:xfrm>
            <a:off x="1171576" y="1381125"/>
            <a:ext cx="11761786" cy="4721625"/>
          </a:xfrm>
        </p:spPr>
        <p:txBody>
          <a:bodyPr>
            <a:normAutofit fontScale="25000" lnSpcReduction="20000"/>
          </a:bodyPr>
          <a:lstStyle/>
          <a:p>
            <a:pPr algn="l"/>
            <a:r>
              <a:rPr lang="en-US" sz="7200" b="1" i="0" dirty="0">
                <a:solidFill>
                  <a:srgbClr val="3A3A3A"/>
                </a:solidFill>
                <a:effectLst/>
              </a:rPr>
              <a:t>Formula of Line and Phase Voltage:</a:t>
            </a:r>
          </a:p>
          <a:p>
            <a:pPr marL="0" indent="0" algn="l">
              <a:buNone/>
            </a:pPr>
            <a:r>
              <a:rPr lang="en-US" sz="7200" b="0" i="0" dirty="0">
                <a:solidFill>
                  <a:srgbClr val="3A3A3A"/>
                </a:solidFill>
                <a:effectLst/>
              </a:rPr>
              <a:t>         RMS value of Line voltage V</a:t>
            </a:r>
            <a:r>
              <a:rPr lang="en-US" sz="7200" b="0" i="0" baseline="-25000" dirty="0">
                <a:solidFill>
                  <a:srgbClr val="3A3A3A"/>
                </a:solidFill>
                <a:effectLst/>
              </a:rPr>
              <a:t>L</a:t>
            </a:r>
            <a:r>
              <a:rPr lang="en-US" sz="7200" b="0" i="0" dirty="0">
                <a:solidFill>
                  <a:srgbClr val="3A3A3A"/>
                </a:solidFill>
                <a:effectLst/>
              </a:rPr>
              <a:t> is given as below.</a:t>
            </a:r>
          </a:p>
          <a:p>
            <a:pPr marL="0" indent="0" algn="l">
              <a:buNone/>
            </a:pPr>
            <a:r>
              <a:rPr lang="en-US" sz="7200" b="1" i="0" dirty="0">
                <a:solidFill>
                  <a:srgbClr val="3A3A3A"/>
                </a:solidFill>
                <a:effectLst/>
              </a:rPr>
              <a:t>                      V</a:t>
            </a:r>
            <a:r>
              <a:rPr lang="en-US" sz="7200" b="1" i="0" baseline="-25000" dirty="0">
                <a:solidFill>
                  <a:srgbClr val="3A3A3A"/>
                </a:solidFill>
                <a:effectLst/>
              </a:rPr>
              <a:t>L</a:t>
            </a:r>
            <a:r>
              <a:rPr lang="en-US" sz="7200" b="1" i="0" dirty="0">
                <a:solidFill>
                  <a:srgbClr val="3A3A3A"/>
                </a:solidFill>
                <a:effectLst/>
              </a:rPr>
              <a:t> = 0.8165V</a:t>
            </a:r>
            <a:r>
              <a:rPr lang="en-US" sz="7200" b="1" i="0" baseline="-25000" dirty="0">
                <a:solidFill>
                  <a:srgbClr val="3A3A3A"/>
                </a:solidFill>
                <a:effectLst/>
              </a:rPr>
              <a:t>s</a:t>
            </a:r>
            <a:endParaRPr lang="en-US" sz="7200" b="0" i="0" dirty="0">
              <a:solidFill>
                <a:srgbClr val="3A3A3A"/>
              </a:solidFill>
              <a:effectLst/>
            </a:endParaRPr>
          </a:p>
          <a:p>
            <a:pPr marL="0" indent="0" algn="l">
              <a:buNone/>
            </a:pPr>
            <a:endParaRPr lang="en-US" sz="7200" b="0" i="0" dirty="0">
              <a:solidFill>
                <a:srgbClr val="3A3A3A"/>
              </a:solidFill>
              <a:effectLst/>
            </a:endParaRPr>
          </a:p>
          <a:p>
            <a:pPr marL="0" indent="0" algn="l">
              <a:buNone/>
            </a:pPr>
            <a:r>
              <a:rPr lang="en-US" sz="7200" b="0" i="0" dirty="0">
                <a:solidFill>
                  <a:srgbClr val="3A3A3A"/>
                </a:solidFill>
                <a:effectLst/>
              </a:rPr>
              <a:t>        RMS Value of phase voltage </a:t>
            </a:r>
            <a:r>
              <a:rPr lang="en-US" sz="7200" b="0" i="0" dirty="0" err="1">
                <a:solidFill>
                  <a:srgbClr val="3A3A3A"/>
                </a:solidFill>
                <a:effectLst/>
              </a:rPr>
              <a:t>V</a:t>
            </a:r>
            <a:r>
              <a:rPr lang="en-US" sz="7200" b="0" i="0" baseline="-25000" dirty="0" err="1">
                <a:solidFill>
                  <a:srgbClr val="3A3A3A"/>
                </a:solidFill>
                <a:effectLst/>
              </a:rPr>
              <a:t>p</a:t>
            </a:r>
            <a:r>
              <a:rPr lang="en-US" sz="7200" b="0" i="0" dirty="0">
                <a:solidFill>
                  <a:srgbClr val="3A3A3A"/>
                </a:solidFill>
                <a:effectLst/>
              </a:rPr>
              <a:t> is given as below:</a:t>
            </a:r>
          </a:p>
          <a:p>
            <a:pPr marL="0" indent="0" algn="l">
              <a:buNone/>
            </a:pPr>
            <a:r>
              <a:rPr lang="en-US" sz="7200" b="1" i="0" dirty="0">
                <a:solidFill>
                  <a:srgbClr val="3A3A3A"/>
                </a:solidFill>
                <a:effectLst/>
              </a:rPr>
              <a:t>                      </a:t>
            </a:r>
            <a:r>
              <a:rPr lang="en-US" sz="7200" b="1" i="0" dirty="0" err="1">
                <a:solidFill>
                  <a:srgbClr val="3A3A3A"/>
                </a:solidFill>
                <a:effectLst/>
              </a:rPr>
              <a:t>V</a:t>
            </a:r>
            <a:r>
              <a:rPr lang="en-US" sz="7200" b="1" i="0" baseline="-25000" dirty="0" err="1">
                <a:solidFill>
                  <a:srgbClr val="3A3A3A"/>
                </a:solidFill>
                <a:effectLst/>
              </a:rPr>
              <a:t>p</a:t>
            </a:r>
            <a:r>
              <a:rPr lang="en-US" sz="7200" b="1" i="0" dirty="0">
                <a:solidFill>
                  <a:srgbClr val="3A3A3A"/>
                </a:solidFill>
                <a:effectLst/>
              </a:rPr>
              <a:t> = 0.4714V</a:t>
            </a:r>
            <a:r>
              <a:rPr lang="en-US" sz="7200" b="1" i="0" baseline="-25000" dirty="0">
                <a:solidFill>
                  <a:srgbClr val="3A3A3A"/>
                </a:solidFill>
                <a:effectLst/>
              </a:rPr>
              <a:t>s</a:t>
            </a:r>
            <a:endParaRPr lang="en-US" sz="7200" b="1" i="0" dirty="0">
              <a:solidFill>
                <a:srgbClr val="3A3A3A"/>
              </a:solidFill>
              <a:effectLst/>
            </a:endParaRPr>
          </a:p>
          <a:p>
            <a:pPr algn="l"/>
            <a:r>
              <a:rPr lang="en-US" sz="7200" b="1" i="0" dirty="0">
                <a:solidFill>
                  <a:srgbClr val="3A3A3A"/>
                </a:solidFill>
                <a:effectLst/>
              </a:rPr>
              <a:t>Here, we have provided a voltage of 440 V:</a:t>
            </a:r>
          </a:p>
          <a:p>
            <a:pPr marL="0" indent="0" algn="l">
              <a:buNone/>
            </a:pPr>
            <a:r>
              <a:rPr lang="en-US" sz="7200" b="0" i="0" dirty="0">
                <a:solidFill>
                  <a:schemeClr val="bg1">
                    <a:lumMod val="85000"/>
                    <a:lumOff val="15000"/>
                  </a:schemeClr>
                </a:solidFill>
                <a:effectLst/>
              </a:rPr>
              <a:t>              </a:t>
            </a:r>
            <a:r>
              <a:rPr lang="en-US" sz="7200" kern="100" dirty="0">
                <a:solidFill>
                  <a:schemeClr val="bg1">
                    <a:lumMod val="85000"/>
                    <a:lumOff val="15000"/>
                  </a:schemeClr>
                </a:solidFill>
                <a:effectLst/>
                <a:ea typeface="Calibri" panose="020F0502020204030204" pitchFamily="34" charset="0"/>
                <a:cs typeface="Mangal" panose="02040503050203030202" pitchFamily="18" charset="0"/>
              </a:rPr>
              <a:t>V</a:t>
            </a:r>
            <a:r>
              <a:rPr lang="en-US" sz="7200" kern="100" baseline="-25000" dirty="0">
                <a:solidFill>
                  <a:schemeClr val="bg1">
                    <a:lumMod val="85000"/>
                    <a:lumOff val="15000"/>
                  </a:schemeClr>
                </a:solidFill>
                <a:effectLst/>
                <a:ea typeface="Calibri" panose="020F0502020204030204" pitchFamily="34" charset="0"/>
                <a:cs typeface="Mangal" panose="02040503050203030202" pitchFamily="18" charset="0"/>
              </a:rPr>
              <a:t>L</a:t>
            </a:r>
            <a:r>
              <a:rPr lang="en-US" sz="7200" kern="100" dirty="0">
                <a:solidFill>
                  <a:schemeClr val="bg1">
                    <a:lumMod val="85000"/>
                    <a:lumOff val="15000"/>
                  </a:schemeClr>
                </a:solidFill>
                <a:effectLst/>
                <a:ea typeface="Calibri" panose="020F0502020204030204" pitchFamily="34" charset="0"/>
                <a:cs typeface="Mangal" panose="02040503050203030202" pitchFamily="18" charset="0"/>
              </a:rPr>
              <a:t>(rms) = 0.8165*440 = 359.26 V</a:t>
            </a:r>
          </a:p>
          <a:p>
            <a:pPr marL="0" indent="0" algn="l">
              <a:buNone/>
            </a:pPr>
            <a:r>
              <a:rPr lang="en-US" sz="7200" kern="100" dirty="0">
                <a:solidFill>
                  <a:schemeClr val="bg1">
                    <a:lumMod val="85000"/>
                    <a:lumOff val="15000"/>
                  </a:schemeClr>
                </a:solidFill>
                <a:effectLst/>
                <a:ea typeface="Calibri" panose="020F0502020204030204" pitchFamily="34" charset="0"/>
                <a:cs typeface="Mangal" panose="02040503050203030202" pitchFamily="18" charset="0"/>
              </a:rPr>
              <a:t>               V</a:t>
            </a:r>
            <a:r>
              <a:rPr lang="en-US" sz="7200" kern="100" baseline="-25000" dirty="0">
                <a:solidFill>
                  <a:schemeClr val="bg1">
                    <a:lumMod val="85000"/>
                    <a:lumOff val="15000"/>
                  </a:schemeClr>
                </a:solidFill>
                <a:effectLst/>
                <a:ea typeface="Calibri" panose="020F0502020204030204" pitchFamily="34" charset="0"/>
                <a:cs typeface="Mangal" panose="02040503050203030202" pitchFamily="18" charset="0"/>
              </a:rPr>
              <a:t>P</a:t>
            </a:r>
            <a:r>
              <a:rPr lang="en-US" sz="7200" kern="100" dirty="0">
                <a:solidFill>
                  <a:schemeClr val="bg1">
                    <a:lumMod val="85000"/>
                    <a:lumOff val="15000"/>
                  </a:schemeClr>
                </a:solidFill>
                <a:effectLst/>
                <a:ea typeface="Calibri" panose="020F0502020204030204" pitchFamily="34" charset="0"/>
                <a:cs typeface="Mangal" panose="02040503050203030202" pitchFamily="18" charset="0"/>
              </a:rPr>
              <a:t>(rms) = 0.4714*440 </a:t>
            </a:r>
            <a:r>
              <a:rPr lang="en-US" sz="7200" kern="100">
                <a:solidFill>
                  <a:schemeClr val="bg1">
                    <a:lumMod val="85000"/>
                    <a:lumOff val="15000"/>
                  </a:schemeClr>
                </a:solidFill>
                <a:effectLst/>
                <a:ea typeface="Calibri" panose="020F0502020204030204" pitchFamily="34" charset="0"/>
                <a:cs typeface="Mangal" panose="02040503050203030202" pitchFamily="18" charset="0"/>
              </a:rPr>
              <a:t>= 207.41 </a:t>
            </a:r>
            <a:r>
              <a:rPr lang="en-US" sz="7200" kern="100" dirty="0">
                <a:solidFill>
                  <a:schemeClr val="bg1">
                    <a:lumMod val="85000"/>
                    <a:lumOff val="15000"/>
                  </a:schemeClr>
                </a:solidFill>
                <a:effectLst/>
                <a:ea typeface="Calibri" panose="020F0502020204030204" pitchFamily="34" charset="0"/>
                <a:cs typeface="Mangal" panose="02040503050203030202" pitchFamily="18" charset="0"/>
              </a:rPr>
              <a:t>V</a:t>
            </a:r>
            <a:endParaRPr lang="en-IN" sz="7200" kern="100" dirty="0">
              <a:solidFill>
                <a:schemeClr val="bg1">
                  <a:lumMod val="85000"/>
                  <a:lumOff val="15000"/>
                </a:schemeClr>
              </a:solidFill>
              <a:effectLst/>
              <a:ea typeface="Calibri" panose="020F0502020204030204" pitchFamily="34" charset="0"/>
              <a:cs typeface="Mangal" panose="02040503050203030202" pitchFamily="18" charset="0"/>
            </a:endParaRPr>
          </a:p>
          <a:p>
            <a:pPr marL="0" indent="0">
              <a:buNone/>
            </a:pPr>
            <a:endParaRPr lang="en-US" sz="6400" b="0" i="0" dirty="0">
              <a:solidFill>
                <a:srgbClr val="3A3A3A"/>
              </a:solidFill>
              <a:effectLst/>
              <a:latin typeface="-apple-system"/>
            </a:endParaRPr>
          </a:p>
          <a:p>
            <a:pPr marL="0" indent="0">
              <a:buNone/>
            </a:pPr>
            <a:endParaRPr lang="en-IN" sz="2000" kern="100" dirty="0">
              <a:solidFill>
                <a:schemeClr val="bg1">
                  <a:lumMod val="85000"/>
                  <a:lumOff val="15000"/>
                </a:schemeClr>
              </a:solidFill>
              <a:effectLst/>
              <a:ea typeface="Calibri" panose="020F0502020204030204" pitchFamily="34" charset="0"/>
              <a:cs typeface="Mangal" panose="02040503050203030202" pitchFamily="18" charset="0"/>
            </a:endParaRPr>
          </a:p>
          <a:p>
            <a:pPr marL="0" indent="0">
              <a:buNone/>
            </a:pPr>
            <a:endParaRPr lang="en-IN" sz="2000" kern="100" dirty="0">
              <a:solidFill>
                <a:schemeClr val="bg1">
                  <a:lumMod val="85000"/>
                  <a:lumOff val="15000"/>
                </a:schemeClr>
              </a:solidFill>
              <a:effectLst/>
              <a:ea typeface="Calibri" panose="020F0502020204030204" pitchFamily="34" charset="0"/>
              <a:cs typeface="Mangal" panose="02040503050203030202" pitchFamily="18" charset="0"/>
            </a:endParaRPr>
          </a:p>
          <a:p>
            <a:pPr marL="0" indent="0">
              <a:buNone/>
            </a:pPr>
            <a:endParaRPr lang="en-IN" sz="2000" kern="100" dirty="0">
              <a:solidFill>
                <a:schemeClr val="bg1">
                  <a:lumMod val="85000"/>
                  <a:lumOff val="15000"/>
                </a:schemeClr>
              </a:solidFill>
              <a:effectLst/>
              <a:ea typeface="Calibri" panose="020F0502020204030204" pitchFamily="34" charset="0"/>
              <a:cs typeface="Mangal" panose="02040503050203030202" pitchFamily="18" charset="0"/>
            </a:endParaRPr>
          </a:p>
          <a:p>
            <a:pPr marL="0" indent="0">
              <a:buNone/>
            </a:pPr>
            <a:endParaRPr lang="en-IN" sz="2000" kern="100" dirty="0">
              <a:solidFill>
                <a:schemeClr val="bg1">
                  <a:lumMod val="85000"/>
                  <a:lumOff val="15000"/>
                </a:schemeClr>
              </a:solidFill>
              <a:effectLst/>
              <a:ea typeface="Calibri" panose="020F0502020204030204" pitchFamily="34" charset="0"/>
              <a:cs typeface="Mangal" panose="02040503050203030202" pitchFamily="18" charset="0"/>
            </a:endParaRPr>
          </a:p>
          <a:p>
            <a:pPr marL="0" indent="0">
              <a:buNone/>
            </a:pPr>
            <a:endParaRPr lang="en-IN" sz="2000" kern="100" dirty="0">
              <a:solidFill>
                <a:schemeClr val="bg1">
                  <a:lumMod val="85000"/>
                  <a:lumOff val="15000"/>
                </a:schemeClr>
              </a:solidFill>
              <a:effectLst/>
              <a:ea typeface="Calibri" panose="020F0502020204030204" pitchFamily="34" charset="0"/>
              <a:cs typeface="Mangal" panose="02040503050203030202" pitchFamily="18" charset="0"/>
            </a:endParaRPr>
          </a:p>
          <a:p>
            <a:pPr marL="0" indent="0">
              <a:buNone/>
            </a:pPr>
            <a:endParaRPr lang="en-IN" sz="2000" b="1" dirty="0">
              <a:solidFill>
                <a:srgbClr val="121212"/>
              </a:solidFill>
            </a:endParaRPr>
          </a:p>
          <a:p>
            <a:pPr marL="0" indent="0">
              <a:buNone/>
            </a:pPr>
            <a:endParaRPr lang="en-IN" sz="2100" b="1" kern="100" dirty="0">
              <a:solidFill>
                <a:schemeClr val="bg1">
                  <a:lumMod val="85000"/>
                  <a:lumOff val="15000"/>
                </a:schemeClr>
              </a:solidFill>
              <a:effectLst/>
              <a:ea typeface="Calibri" panose="020F0502020204030204" pitchFamily="34" charset="0"/>
              <a:cs typeface="Mangal" panose="02040503050203030202" pitchFamily="18" charset="0"/>
            </a:endParaRPr>
          </a:p>
          <a:p>
            <a:pPr marL="0" indent="0">
              <a:buNone/>
            </a:pPr>
            <a:r>
              <a:rPr lang="en-IN" sz="2000" b="1" dirty="0">
                <a:solidFill>
                  <a:srgbClr val="121212"/>
                </a:solidFill>
              </a:rPr>
              <a:t> </a:t>
            </a:r>
            <a:endParaRPr lang="en-IN" sz="2000" b="1" i="0" dirty="0">
              <a:solidFill>
                <a:srgbClr val="202122"/>
              </a:solidFill>
              <a:effectLst/>
            </a:endParaRPr>
          </a:p>
          <a:p>
            <a:pPr marL="0" indent="0">
              <a:buNone/>
            </a:pPr>
            <a:r>
              <a:rPr lang="en-IN" sz="2000" b="1" i="0" dirty="0">
                <a:solidFill>
                  <a:srgbClr val="202122"/>
                </a:solidFill>
                <a:effectLst/>
              </a:rPr>
              <a:t>          </a:t>
            </a:r>
          </a:p>
          <a:p>
            <a:endParaRPr lang="en-IN" dirty="0"/>
          </a:p>
        </p:txBody>
      </p:sp>
    </p:spTree>
    <p:extLst>
      <p:ext uri="{BB962C8B-B14F-4D97-AF65-F5344CB8AC3E}">
        <p14:creationId xmlns:p14="http://schemas.microsoft.com/office/powerpoint/2010/main" val="19046303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60C57-3FE8-41E5-988D-3FFA64408DCB}"/>
              </a:ext>
            </a:extLst>
          </p:cNvPr>
          <p:cNvSpPr>
            <a:spLocks noGrp="1"/>
          </p:cNvSpPr>
          <p:nvPr>
            <p:ph type="title"/>
          </p:nvPr>
        </p:nvSpPr>
        <p:spPr>
          <a:xfrm>
            <a:off x="1775534" y="47849"/>
            <a:ext cx="9893314" cy="1457896"/>
          </a:xfrm>
        </p:spPr>
        <p:txBody>
          <a:bodyPr>
            <a:normAutofit/>
          </a:bodyPr>
          <a:lstStyle/>
          <a:p>
            <a:r>
              <a:rPr lang="en-US" sz="2400" dirty="0">
                <a:solidFill>
                  <a:schemeClr val="bg1">
                    <a:lumMod val="85000"/>
                    <a:lumOff val="15000"/>
                  </a:schemeClr>
                </a:solidFill>
              </a:rPr>
              <a:t>    </a:t>
            </a:r>
            <a:r>
              <a:rPr lang="en-US" sz="2400" u="sng" dirty="0">
                <a:solidFill>
                  <a:schemeClr val="bg1">
                    <a:lumMod val="85000"/>
                    <a:lumOff val="15000"/>
                  </a:schemeClr>
                </a:solidFill>
              </a:rPr>
              <a:t>Output line and phase voltage waveforms:-</a:t>
            </a:r>
            <a:endParaRPr lang="en-IN" sz="2400" u="sng" dirty="0">
              <a:solidFill>
                <a:schemeClr val="bg1">
                  <a:lumMod val="85000"/>
                  <a:lumOff val="15000"/>
                </a:schemeClr>
              </a:solidFill>
            </a:endParaRPr>
          </a:p>
        </p:txBody>
      </p:sp>
      <p:sp>
        <p:nvSpPr>
          <p:cNvPr id="9" name="TextBox 8">
            <a:extLst>
              <a:ext uri="{FF2B5EF4-FFF2-40B4-BE49-F238E27FC236}">
                <a16:creationId xmlns:a16="http://schemas.microsoft.com/office/drawing/2014/main" id="{2821C40D-82BD-BDB8-7399-9AFBF30762E1}"/>
              </a:ext>
            </a:extLst>
          </p:cNvPr>
          <p:cNvSpPr txBox="1"/>
          <p:nvPr/>
        </p:nvSpPr>
        <p:spPr>
          <a:xfrm>
            <a:off x="62145" y="5509054"/>
            <a:ext cx="11606704" cy="369332"/>
          </a:xfrm>
          <a:prstGeom prst="rect">
            <a:avLst/>
          </a:prstGeom>
          <a:noFill/>
        </p:spPr>
        <p:txBody>
          <a:bodyPr wrap="square">
            <a:spAutoFit/>
          </a:bodyPr>
          <a:lstStyle/>
          <a:p>
            <a:r>
              <a:rPr lang="en-US" dirty="0">
                <a:solidFill>
                  <a:schemeClr val="bg1">
                    <a:lumMod val="85000"/>
                    <a:lumOff val="15000"/>
                  </a:schemeClr>
                </a:solidFill>
                <a:latin typeface="+mj-lt"/>
              </a:rPr>
              <a:t>                       </a:t>
            </a:r>
            <a:r>
              <a:rPr lang="en-US" dirty="0">
                <a:solidFill>
                  <a:schemeClr val="bg1">
                    <a:lumMod val="85000"/>
                    <a:lumOff val="15000"/>
                  </a:schemeClr>
                </a:solidFill>
                <a:latin typeface="Aparajita" panose="020B0502040204020203" pitchFamily="18" charset="0"/>
                <a:cs typeface="Aparajita" panose="020B0502040204020203" pitchFamily="18" charset="0"/>
              </a:rPr>
              <a:t>Waveform of phase voltage                                                                                                          Waveform of line voltage </a:t>
            </a:r>
            <a:endParaRPr lang="en-IN" dirty="0">
              <a:solidFill>
                <a:schemeClr val="bg1">
                  <a:lumMod val="85000"/>
                  <a:lumOff val="15000"/>
                </a:schemeClr>
              </a:solidFill>
              <a:latin typeface="Aparajita" panose="020B0502040204020203" pitchFamily="18" charset="0"/>
              <a:cs typeface="Aparajita" panose="020B0502040204020203" pitchFamily="18" charset="0"/>
            </a:endParaRPr>
          </a:p>
        </p:txBody>
      </p:sp>
      <p:pic>
        <p:nvPicPr>
          <p:cNvPr id="8" name="Content Placeholder 7" descr="A screenshot of a computer screen&#10;&#10;Description automatically generated">
            <a:extLst>
              <a:ext uri="{FF2B5EF4-FFF2-40B4-BE49-F238E27FC236}">
                <a16:creationId xmlns:a16="http://schemas.microsoft.com/office/drawing/2014/main" id="{59B8120F-169D-4576-7471-C978A4C31ED4}"/>
              </a:ext>
            </a:extLst>
          </p:cNvPr>
          <p:cNvPicPr>
            <a:picLocks noGrp="1" noChangeAspect="1"/>
          </p:cNvPicPr>
          <p:nvPr>
            <p:ph idx="1"/>
          </p:nvPr>
        </p:nvPicPr>
        <p:blipFill>
          <a:blip r:embed="rId3"/>
          <a:stretch>
            <a:fillRect/>
          </a:stretch>
        </p:blipFill>
        <p:spPr>
          <a:xfrm>
            <a:off x="-1" y="1289365"/>
            <a:ext cx="5468645" cy="4146729"/>
          </a:xfrm>
        </p:spPr>
      </p:pic>
      <p:pic>
        <p:nvPicPr>
          <p:cNvPr id="11" name="Picture 10" descr="A screenshot of a computer&#10;&#10;Description automatically generated">
            <a:extLst>
              <a:ext uri="{FF2B5EF4-FFF2-40B4-BE49-F238E27FC236}">
                <a16:creationId xmlns:a16="http://schemas.microsoft.com/office/drawing/2014/main" id="{898116B3-86D8-5C14-35E3-6D8EB992EEC8}"/>
              </a:ext>
            </a:extLst>
          </p:cNvPr>
          <p:cNvPicPr>
            <a:picLocks noChangeAspect="1"/>
          </p:cNvPicPr>
          <p:nvPr/>
        </p:nvPicPr>
        <p:blipFill>
          <a:blip r:embed="rId4"/>
          <a:stretch>
            <a:fillRect/>
          </a:stretch>
        </p:blipFill>
        <p:spPr>
          <a:xfrm>
            <a:off x="6616145" y="1246192"/>
            <a:ext cx="5575856" cy="4189902"/>
          </a:xfrm>
          <a:prstGeom prst="rect">
            <a:avLst/>
          </a:prstGeom>
        </p:spPr>
      </p:pic>
    </p:spTree>
    <p:extLst>
      <p:ext uri="{BB962C8B-B14F-4D97-AF65-F5344CB8AC3E}">
        <p14:creationId xmlns:p14="http://schemas.microsoft.com/office/powerpoint/2010/main" val="32335896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60C57-3FE8-41E5-988D-3FFA64408DCB}"/>
              </a:ext>
            </a:extLst>
          </p:cNvPr>
          <p:cNvSpPr>
            <a:spLocks noGrp="1"/>
          </p:cNvSpPr>
          <p:nvPr>
            <p:ph type="title"/>
          </p:nvPr>
        </p:nvSpPr>
        <p:spPr>
          <a:xfrm>
            <a:off x="1775534" y="47849"/>
            <a:ext cx="9893314" cy="1457896"/>
          </a:xfrm>
        </p:spPr>
        <p:txBody>
          <a:bodyPr>
            <a:normAutofit/>
          </a:bodyPr>
          <a:lstStyle/>
          <a:p>
            <a:r>
              <a:rPr lang="en-US" sz="2400" dirty="0">
                <a:solidFill>
                  <a:schemeClr val="bg1">
                    <a:lumMod val="85000"/>
                    <a:lumOff val="15000"/>
                  </a:schemeClr>
                </a:solidFill>
              </a:rPr>
              <a:t>                 </a:t>
            </a:r>
            <a:r>
              <a:rPr lang="en-US" sz="2400" u="sng" dirty="0">
                <a:solidFill>
                  <a:schemeClr val="bg1">
                    <a:lumMod val="85000"/>
                    <a:lumOff val="15000"/>
                  </a:schemeClr>
                </a:solidFill>
              </a:rPr>
              <a:t>Output current waveforms:-</a:t>
            </a:r>
            <a:endParaRPr lang="en-IN" sz="2400" u="sng" dirty="0">
              <a:solidFill>
                <a:schemeClr val="bg1">
                  <a:lumMod val="85000"/>
                  <a:lumOff val="15000"/>
                </a:schemeClr>
              </a:solidFill>
            </a:endParaRPr>
          </a:p>
        </p:txBody>
      </p:sp>
      <p:sp>
        <p:nvSpPr>
          <p:cNvPr id="9" name="TextBox 8">
            <a:extLst>
              <a:ext uri="{FF2B5EF4-FFF2-40B4-BE49-F238E27FC236}">
                <a16:creationId xmlns:a16="http://schemas.microsoft.com/office/drawing/2014/main" id="{2821C40D-82BD-BDB8-7399-9AFBF30762E1}"/>
              </a:ext>
            </a:extLst>
          </p:cNvPr>
          <p:cNvSpPr txBox="1"/>
          <p:nvPr/>
        </p:nvSpPr>
        <p:spPr>
          <a:xfrm>
            <a:off x="449339" y="6333119"/>
            <a:ext cx="11540971" cy="369332"/>
          </a:xfrm>
          <a:prstGeom prst="rect">
            <a:avLst/>
          </a:prstGeom>
          <a:noFill/>
        </p:spPr>
        <p:txBody>
          <a:bodyPr wrap="square">
            <a:spAutoFit/>
          </a:bodyPr>
          <a:lstStyle/>
          <a:p>
            <a:r>
              <a:rPr lang="en-US" dirty="0">
                <a:solidFill>
                  <a:schemeClr val="bg1">
                    <a:lumMod val="85000"/>
                    <a:lumOff val="15000"/>
                  </a:schemeClr>
                </a:solidFill>
                <a:latin typeface="+mj-lt"/>
              </a:rPr>
              <a:t>                                                      </a:t>
            </a:r>
            <a:r>
              <a:rPr lang="en-US" dirty="0">
                <a:solidFill>
                  <a:schemeClr val="bg1">
                    <a:lumMod val="85000"/>
                    <a:lumOff val="15000"/>
                  </a:schemeClr>
                </a:solidFill>
                <a:latin typeface="Aparajita" panose="020B0502040204020203" pitchFamily="18" charset="0"/>
                <a:cs typeface="Aparajita" panose="020B0502040204020203" pitchFamily="18" charset="0"/>
              </a:rPr>
              <a:t>Waveforms of output currents (</a:t>
            </a:r>
            <a:r>
              <a:rPr lang="en-US" dirty="0" err="1">
                <a:solidFill>
                  <a:schemeClr val="bg1">
                    <a:lumMod val="85000"/>
                    <a:lumOff val="15000"/>
                  </a:schemeClr>
                </a:solidFill>
                <a:latin typeface="Aparajita" panose="020B0502040204020203" pitchFamily="18" charset="0"/>
                <a:cs typeface="Aparajita" panose="020B0502040204020203" pitchFamily="18" charset="0"/>
              </a:rPr>
              <a:t>Iab</a:t>
            </a:r>
            <a:r>
              <a:rPr lang="en-US" dirty="0">
                <a:solidFill>
                  <a:schemeClr val="bg1">
                    <a:lumMod val="85000"/>
                    <a:lumOff val="15000"/>
                  </a:schemeClr>
                </a:solidFill>
                <a:latin typeface="Aparajita" panose="020B0502040204020203" pitchFamily="18" charset="0"/>
                <a:cs typeface="Aparajita" panose="020B0502040204020203" pitchFamily="18" charset="0"/>
              </a:rPr>
              <a:t>, </a:t>
            </a:r>
            <a:r>
              <a:rPr lang="en-US" dirty="0" err="1">
                <a:solidFill>
                  <a:schemeClr val="bg1">
                    <a:lumMod val="85000"/>
                    <a:lumOff val="15000"/>
                  </a:schemeClr>
                </a:solidFill>
                <a:latin typeface="Aparajita" panose="020B0502040204020203" pitchFamily="18" charset="0"/>
                <a:cs typeface="Aparajita" panose="020B0502040204020203" pitchFamily="18" charset="0"/>
              </a:rPr>
              <a:t>Ibc</a:t>
            </a:r>
            <a:r>
              <a:rPr lang="en-US" dirty="0">
                <a:solidFill>
                  <a:schemeClr val="bg1">
                    <a:lumMod val="85000"/>
                    <a:lumOff val="15000"/>
                  </a:schemeClr>
                </a:solidFill>
                <a:latin typeface="Aparajita" panose="020B0502040204020203" pitchFamily="18" charset="0"/>
                <a:cs typeface="Aparajita" panose="020B0502040204020203" pitchFamily="18" charset="0"/>
              </a:rPr>
              <a:t>, and Ica)</a:t>
            </a:r>
            <a:endParaRPr lang="en-IN" dirty="0">
              <a:solidFill>
                <a:schemeClr val="bg1">
                  <a:lumMod val="85000"/>
                  <a:lumOff val="15000"/>
                </a:schemeClr>
              </a:solidFill>
              <a:latin typeface="Aparajita" panose="020B0502040204020203" pitchFamily="18" charset="0"/>
              <a:cs typeface="Aparajita" panose="020B0502040204020203" pitchFamily="18" charset="0"/>
            </a:endParaRPr>
          </a:p>
        </p:txBody>
      </p:sp>
      <p:pic>
        <p:nvPicPr>
          <p:cNvPr id="8" name="Content Placeholder 7" descr="A screenshot of a computer&#10;&#10;Description automatically generated">
            <a:extLst>
              <a:ext uri="{FF2B5EF4-FFF2-40B4-BE49-F238E27FC236}">
                <a16:creationId xmlns:a16="http://schemas.microsoft.com/office/drawing/2014/main" id="{74BC1491-D1B1-E9AA-B15D-9D595B2C626F}"/>
              </a:ext>
            </a:extLst>
          </p:cNvPr>
          <p:cNvPicPr>
            <a:picLocks noGrp="1" noChangeAspect="1"/>
          </p:cNvPicPr>
          <p:nvPr>
            <p:ph idx="1"/>
          </p:nvPr>
        </p:nvPicPr>
        <p:blipFill>
          <a:blip r:embed="rId3"/>
          <a:stretch>
            <a:fillRect/>
          </a:stretch>
        </p:blipFill>
        <p:spPr>
          <a:xfrm>
            <a:off x="2209800" y="1671676"/>
            <a:ext cx="8020050" cy="4661443"/>
          </a:xfrm>
        </p:spPr>
      </p:pic>
    </p:spTree>
    <p:extLst>
      <p:ext uri="{BB962C8B-B14F-4D97-AF65-F5344CB8AC3E}">
        <p14:creationId xmlns:p14="http://schemas.microsoft.com/office/powerpoint/2010/main" val="34139988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1D402-D864-4E9B-B440-781C2BC1DF34}"/>
              </a:ext>
            </a:extLst>
          </p:cNvPr>
          <p:cNvSpPr>
            <a:spLocks noGrp="1"/>
          </p:cNvSpPr>
          <p:nvPr>
            <p:ph type="title"/>
          </p:nvPr>
        </p:nvSpPr>
        <p:spPr>
          <a:xfrm>
            <a:off x="1143001" y="129061"/>
            <a:ext cx="9905998" cy="1099664"/>
          </a:xfrm>
        </p:spPr>
        <p:txBody>
          <a:bodyPr>
            <a:normAutofit/>
          </a:bodyPr>
          <a:lstStyle/>
          <a:p>
            <a:r>
              <a:rPr lang="en-US" sz="2400" dirty="0">
                <a:solidFill>
                  <a:schemeClr val="bg2">
                    <a:lumMod val="50000"/>
                  </a:schemeClr>
                </a:solidFill>
              </a:rPr>
              <a:t>                                            </a:t>
            </a:r>
            <a:r>
              <a:rPr lang="en-US" sz="2400" u="sng" dirty="0" err="1">
                <a:solidFill>
                  <a:schemeClr val="bg2">
                    <a:lumMod val="50000"/>
                  </a:schemeClr>
                </a:solidFill>
              </a:rPr>
              <a:t>Thd</a:t>
            </a:r>
            <a:r>
              <a:rPr lang="en-US" sz="2400" u="sng" dirty="0">
                <a:solidFill>
                  <a:schemeClr val="bg2">
                    <a:lumMod val="50000"/>
                  </a:schemeClr>
                </a:solidFill>
              </a:rPr>
              <a:t> analysis:-</a:t>
            </a:r>
            <a:endParaRPr lang="en-IN" sz="2400" u="sng" dirty="0">
              <a:solidFill>
                <a:schemeClr val="bg2">
                  <a:lumMod val="50000"/>
                </a:schemeClr>
              </a:solidFill>
            </a:endParaRPr>
          </a:p>
        </p:txBody>
      </p:sp>
      <p:pic>
        <p:nvPicPr>
          <p:cNvPr id="8" name="Content Placeholder 7" descr="A screenshot of a computer&#10;&#10;Description automatically generated">
            <a:extLst>
              <a:ext uri="{FF2B5EF4-FFF2-40B4-BE49-F238E27FC236}">
                <a16:creationId xmlns:a16="http://schemas.microsoft.com/office/drawing/2014/main" id="{F50AE530-B632-4210-46CD-9F80E9EF09DF}"/>
              </a:ext>
            </a:extLst>
          </p:cNvPr>
          <p:cNvPicPr>
            <a:picLocks noGrp="1" noChangeAspect="1"/>
          </p:cNvPicPr>
          <p:nvPr>
            <p:ph idx="1"/>
          </p:nvPr>
        </p:nvPicPr>
        <p:blipFill>
          <a:blip r:embed="rId3"/>
          <a:stretch>
            <a:fillRect/>
          </a:stretch>
        </p:blipFill>
        <p:spPr>
          <a:xfrm>
            <a:off x="0" y="1083758"/>
            <a:ext cx="5838824" cy="5326567"/>
          </a:xfrm>
        </p:spPr>
      </p:pic>
      <p:pic>
        <p:nvPicPr>
          <p:cNvPr id="9" name="Picture 8">
            <a:extLst>
              <a:ext uri="{FF2B5EF4-FFF2-40B4-BE49-F238E27FC236}">
                <a16:creationId xmlns:a16="http://schemas.microsoft.com/office/drawing/2014/main" id="{2E3FCA25-3858-428C-180C-024A601E4E56}"/>
              </a:ext>
            </a:extLst>
          </p:cNvPr>
          <p:cNvPicPr>
            <a:picLocks noChangeAspect="1"/>
          </p:cNvPicPr>
          <p:nvPr/>
        </p:nvPicPr>
        <p:blipFill>
          <a:blip r:embed="rId4"/>
          <a:srcRect/>
          <a:stretch/>
        </p:blipFill>
        <p:spPr>
          <a:xfrm>
            <a:off x="6391277" y="1083758"/>
            <a:ext cx="5800723" cy="5356869"/>
          </a:xfrm>
          <a:prstGeom prst="rect">
            <a:avLst/>
          </a:prstGeom>
        </p:spPr>
      </p:pic>
      <p:sp>
        <p:nvSpPr>
          <p:cNvPr id="10" name="TextBox 9">
            <a:extLst>
              <a:ext uri="{FF2B5EF4-FFF2-40B4-BE49-F238E27FC236}">
                <a16:creationId xmlns:a16="http://schemas.microsoft.com/office/drawing/2014/main" id="{30CF684B-A45C-E6A4-6179-56F2D8DA1628}"/>
              </a:ext>
            </a:extLst>
          </p:cNvPr>
          <p:cNvSpPr txBox="1"/>
          <p:nvPr/>
        </p:nvSpPr>
        <p:spPr>
          <a:xfrm>
            <a:off x="99302" y="6488668"/>
            <a:ext cx="11540971" cy="369332"/>
          </a:xfrm>
          <a:prstGeom prst="rect">
            <a:avLst/>
          </a:prstGeom>
          <a:noFill/>
        </p:spPr>
        <p:txBody>
          <a:bodyPr wrap="square">
            <a:spAutoFit/>
          </a:bodyPr>
          <a:lstStyle/>
          <a:p>
            <a:r>
              <a:rPr lang="en-US" dirty="0">
                <a:solidFill>
                  <a:schemeClr val="bg1">
                    <a:lumMod val="85000"/>
                    <a:lumOff val="15000"/>
                  </a:schemeClr>
                </a:solidFill>
                <a:latin typeface="+mj-lt"/>
              </a:rPr>
              <a:t>                       </a:t>
            </a:r>
            <a:r>
              <a:rPr lang="en-US" dirty="0">
                <a:solidFill>
                  <a:schemeClr val="bg1">
                    <a:lumMod val="85000"/>
                    <a:lumOff val="15000"/>
                  </a:schemeClr>
                </a:solidFill>
                <a:latin typeface="Aparajita" panose="020B0502040204020203" pitchFamily="18" charset="0"/>
                <a:cs typeface="Aparajita" panose="020B0502040204020203" pitchFamily="18" charset="0"/>
              </a:rPr>
              <a:t>Output voltage (</a:t>
            </a:r>
            <a:r>
              <a:rPr lang="en-US" dirty="0" err="1">
                <a:solidFill>
                  <a:schemeClr val="bg1">
                    <a:lumMod val="85000"/>
                    <a:lumOff val="15000"/>
                  </a:schemeClr>
                </a:solidFill>
                <a:latin typeface="Aparajita" panose="020B0502040204020203" pitchFamily="18" charset="0"/>
                <a:cs typeface="Aparajita" panose="020B0502040204020203" pitchFamily="18" charset="0"/>
              </a:rPr>
              <a:t>Vbc</a:t>
            </a:r>
            <a:r>
              <a:rPr lang="en-US" dirty="0">
                <a:solidFill>
                  <a:schemeClr val="bg1">
                    <a:lumMod val="85000"/>
                    <a:lumOff val="15000"/>
                  </a:schemeClr>
                </a:solidFill>
                <a:latin typeface="Aparajita" panose="020B0502040204020203" pitchFamily="18" charset="0"/>
                <a:cs typeface="Aparajita" panose="020B0502040204020203" pitchFamily="18" charset="0"/>
              </a:rPr>
              <a:t>) THD analysis                                                                                   Output current (Ica) THD analysis                     </a:t>
            </a:r>
            <a:endParaRPr lang="en-IN" dirty="0">
              <a:solidFill>
                <a:schemeClr val="bg1">
                  <a:lumMod val="85000"/>
                  <a:lumOff val="15000"/>
                </a:schemeClr>
              </a:solidFill>
              <a:latin typeface="Aparajita" panose="020B0502040204020203" pitchFamily="18" charset="0"/>
              <a:cs typeface="Aparajita" panose="020B0502040204020203" pitchFamily="18" charset="0"/>
            </a:endParaRPr>
          </a:p>
        </p:txBody>
      </p:sp>
    </p:spTree>
    <p:extLst>
      <p:ext uri="{BB962C8B-B14F-4D97-AF65-F5344CB8AC3E}">
        <p14:creationId xmlns:p14="http://schemas.microsoft.com/office/powerpoint/2010/main" val="396604339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20541</TotalTime>
  <Words>824</Words>
  <Application>Microsoft Office PowerPoint</Application>
  <PresentationFormat>Widescreen</PresentationFormat>
  <Paragraphs>147</Paragraphs>
  <Slides>15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Aparajita</vt:lpstr>
      <vt:lpstr>-apple-system</vt:lpstr>
      <vt:lpstr>Arial</vt:lpstr>
      <vt:lpstr>georgia</vt:lpstr>
      <vt:lpstr>georgia</vt:lpstr>
      <vt:lpstr>Google Sans</vt:lpstr>
      <vt:lpstr>Times New Roman</vt:lpstr>
      <vt:lpstr>Tw Cen MT</vt:lpstr>
      <vt:lpstr>Circuit</vt:lpstr>
      <vt:lpstr>Design and Analysis of Three-Phase Inverter for Electric Vehicles  </vt:lpstr>
      <vt:lpstr>                    WHY ANALYSIS OF three phase inverters???</vt:lpstr>
      <vt:lpstr>  Circuit diagram for three phase inverter:-</vt:lpstr>
      <vt:lpstr>Design of 3- phase inverter using 180° conduction mode </vt:lpstr>
      <vt:lpstr>Design of 3- phase inverter using 180° conduction mode </vt:lpstr>
      <vt:lpstr>CALCULATION </vt:lpstr>
      <vt:lpstr>    Output line and phase voltage waveforms:-</vt:lpstr>
      <vt:lpstr>                 Output current waveforms:-</vt:lpstr>
      <vt:lpstr>                                            Thd analysis:-</vt:lpstr>
      <vt:lpstr>Design of 3- phase inverter using 120° conduction mode </vt:lpstr>
      <vt:lpstr>Design of 3- phase inverter using spwm method </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srivardhan chinnu</dc:creator>
  <cp:lastModifiedBy>Priya Raj</cp:lastModifiedBy>
  <cp:revision>49</cp:revision>
  <dcterms:created xsi:type="dcterms:W3CDTF">2022-04-19T14:30:43Z</dcterms:created>
  <dcterms:modified xsi:type="dcterms:W3CDTF">2023-10-26T13:25:46Z</dcterms:modified>
</cp:coreProperties>
</file>