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84" r:id="rId3"/>
    <p:sldId id="285" r:id="rId4"/>
    <p:sldId id="286" r:id="rId5"/>
    <p:sldId id="287" r:id="rId6"/>
    <p:sldId id="297" r:id="rId7"/>
    <p:sldId id="288" r:id="rId8"/>
    <p:sldId id="291" r:id="rId9"/>
    <p:sldId id="294" r:id="rId10"/>
    <p:sldId id="289" r:id="rId11"/>
    <p:sldId id="290" r:id="rId12"/>
    <p:sldId id="292" r:id="rId13"/>
    <p:sldId id="295" r:id="rId14"/>
    <p:sldId id="296"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Welcome" id="{3374D542-6E3E-455F-9BFB-B45891911720}">
          <p14:sldIdLst>
            <p14:sldId id="256"/>
            <p14:sldId id="284"/>
            <p14:sldId id="285"/>
            <p14:sldId id="286"/>
            <p14:sldId id="287"/>
            <p14:sldId id="297"/>
            <p14:sldId id="288"/>
            <p14:sldId id="291"/>
            <p14:sldId id="294"/>
            <p14:sldId id="289"/>
            <p14:sldId id="290"/>
            <p14:sldId id="292"/>
            <p14:sldId id="295"/>
            <p14:sldId id="296"/>
            <p14:sldId id="293"/>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5F5F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1" autoAdjust="0"/>
    <p:restoredTop sz="94598" autoAdjust="0"/>
  </p:normalViewPr>
  <p:slideViewPr>
    <p:cSldViewPr snapToGrid="0">
      <p:cViewPr varScale="1">
        <p:scale>
          <a:sx n="84" d="100"/>
          <a:sy n="84" d="100"/>
        </p:scale>
        <p:origin x="-72" y="-16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pPr/>
              <a:t>5/5/2023</a:t>
            </a:fld>
            <a:endParaRPr lang="en-US"/>
          </a:p>
        </p:txBody>
      </p:sp>
      <p:sp>
        <p:nvSpPr>
          <p:cNvPr id="5" name="Footer Placeholder 4">
            <a:extLst>
              <a:ext uri="{FF2B5EF4-FFF2-40B4-BE49-F238E27FC236}">
                <a16:creationId xmlns=""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pPr/>
              <a:t>‹#›</a:t>
            </a:fld>
            <a:endParaRPr lang="en-US"/>
          </a:p>
        </p:txBody>
      </p:sp>
      <p:cxnSp>
        <p:nvCxnSpPr>
          <p:cNvPr id="8" name="Straight Connector 7">
            <a:extLst>
              <a:ext uri="{FF2B5EF4-FFF2-40B4-BE49-F238E27FC236}">
                <a16:creationId xmlns=""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F8D61-9318-4DC8-A868-2B1BFDD2B2C0}"/>
              </a:ext>
            </a:extLst>
          </p:cNvPr>
          <p:cNvSpPr>
            <a:spLocks noGrp="1"/>
          </p:cNvSpPr>
          <p:nvPr>
            <p:ph type="ctrTitle"/>
          </p:nvPr>
        </p:nvSpPr>
        <p:spPr>
          <a:xfrm>
            <a:off x="1524000" y="725010"/>
            <a:ext cx="9144000" cy="1790700"/>
          </a:xfrm>
        </p:spPr>
        <p:txBody>
          <a:bodyPr/>
          <a:lstStyle/>
          <a:p>
            <a:r>
              <a:rPr lang="en-US" dirty="0"/>
              <a:t>            Design Laboratory </a:t>
            </a:r>
            <a:br>
              <a:rPr lang="en-US" dirty="0"/>
            </a:br>
            <a:r>
              <a:rPr lang="en-US" dirty="0"/>
              <a:t>                     EE-305</a:t>
            </a:r>
          </a:p>
        </p:txBody>
      </p:sp>
      <p:sp>
        <p:nvSpPr>
          <p:cNvPr id="3" name="Subtitle 2">
            <a:extLst>
              <a:ext uri="{FF2B5EF4-FFF2-40B4-BE49-F238E27FC236}">
                <a16:creationId xmlns="" xmlns:a16="http://schemas.microsoft.com/office/drawing/2014/main" id="{3C322DE6-C2BE-4B53-BC28-C43EBD0052AA}"/>
              </a:ext>
            </a:extLst>
          </p:cNvPr>
          <p:cNvSpPr>
            <a:spLocks noGrp="1"/>
          </p:cNvSpPr>
          <p:nvPr>
            <p:ph type="subTitle" idx="1"/>
          </p:nvPr>
        </p:nvSpPr>
        <p:spPr>
          <a:xfrm>
            <a:off x="731520" y="2964100"/>
            <a:ext cx="11301984" cy="1287675"/>
          </a:xfrm>
        </p:spPr>
        <p:txBody>
          <a:bodyPr/>
          <a:lstStyle/>
          <a:p>
            <a:r>
              <a:rPr sz="3200" smtClean="0"/>
              <a:t>Simple PI-PD tuning rules based on the centroid of the stability region for controlling unstable and integrating processes</a:t>
            </a:r>
          </a:p>
          <a:p>
            <a:endParaRPr lang="en-US" sz="3200" dirty="0"/>
          </a:p>
        </p:txBody>
      </p:sp>
      <p:sp>
        <p:nvSpPr>
          <p:cNvPr id="5" name="Title 1">
            <a:extLst>
              <a:ext uri="{FF2B5EF4-FFF2-40B4-BE49-F238E27FC236}">
                <a16:creationId xmlns="" xmlns:a16="http://schemas.microsoft.com/office/drawing/2014/main" id="{566FA85D-3B0A-4E0C-B8AC-042993910A93}"/>
              </a:ext>
            </a:extLst>
          </p:cNvPr>
          <p:cNvSpPr txBox="1">
            <a:spLocks/>
          </p:cNvSpPr>
          <p:nvPr/>
        </p:nvSpPr>
        <p:spPr>
          <a:xfrm>
            <a:off x="8077762" y="5524499"/>
            <a:ext cx="2447364" cy="616527"/>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 xmlns:a16="http://schemas.microsoft.com/office/drawing/2014/main" id="{0FE0F52F-ADF1-4011-A51B-92383D0AB7F8}"/>
              </a:ext>
            </a:extLst>
          </p:cNvPr>
          <p:cNvSpPr txBox="1">
            <a:spLocks/>
          </p:cNvSpPr>
          <p:nvPr/>
        </p:nvSpPr>
        <p:spPr>
          <a:xfrm>
            <a:off x="3629684" y="4987703"/>
            <a:ext cx="5735842" cy="1289467"/>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u="sng" dirty="0"/>
              <a:t>Supervisor:–  Prof. Ahmad Ali</a:t>
            </a:r>
          </a:p>
          <a:p>
            <a:r>
              <a:rPr lang="en-US" sz="1800" dirty="0"/>
              <a:t>Presenter – </a:t>
            </a:r>
            <a:r>
              <a:rPr lang="en-US" sz="1800" dirty="0" err="1" smtClean="0"/>
              <a:t>Priya</a:t>
            </a:r>
            <a:r>
              <a:rPr lang="en-US" sz="1800" dirty="0" smtClean="0"/>
              <a:t> Raj(2001EE46)</a:t>
            </a:r>
            <a:endParaRPr lang="en-US" sz="1200" u="sng" dirty="0"/>
          </a:p>
          <a:p>
            <a:r>
              <a:rPr lang="en-US" sz="1200" u="sng" dirty="0"/>
              <a:t>                                      </a:t>
            </a:r>
          </a:p>
          <a:p>
            <a:endParaRPr lang="en-US" sz="1200" u="sng" dirty="0"/>
          </a:p>
        </p:txBody>
      </p:sp>
    </p:spTree>
    <p:extLst>
      <p:ext uri="{BB962C8B-B14F-4D97-AF65-F5344CB8AC3E}">
        <p14:creationId xmlns=""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E9026EF-1583-48E6-8F44-57BE1CD5B666}"/>
              </a:ext>
            </a:extLst>
          </p:cNvPr>
          <p:cNvSpPr>
            <a:spLocks noGrp="1"/>
          </p:cNvSpPr>
          <p:nvPr>
            <p:ph type="title"/>
          </p:nvPr>
        </p:nvSpPr>
        <p:spPr>
          <a:xfrm>
            <a:off x="595381" y="430521"/>
            <a:ext cx="10983132" cy="747763"/>
          </a:xfrm>
        </p:spPr>
        <p:txBody>
          <a:bodyPr/>
          <a:lstStyle/>
          <a:p>
            <a:r>
              <a:rPr smtClean="0"/>
              <a:t>Simulation result with IFOPTD process model with transfer function– </a:t>
            </a:r>
            <a:endParaRPr lang="en-US" dirty="0"/>
          </a:p>
        </p:txBody>
      </p:sp>
      <p:sp>
        <p:nvSpPr>
          <p:cNvPr id="6" name="Content Placeholder 5"/>
          <p:cNvSpPr>
            <a:spLocks noGrp="1"/>
          </p:cNvSpPr>
          <p:nvPr>
            <p:ph idx="1"/>
          </p:nvPr>
        </p:nvSpPr>
        <p:spPr/>
        <p:txBody>
          <a:bodyPr>
            <a:normAutofit/>
          </a:bodyPr>
          <a:lstStyle/>
          <a:p>
            <a:r>
              <a:rPr lang="en-US" sz="2400" dirty="0" smtClean="0"/>
              <a:t>                         G(s) = e −0.7s /s(0.3s+1) </a:t>
            </a:r>
            <a:endParaRPr lang="en-US" sz="2400" dirty="0"/>
          </a:p>
        </p:txBody>
      </p:sp>
      <p:pic>
        <p:nvPicPr>
          <p:cNvPr id="8" name="Picture 7" descr="use this.PNG"/>
          <p:cNvPicPr>
            <a:picLocks noChangeAspect="1"/>
          </p:cNvPicPr>
          <p:nvPr/>
        </p:nvPicPr>
        <p:blipFill>
          <a:blip r:embed="rId2"/>
          <a:stretch>
            <a:fillRect/>
          </a:stretch>
        </p:blipFill>
        <p:spPr>
          <a:xfrm>
            <a:off x="7914486" y="1571701"/>
            <a:ext cx="2972058" cy="419136"/>
          </a:xfrm>
          <a:prstGeom prst="rect">
            <a:avLst/>
          </a:prstGeom>
        </p:spPr>
      </p:pic>
      <p:pic>
        <p:nvPicPr>
          <p:cNvPr id="9" name="Picture 8" descr="example3withdisturbance.jpg"/>
          <p:cNvPicPr>
            <a:picLocks noChangeAspect="1"/>
          </p:cNvPicPr>
          <p:nvPr/>
        </p:nvPicPr>
        <p:blipFill>
          <a:blip r:embed="rId3"/>
          <a:stretch>
            <a:fillRect/>
          </a:stretch>
        </p:blipFill>
        <p:spPr>
          <a:xfrm>
            <a:off x="1038734" y="2246181"/>
            <a:ext cx="9255056" cy="4440557"/>
          </a:xfrm>
          <a:prstGeom prst="rect">
            <a:avLst/>
          </a:prstGeom>
        </p:spPr>
      </p:pic>
    </p:spTree>
    <p:extLst>
      <p:ext uri="{BB962C8B-B14F-4D97-AF65-F5344CB8AC3E}">
        <p14:creationId xmlns="" xmlns:p14="http://schemas.microsoft.com/office/powerpoint/2010/main" val="11414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1CC9DB4-3C11-48E0-8BE8-90184B16DE85}"/>
              </a:ext>
            </a:extLst>
          </p:cNvPr>
          <p:cNvSpPr>
            <a:spLocks noGrp="1"/>
          </p:cNvSpPr>
          <p:nvPr>
            <p:ph type="title"/>
          </p:nvPr>
        </p:nvSpPr>
        <p:spPr/>
        <p:txBody>
          <a:bodyPr/>
          <a:lstStyle/>
          <a:p>
            <a:r>
              <a:rPr smtClean="0"/>
              <a:t>Simulation result with IFOPTD process model with transfer function– </a:t>
            </a:r>
            <a:endParaRPr lang="en-US" dirty="0"/>
          </a:p>
        </p:txBody>
      </p:sp>
      <p:sp>
        <p:nvSpPr>
          <p:cNvPr id="4" name="Content Placeholder 3">
            <a:extLst>
              <a:ext uri="{FF2B5EF4-FFF2-40B4-BE49-F238E27FC236}">
                <a16:creationId xmlns="" xmlns:a16="http://schemas.microsoft.com/office/drawing/2014/main" id="{74FADC1C-E107-4470-B817-2B92B8867E77}"/>
              </a:ext>
            </a:extLst>
          </p:cNvPr>
          <p:cNvSpPr>
            <a:spLocks noGrp="1"/>
          </p:cNvSpPr>
          <p:nvPr>
            <p:ph idx="1"/>
          </p:nvPr>
        </p:nvSpPr>
        <p:spPr/>
        <p:txBody>
          <a:bodyPr>
            <a:normAutofit/>
          </a:bodyPr>
          <a:lstStyle/>
          <a:p>
            <a:r>
              <a:rPr lang="en-US" sz="2000" dirty="0" smtClean="0"/>
              <a:t>                                   G(s) ≈ e −6.667s /s(10.141s+1)</a:t>
            </a:r>
            <a:endParaRPr lang="en-US" sz="2000" dirty="0"/>
          </a:p>
        </p:txBody>
      </p:sp>
      <p:pic>
        <p:nvPicPr>
          <p:cNvPr id="6" name="Picture 5" descr="use this.PNG"/>
          <p:cNvPicPr>
            <a:picLocks noChangeAspect="1"/>
          </p:cNvPicPr>
          <p:nvPr/>
        </p:nvPicPr>
        <p:blipFill>
          <a:blip r:embed="rId2"/>
          <a:stretch>
            <a:fillRect/>
          </a:stretch>
        </p:blipFill>
        <p:spPr>
          <a:xfrm>
            <a:off x="7778684" y="1508327"/>
            <a:ext cx="2972058" cy="419136"/>
          </a:xfrm>
          <a:prstGeom prst="rect">
            <a:avLst/>
          </a:prstGeom>
        </p:spPr>
      </p:pic>
      <p:pic>
        <p:nvPicPr>
          <p:cNvPr id="7" name="Picture 6" descr="exam4withdisturbance.jpg"/>
          <p:cNvPicPr>
            <a:picLocks noChangeAspect="1"/>
          </p:cNvPicPr>
          <p:nvPr/>
        </p:nvPicPr>
        <p:blipFill>
          <a:blip r:embed="rId3"/>
          <a:stretch>
            <a:fillRect/>
          </a:stretch>
        </p:blipFill>
        <p:spPr>
          <a:xfrm>
            <a:off x="1473302" y="2198763"/>
            <a:ext cx="9372751" cy="4497027"/>
          </a:xfrm>
          <a:prstGeom prst="rect">
            <a:avLst/>
          </a:prstGeom>
        </p:spPr>
      </p:pic>
    </p:spTree>
    <p:extLst>
      <p:ext uri="{BB962C8B-B14F-4D97-AF65-F5344CB8AC3E}">
        <p14:creationId xmlns="" xmlns:p14="http://schemas.microsoft.com/office/powerpoint/2010/main" val="355327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A7287F2-42A3-4651-82C7-FC90A7795921}"/>
              </a:ext>
            </a:extLst>
          </p:cNvPr>
          <p:cNvSpPr>
            <a:spLocks noGrp="1"/>
          </p:cNvSpPr>
          <p:nvPr>
            <p:ph idx="1"/>
          </p:nvPr>
        </p:nvSpPr>
        <p:spPr/>
        <p:txBody>
          <a:bodyPr>
            <a:normAutofit lnSpcReduction="10000"/>
          </a:bodyPr>
          <a:lstStyle/>
          <a:p>
            <a:pPr marL="457200" indent="-457200">
              <a:buAutoNum type="arabicPeriod"/>
            </a:pPr>
            <a:r>
              <a:rPr lang="en-US" sz="2000" dirty="0" smtClean="0"/>
              <a:t>Proposed method and the CCSR method have very identical responses. Proposed method                          performs better than WGC method in terms of having a smaller settling time. The suggested approach does not produce sluggish responses, especially for disturbance rejection, as WGC does.</a:t>
            </a:r>
          </a:p>
          <a:p>
            <a:pPr marL="457200" indent="-457200">
              <a:buAutoNum type="arabicPeriod"/>
            </a:pPr>
            <a:r>
              <a:rPr lang="en-US" sz="2000" dirty="0" smtClean="0"/>
              <a:t>CCSR has a quicker response than the suggested tuning rules.  The suggested method might have the strongest performance against the measurement noise compared to all the reported methods.</a:t>
            </a:r>
          </a:p>
          <a:p>
            <a:pPr marL="457200" indent="-457200">
              <a:buAutoNum type="arabicPeriod"/>
            </a:pPr>
            <a:r>
              <a:rPr lang="en-US" sz="2000" dirty="0" smtClean="0"/>
              <a:t>Proposed method gives a quick response with a small tracking error and a better disturbance rejection compared to WGC. Suggested method introduces a very small overshoot.</a:t>
            </a:r>
          </a:p>
          <a:p>
            <a:pPr marL="457200" indent="-457200">
              <a:buAutoNum type="arabicPeriod"/>
            </a:pPr>
            <a:r>
              <a:rPr lang="en-US" sz="2000" dirty="0" smtClean="0"/>
              <a:t>The proposed method and WGC behave similarly under the measurement noise. WGC provides more robust performance in the case of positive parameter variations than the proposed approach. The proposed approach supplies the smallest set-point tracking error compared to all the reported methods.</a:t>
            </a:r>
            <a:endParaRPr lang="en-US" sz="2000" dirty="0"/>
          </a:p>
        </p:txBody>
      </p:sp>
      <p:sp>
        <p:nvSpPr>
          <p:cNvPr id="3" name="Title 2">
            <a:extLst>
              <a:ext uri="{FF2B5EF4-FFF2-40B4-BE49-F238E27FC236}">
                <a16:creationId xmlns="" xmlns:a16="http://schemas.microsoft.com/office/drawing/2014/main" id="{BAA0B42E-E7B3-416A-8F06-9572D1B07412}"/>
              </a:ext>
            </a:extLst>
          </p:cNvPr>
          <p:cNvSpPr>
            <a:spLocks noGrp="1"/>
          </p:cNvSpPr>
          <p:nvPr>
            <p:ph type="title"/>
          </p:nvPr>
        </p:nvSpPr>
        <p:spPr/>
        <p:txBody>
          <a:bodyPr/>
          <a:lstStyle/>
          <a:p>
            <a:r>
              <a:rPr lang="en-IN" dirty="0" smtClean="0"/>
              <a:t>Simulation analysis:-</a:t>
            </a:r>
            <a:endParaRPr lang="en-US" dirty="0"/>
          </a:p>
        </p:txBody>
      </p:sp>
    </p:spTree>
    <p:extLst>
      <p:ext uri="{BB962C8B-B14F-4D97-AF65-F5344CB8AC3E}">
        <p14:creationId xmlns="" xmlns:p14="http://schemas.microsoft.com/office/powerpoint/2010/main" val="97219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E4E5043-9334-4AEE-A2E0-67EC1E9533F5}"/>
              </a:ext>
            </a:extLst>
          </p:cNvPr>
          <p:cNvSpPr>
            <a:spLocks noGrp="1"/>
          </p:cNvSpPr>
          <p:nvPr>
            <p:ph idx="1"/>
          </p:nvPr>
        </p:nvSpPr>
        <p:spPr/>
        <p:txBody>
          <a:bodyPr>
            <a:normAutofit/>
          </a:bodyPr>
          <a:lstStyle/>
          <a:p>
            <a:pPr marL="457200" indent="-457200">
              <a:buSzPct val="80000"/>
              <a:buFont typeface="Wingdings" panose="05000000000000000000" pitchFamily="2" charset="2"/>
              <a:buChar char="§"/>
            </a:pPr>
            <a:r>
              <a:rPr lang="en-US" sz="2400" dirty="0" smtClean="0"/>
              <a:t>The proposed tuning rules remove the disadvantages of CCSR of having complex calculations and using visual observations for obtaining the </a:t>
            </a:r>
            <a:r>
              <a:rPr lang="en-US" sz="2400" dirty="0" err="1" smtClean="0"/>
              <a:t>centroid</a:t>
            </a:r>
            <a:r>
              <a:rPr lang="en-US" sz="2400" dirty="0" smtClean="0"/>
              <a:t> of the stability region. To derive these tuning rules, a new analytical version of CCSR based on curve fitting is proposed</a:t>
            </a:r>
            <a:r>
              <a:rPr lang="en-US" sz="2400" dirty="0" smtClean="0">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457200" indent="-457200">
              <a:buSzPct val="80000"/>
              <a:buFont typeface="Wingdings" panose="05000000000000000000" pitchFamily="2" charset="2"/>
              <a:buChar char="§"/>
            </a:pPr>
            <a:r>
              <a:rPr lang="en-US" sz="2400" dirty="0" smtClean="0"/>
              <a:t>A robustness analysis is provided to predict the closed-loop performance of the suggested tuning rules</a:t>
            </a:r>
            <a:r>
              <a:rPr lang="en-US" sz="2400" dirty="0" smtClean="0">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457200" indent="-457200">
              <a:buSzPct val="80000"/>
              <a:buFont typeface="Wingdings" panose="05000000000000000000" pitchFamily="2" charset="2"/>
              <a:buChar char="§"/>
            </a:pPr>
            <a:r>
              <a:rPr lang="en-US" sz="2400" dirty="0" smtClean="0"/>
              <a:t>Simulation and experimental results showed that the proposed method has provided a very satisfactory performance compared to the methods reported in the literature for unstable and integrating processes.</a:t>
            </a:r>
            <a:endParaRPr lang="en-US" sz="2400" dirty="0">
              <a:effectLst/>
              <a:latin typeface="Times New Roman" panose="02020603050405020304" pitchFamily="18" charset="0"/>
              <a:ea typeface="Times New Roman" panose="02020603050405020304" pitchFamily="18" charset="0"/>
            </a:endParaRPr>
          </a:p>
          <a:p>
            <a:pPr marL="457200" indent="-457200">
              <a:buSzPct val="80000"/>
              <a:buNone/>
            </a:pPr>
            <a:endParaRPr lang="en-US" sz="2400" dirty="0">
              <a:effectLst/>
              <a:latin typeface="Times New Roman" panose="02020603050405020304" pitchFamily="18" charset="0"/>
              <a:ea typeface="Times New Roman" panose="02020603050405020304" pitchFamily="18" charset="0"/>
            </a:endParaRPr>
          </a:p>
          <a:p>
            <a:pPr marL="457200" indent="-457200">
              <a:buSzPct val="80000"/>
              <a:buFont typeface="Wingdings" panose="05000000000000000000" pitchFamily="2" charset="2"/>
              <a:buChar char="§"/>
            </a:pPr>
            <a:endParaRPr lang="en-US" sz="2000" dirty="0">
              <a:effectLst/>
              <a:latin typeface="Times New Roman" panose="02020603050405020304" pitchFamily="18" charset="0"/>
              <a:ea typeface="Times New Roman" panose="02020603050405020304" pitchFamily="18" charset="0"/>
            </a:endParaRPr>
          </a:p>
          <a:p>
            <a:endParaRPr lang="en-US" sz="2000" dirty="0"/>
          </a:p>
        </p:txBody>
      </p:sp>
      <p:sp>
        <p:nvSpPr>
          <p:cNvPr id="3" name="Title 2">
            <a:extLst>
              <a:ext uri="{FF2B5EF4-FFF2-40B4-BE49-F238E27FC236}">
                <a16:creationId xmlns="" xmlns:a16="http://schemas.microsoft.com/office/drawing/2014/main" id="{8A692F4C-32F8-4C0B-9A84-8B42F5705118}"/>
              </a:ext>
            </a:extLst>
          </p:cNvPr>
          <p:cNvSpPr>
            <a:spLocks noGrp="1"/>
          </p:cNvSpPr>
          <p:nvPr>
            <p:ph type="title"/>
          </p:nvPr>
        </p:nvSpPr>
        <p:spPr/>
        <p:txBody>
          <a:bodyPr>
            <a:normAutofit/>
          </a:bodyPr>
          <a:lstStyle/>
          <a:p>
            <a:r>
              <a:rPr lang="en-US" dirty="0"/>
              <a:t>Conclusion</a:t>
            </a:r>
          </a:p>
        </p:txBody>
      </p:sp>
    </p:spTree>
    <p:extLst>
      <p:ext uri="{BB962C8B-B14F-4D97-AF65-F5344CB8AC3E}">
        <p14:creationId xmlns="" xmlns:p14="http://schemas.microsoft.com/office/powerpoint/2010/main" val="383396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F2563F8-E3AE-43DF-AD3D-0BF8E09CAE6B}"/>
              </a:ext>
            </a:extLst>
          </p:cNvPr>
          <p:cNvSpPr>
            <a:spLocks noGrp="1"/>
          </p:cNvSpPr>
          <p:nvPr>
            <p:ph idx="1"/>
          </p:nvPr>
        </p:nvSpPr>
        <p:spPr/>
        <p:txBody>
          <a:bodyPr>
            <a:normAutofit/>
          </a:bodyPr>
          <a:lstStyle/>
          <a:p>
            <a:pPr marL="457200" indent="-457200">
              <a:buSzPct val="80000"/>
              <a:buFont typeface="+mj-lt"/>
              <a:buAutoNum type="arabicPeriod"/>
            </a:pPr>
            <a:r>
              <a:rPr lang="en-US" sz="2400" dirty="0" err="1" smtClean="0"/>
              <a:t>Ozyetkin</a:t>
            </a:r>
            <a:r>
              <a:rPr lang="en-US" sz="2400" dirty="0" smtClean="0"/>
              <a:t> MM, </a:t>
            </a:r>
            <a:r>
              <a:rPr lang="en-US" sz="2400" dirty="0" err="1" smtClean="0"/>
              <a:t>Onat</a:t>
            </a:r>
            <a:r>
              <a:rPr lang="en-US" sz="2400" dirty="0" smtClean="0"/>
              <a:t> C, Tan N. PI-PD controller design for time delay systems via the weighted geometrical center method. Asian J Control 2019;1–16. http://dx.doi.org/10.1002/asjc.2088.</a:t>
            </a:r>
            <a:r>
              <a:rPr lang="en-US" sz="2400" dirty="0" smtClean="0">
                <a:effectLst/>
                <a:latin typeface="Times New Roman" panose="02020603050405020304" pitchFamily="18" charset="0"/>
                <a:ea typeface="Times New Roman" panose="02020603050405020304" pitchFamily="18" charset="0"/>
              </a:rPr>
              <a:t>Ali</a:t>
            </a:r>
            <a:r>
              <a:rPr lang="en-US" sz="2400" dirty="0">
                <a:effectLst/>
                <a:latin typeface="Times New Roman" panose="02020603050405020304" pitchFamily="18" charset="0"/>
                <a:ea typeface="Times New Roman" panose="02020603050405020304" pitchFamily="18" charset="0"/>
              </a:rPr>
              <a:t>, A., &amp; Majhi, S. (2010). PID controller tuning for integrating processes. ISA Transactions, 49, 70–78.</a:t>
            </a:r>
          </a:p>
          <a:p>
            <a:pPr marL="457200" indent="-457200">
              <a:buSzPct val="80000"/>
              <a:buFont typeface="+mj-lt"/>
              <a:buAutoNum type="arabicPeriod"/>
            </a:pPr>
            <a:r>
              <a:rPr lang="en-US" sz="2400" dirty="0" err="1" smtClean="0"/>
              <a:t>Onat</a:t>
            </a:r>
            <a:r>
              <a:rPr lang="en-US" sz="2400" dirty="0" smtClean="0"/>
              <a:t> C. A new design method for PI–PD control of unstable processes with dead time. ISA Trans 2019;84:69–81. http://dx.doi.org/10.1016/j. isatra.2018.08.029</a:t>
            </a:r>
            <a:endParaRPr lang="en-US" sz="2400" dirty="0">
              <a:effectLst/>
              <a:latin typeface="Times New Roman" panose="02020603050405020304" pitchFamily="18" charset="0"/>
              <a:ea typeface="Times New Roman" panose="02020603050405020304" pitchFamily="18" charset="0"/>
            </a:endParaRPr>
          </a:p>
        </p:txBody>
      </p:sp>
      <p:sp>
        <p:nvSpPr>
          <p:cNvPr id="3" name="Title 2">
            <a:extLst>
              <a:ext uri="{FF2B5EF4-FFF2-40B4-BE49-F238E27FC236}">
                <a16:creationId xmlns="" xmlns:a16="http://schemas.microsoft.com/office/drawing/2014/main" id="{007B1F5E-CFD5-4AC1-9B5E-A0875F450579}"/>
              </a:ext>
            </a:extLst>
          </p:cNvPr>
          <p:cNvSpPr>
            <a:spLocks noGrp="1"/>
          </p:cNvSpPr>
          <p:nvPr>
            <p:ph type="title"/>
          </p:nvPr>
        </p:nvSpPr>
        <p:spPr/>
        <p:txBody>
          <a:bodyPr/>
          <a:lstStyle/>
          <a:p>
            <a:r>
              <a:rPr lang="en-US" dirty="0"/>
              <a:t>References</a:t>
            </a:r>
          </a:p>
        </p:txBody>
      </p:sp>
    </p:spTree>
    <p:extLst>
      <p:ext uri="{BB962C8B-B14F-4D97-AF65-F5344CB8AC3E}">
        <p14:creationId xmlns="" xmlns:p14="http://schemas.microsoft.com/office/powerpoint/2010/main" val="427600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descr="blob:https://web.whatsapp.com/83c477da-6f1e-4c6b-ae11-559a7d69b9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blob:https://web.whatsapp.com/83c477da-6f1e-4c6b-ae11-559a7d69b9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blob:https://web.whatsapp.com/83c477da-6f1e-4c6b-ae11-559a7d69b9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thanks.jpg"/>
          <p:cNvPicPr>
            <a:picLocks noChangeAspect="1"/>
          </p:cNvPicPr>
          <p:nvPr/>
        </p:nvPicPr>
        <p:blipFill>
          <a:blip r:embed="rId2"/>
          <a:stretch>
            <a:fillRect/>
          </a:stretch>
        </p:blipFill>
        <p:spPr>
          <a:xfrm>
            <a:off x="226337" y="208230"/>
            <a:ext cx="11678970" cy="6649770"/>
          </a:xfrm>
          <a:prstGeom prst="rect">
            <a:avLst/>
          </a:prstGeom>
        </p:spPr>
      </p:pic>
    </p:spTree>
    <p:extLst>
      <p:ext uri="{BB962C8B-B14F-4D97-AF65-F5344CB8AC3E}">
        <p14:creationId xmlns="" xmlns:p14="http://schemas.microsoft.com/office/powerpoint/2010/main" val="417295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DDB1A722-55EC-4175-8784-6AB3DD939931}"/>
              </a:ext>
            </a:extLst>
          </p:cNvPr>
          <p:cNvSpPr>
            <a:spLocks noGrp="1"/>
          </p:cNvSpPr>
          <p:nvPr>
            <p:ph type="title"/>
          </p:nvPr>
        </p:nvSpPr>
        <p:spPr/>
        <p:txBody>
          <a:bodyPr/>
          <a:lstStyle/>
          <a:p>
            <a:r>
              <a:rPr lang="en-US" dirty="0" smtClean="0"/>
              <a:t>WHY ANALYSIS OF PI-PD CONTROLLERS?</a:t>
            </a:r>
            <a:endParaRPr lang="en-US" dirty="0"/>
          </a:p>
        </p:txBody>
      </p:sp>
      <p:sp>
        <p:nvSpPr>
          <p:cNvPr id="9" name="Content Placeholder 8">
            <a:extLst>
              <a:ext uri="{FF2B5EF4-FFF2-40B4-BE49-F238E27FC236}">
                <a16:creationId xmlns="" xmlns:a16="http://schemas.microsoft.com/office/drawing/2014/main" id="{1EF77ADD-E7D6-405F-8E24-C3045AC80F33}"/>
              </a:ext>
            </a:extLst>
          </p:cNvPr>
          <p:cNvSpPr>
            <a:spLocks noGrp="1"/>
          </p:cNvSpPr>
          <p:nvPr>
            <p:ph idx="1"/>
          </p:nvPr>
        </p:nvSpPr>
        <p:spPr/>
        <p:txBody>
          <a:bodyPr>
            <a:normAutofit/>
          </a:bodyPr>
          <a:lstStyle/>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IN" sz="2000" dirty="0" smtClean="0"/>
              <a:t>Tuning PI-PD controllers has been the subject of concentrated research in recent years because of the fact of PID controllers not being suitable for controlling unstable and integrating process with time delay.</a:t>
            </a:r>
            <a:endParaRPr lang="en-US" sz="2000" dirty="0"/>
          </a:p>
          <a:p>
            <a:pPr marL="342900" indent="-342900">
              <a:buFont typeface="Wingdings" panose="05000000000000000000" pitchFamily="2" charset="2"/>
              <a:buChar char="v"/>
            </a:pPr>
            <a:r>
              <a:rPr lang="en-US" sz="2000" dirty="0" smtClean="0"/>
              <a:t>The integral part of PID controller disadvantages its performance by overestimating the overshoots. To overcome this disadvantage and improve the closed-loop performance we suggest PI-PD.</a:t>
            </a:r>
            <a:endParaRPr lang="en-US" sz="2000" dirty="0"/>
          </a:p>
          <a:p>
            <a:pPr marL="342900" indent="-342900">
              <a:buFont typeface="Wingdings" panose="05000000000000000000" pitchFamily="2" charset="2"/>
              <a:buChar char="v"/>
            </a:pPr>
            <a:r>
              <a:rPr lang="en-US" sz="2000" dirty="0" smtClean="0"/>
              <a:t>Block diagram of PI-PD control structure-</a:t>
            </a:r>
            <a:endParaRPr lang="en-US" sz="2000" dirty="0"/>
          </a:p>
          <a:p>
            <a:pPr marL="342900" indent="-342900">
              <a:buFont typeface="Wingdings" panose="05000000000000000000" pitchFamily="2" charset="2"/>
              <a:buChar char="v"/>
            </a:pPr>
            <a:endParaRPr lang="en-US" sz="2000" dirty="0"/>
          </a:p>
          <a:p>
            <a:pPr marL="342900" indent="-342900"/>
            <a:endParaRPr lang="en-US" sz="2000" dirty="0"/>
          </a:p>
          <a:p>
            <a:pPr>
              <a:buNone/>
            </a:pP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pic>
        <p:nvPicPr>
          <p:cNvPr id="10" name="Picture 4"/>
          <p:cNvPicPr>
            <a:picLocks noChangeAspect="1" noChangeArrowheads="1"/>
          </p:cNvPicPr>
          <p:nvPr/>
        </p:nvPicPr>
        <p:blipFill>
          <a:blip r:embed="rId2"/>
          <a:srcRect/>
          <a:stretch>
            <a:fillRect/>
          </a:stretch>
        </p:blipFill>
        <p:spPr bwMode="auto">
          <a:xfrm>
            <a:off x="3949532" y="4813941"/>
            <a:ext cx="3822868" cy="1569606"/>
          </a:xfrm>
          <a:prstGeom prst="rect">
            <a:avLst/>
          </a:prstGeom>
          <a:noFill/>
          <a:ln w="9525">
            <a:noFill/>
            <a:miter lim="800000"/>
            <a:headEnd/>
            <a:tailEnd/>
          </a:ln>
          <a:effectLst/>
        </p:spPr>
      </p:pic>
    </p:spTree>
    <p:extLst>
      <p:ext uri="{BB962C8B-B14F-4D97-AF65-F5344CB8AC3E}">
        <p14:creationId xmlns="" xmlns:p14="http://schemas.microsoft.com/office/powerpoint/2010/main" val="195592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BFE6F01-7383-4701-A33B-4015501FBA94}"/>
              </a:ext>
            </a:extLst>
          </p:cNvPr>
          <p:cNvSpPr>
            <a:spLocks noGrp="1"/>
          </p:cNvSpPr>
          <p:nvPr>
            <p:ph idx="1"/>
          </p:nvPr>
        </p:nvSpPr>
        <p:spPr/>
        <p:txBody>
          <a:bodyPr>
            <a:normAutofit/>
          </a:bodyPr>
          <a:lstStyle/>
          <a:p>
            <a:pPr marL="342900" indent="-342900">
              <a:buSzPct val="76000"/>
              <a:buFont typeface="Wingdings" panose="05000000000000000000" pitchFamily="2" charset="2"/>
              <a:buChar char="v"/>
            </a:pPr>
            <a:r>
              <a:rPr lang="en-US" sz="2000" dirty="0" smtClean="0"/>
              <a:t>UFOPTD Process – Unstable plus First Order Plus Time Delay</a:t>
            </a:r>
          </a:p>
          <a:p>
            <a:pPr>
              <a:buSzPct val="72000"/>
              <a:buNone/>
            </a:pPr>
            <a:r>
              <a:rPr lang="en-US" sz="2000" dirty="0" smtClean="0"/>
              <a:t>     </a:t>
            </a:r>
            <a:endParaRPr lang="en-US" sz="2000" dirty="0"/>
          </a:p>
          <a:p>
            <a:pPr>
              <a:buSzPct val="72000"/>
              <a:buNone/>
            </a:pPr>
            <a:endParaRPr lang="en-US" sz="2000" dirty="0"/>
          </a:p>
          <a:p>
            <a:pPr marL="342900" indent="-342900">
              <a:buSzPct val="76000"/>
              <a:buFont typeface="Wingdings" panose="05000000000000000000" pitchFamily="2" charset="2"/>
              <a:buChar char="v"/>
            </a:pPr>
            <a:r>
              <a:rPr lang="en-US" sz="2000" dirty="0"/>
              <a:t>IFOPTD Process – Integrating plus First Order Plus Time Delay</a:t>
            </a:r>
          </a:p>
          <a:p>
            <a:pPr marL="457200" indent="-457200">
              <a:buSzPct val="72000"/>
              <a:buFont typeface="+mj-lt"/>
              <a:buAutoNum type="arabicPeriod"/>
            </a:pPr>
            <a:endParaRPr lang="en-US" sz="2000" dirty="0"/>
          </a:p>
          <a:p>
            <a:pPr>
              <a:buSzPct val="72000"/>
              <a:buNone/>
            </a:pPr>
            <a:r>
              <a:rPr lang="en-US" sz="2000" dirty="0"/>
              <a:t>                                    </a:t>
            </a:r>
          </a:p>
          <a:p>
            <a:pPr marL="1943100" lvl="3" indent="-342900">
              <a:buSzPct val="72000"/>
              <a:buNone/>
            </a:pPr>
            <a:endParaRPr lang="en-US" sz="2600" dirty="0"/>
          </a:p>
          <a:p>
            <a:pPr>
              <a:buSzPct val="72000"/>
              <a:buNone/>
            </a:pPr>
            <a:r>
              <a:rPr lang="en-US" sz="2000" dirty="0"/>
              <a:t>     </a:t>
            </a:r>
          </a:p>
          <a:p>
            <a:pPr>
              <a:buSzPct val="72000"/>
              <a:buNone/>
            </a:pPr>
            <a:endParaRPr lang="en-US" sz="2000" dirty="0"/>
          </a:p>
          <a:p>
            <a:pPr>
              <a:buNone/>
            </a:pPr>
            <a:endParaRPr lang="en-US" sz="2000" dirty="0"/>
          </a:p>
        </p:txBody>
      </p:sp>
      <p:sp>
        <p:nvSpPr>
          <p:cNvPr id="3" name="Title 2">
            <a:extLst>
              <a:ext uri="{FF2B5EF4-FFF2-40B4-BE49-F238E27FC236}">
                <a16:creationId xmlns="" xmlns:a16="http://schemas.microsoft.com/office/drawing/2014/main" id="{632B7417-E77E-4CE5-BCF2-4AAB4C3E43CF}"/>
              </a:ext>
            </a:extLst>
          </p:cNvPr>
          <p:cNvSpPr>
            <a:spLocks noGrp="1"/>
          </p:cNvSpPr>
          <p:nvPr>
            <p:ph type="title"/>
          </p:nvPr>
        </p:nvSpPr>
        <p:spPr>
          <a:xfrm>
            <a:off x="595808" y="500387"/>
            <a:ext cx="10983132" cy="747763"/>
          </a:xfrm>
        </p:spPr>
        <p:txBody>
          <a:bodyPr/>
          <a:lstStyle/>
          <a:p>
            <a:r>
              <a:rPr lang="en-US" dirty="0"/>
              <a:t>We have studied </a:t>
            </a:r>
            <a:r>
              <a:rPr lang="en-US" dirty="0" smtClean="0"/>
              <a:t>2 </a:t>
            </a:r>
            <a:r>
              <a:rPr lang="en-US" dirty="0"/>
              <a:t>class of Integrating process-</a:t>
            </a:r>
          </a:p>
        </p:txBody>
      </p:sp>
      <p:pic>
        <p:nvPicPr>
          <p:cNvPr id="2051" name="Picture 3"/>
          <p:cNvPicPr>
            <a:picLocks noChangeAspect="1" noChangeArrowheads="1"/>
          </p:cNvPicPr>
          <p:nvPr/>
        </p:nvPicPr>
        <p:blipFill>
          <a:blip r:embed="rId2"/>
          <a:srcRect/>
          <a:stretch>
            <a:fillRect/>
          </a:stretch>
        </p:blipFill>
        <p:spPr bwMode="auto">
          <a:xfrm>
            <a:off x="4185548" y="2130725"/>
            <a:ext cx="1343984" cy="84321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121838" y="3838755"/>
            <a:ext cx="1580221" cy="879894"/>
          </a:xfrm>
          <a:prstGeom prst="rect">
            <a:avLst/>
          </a:prstGeom>
          <a:noFill/>
          <a:ln w="9525">
            <a:noFill/>
            <a:miter lim="800000"/>
            <a:headEnd/>
            <a:tailEnd/>
          </a:ln>
          <a:effectLst/>
        </p:spPr>
      </p:pic>
    </p:spTree>
    <p:extLst>
      <p:ext uri="{BB962C8B-B14F-4D97-AF65-F5344CB8AC3E}">
        <p14:creationId xmlns="" xmlns:p14="http://schemas.microsoft.com/office/powerpoint/2010/main" val="154442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5F79A02-5DA1-415A-B2E1-4EF45ED33D6A}"/>
              </a:ext>
            </a:extLst>
          </p:cNvPr>
          <p:cNvSpPr>
            <a:spLocks noGrp="1"/>
          </p:cNvSpPr>
          <p:nvPr>
            <p:ph idx="1"/>
          </p:nvPr>
        </p:nvSpPr>
        <p:spPr>
          <a:xfrm>
            <a:off x="604433" y="2208361"/>
            <a:ext cx="10983131" cy="4511615"/>
          </a:xfrm>
        </p:spPr>
        <p:txBody>
          <a:bodyPr>
            <a:normAutofit/>
          </a:bodyPr>
          <a:lstStyle/>
          <a:p>
            <a:pPr>
              <a:buNone/>
            </a:pPr>
            <a:r>
              <a:rPr lang="en-US" sz="2000" dirty="0" smtClean="0"/>
              <a:t>The approach for designing the parameters of PI-PD controller by using the CCSR (</a:t>
            </a:r>
            <a:r>
              <a:rPr lang="en-US" sz="2000" dirty="0" err="1" smtClean="0"/>
              <a:t>centroid</a:t>
            </a:r>
            <a:r>
              <a:rPr lang="en-US" sz="2000" dirty="0" smtClean="0"/>
              <a:t> of the convex stability boundary locus approach) is time consuming as it requires deriving equations for constructing the stability of PI-PD controller and its accuracy of computations is also questionable. </a:t>
            </a:r>
          </a:p>
          <a:p>
            <a:pPr>
              <a:buNone/>
            </a:pPr>
            <a:r>
              <a:rPr lang="en-IN" sz="2000" dirty="0" smtClean="0"/>
              <a:t>To overcome this challenge simple tuning rules for computing gains of PI-PD controller is being suggested as it removes the disadvantage of CCSR having complex calculations. We replaced the </a:t>
            </a:r>
            <a:r>
              <a:rPr lang="en-IN" sz="2000" dirty="0" err="1" smtClean="0"/>
              <a:t>centroid</a:t>
            </a:r>
            <a:r>
              <a:rPr lang="en-IN" sz="2000" dirty="0" smtClean="0"/>
              <a:t> of convex stability boundary locus approach by </a:t>
            </a:r>
            <a:r>
              <a:rPr lang="en-IN" sz="2000" dirty="0" err="1" smtClean="0"/>
              <a:t>centroid</a:t>
            </a:r>
            <a:r>
              <a:rPr lang="en-IN" sz="2000" dirty="0" smtClean="0"/>
              <a:t> of stability region.</a:t>
            </a:r>
          </a:p>
          <a:p>
            <a:pPr>
              <a:buNone/>
            </a:pPr>
            <a:r>
              <a:rPr lang="en-IN" sz="2000" dirty="0" smtClean="0"/>
              <a:t>The application of CCSR is extended from using it for unstable processes only to controlling integrating processes.</a:t>
            </a:r>
          </a:p>
          <a:p>
            <a:pPr>
              <a:buNone/>
            </a:pPr>
            <a:endParaRPr lang="en-US" sz="2000" dirty="0"/>
          </a:p>
          <a:p>
            <a:pPr>
              <a:buNone/>
            </a:pPr>
            <a:endParaRPr lang="en-US" sz="2000" dirty="0"/>
          </a:p>
          <a:p>
            <a:pPr>
              <a:buNone/>
            </a:pPr>
            <a:endParaRPr lang="en-US" sz="2000" dirty="0"/>
          </a:p>
        </p:txBody>
      </p:sp>
      <p:sp>
        <p:nvSpPr>
          <p:cNvPr id="3" name="Title 2">
            <a:extLst>
              <a:ext uri="{FF2B5EF4-FFF2-40B4-BE49-F238E27FC236}">
                <a16:creationId xmlns="" xmlns:a16="http://schemas.microsoft.com/office/drawing/2014/main" id="{39CDFDC2-99D5-445D-AC1D-7D4791D3C993}"/>
              </a:ext>
            </a:extLst>
          </p:cNvPr>
          <p:cNvSpPr>
            <a:spLocks noGrp="1"/>
          </p:cNvSpPr>
          <p:nvPr>
            <p:ph type="title"/>
          </p:nvPr>
        </p:nvSpPr>
        <p:spPr/>
        <p:txBody>
          <a:bodyPr/>
          <a:lstStyle/>
          <a:p>
            <a:r>
              <a:rPr lang="en-US" dirty="0" smtClean="0"/>
              <a:t>What problem has been solved in the paper?</a:t>
            </a:r>
            <a:endParaRPr lang="en-US" dirty="0"/>
          </a:p>
        </p:txBody>
      </p:sp>
    </p:spTree>
    <p:extLst>
      <p:ext uri="{BB962C8B-B14F-4D97-AF65-F5344CB8AC3E}">
        <p14:creationId xmlns="" xmlns:p14="http://schemas.microsoft.com/office/powerpoint/2010/main" val="206930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1D83552-F281-4327-AE6A-AA62AB873470}"/>
              </a:ext>
            </a:extLst>
          </p:cNvPr>
          <p:cNvSpPr>
            <a:spLocks noGrp="1"/>
          </p:cNvSpPr>
          <p:nvPr>
            <p:ph idx="1"/>
          </p:nvPr>
        </p:nvSpPr>
        <p:spPr/>
        <p:txBody>
          <a:bodyPr>
            <a:normAutofit/>
          </a:bodyPr>
          <a:lstStyle/>
          <a:p>
            <a:pPr>
              <a:buNone/>
            </a:pPr>
            <a:r>
              <a:rPr lang="en-US" sz="2000" dirty="0" smtClean="0"/>
              <a:t>Derived parameters:-</a:t>
            </a:r>
            <a:endParaRPr lang="en-US" sz="2000" dirty="0"/>
          </a:p>
          <a:p>
            <a:pPr>
              <a:buNone/>
            </a:pPr>
            <a:r>
              <a:rPr lang="en-US" sz="2000" dirty="0"/>
              <a:t>                                                      </a:t>
            </a:r>
          </a:p>
          <a:p>
            <a:pPr>
              <a:buNone/>
            </a:pPr>
            <a:endParaRPr lang="en-US" sz="2000" dirty="0"/>
          </a:p>
          <a:p>
            <a:pPr>
              <a:buNone/>
            </a:pPr>
            <a:endParaRPr lang="en-US" sz="2000" dirty="0"/>
          </a:p>
          <a:p>
            <a:pPr>
              <a:buNone/>
            </a:pPr>
            <a:r>
              <a:rPr lang="en-US" sz="2000" dirty="0" smtClean="0"/>
              <a:t>.</a:t>
            </a:r>
            <a:endParaRPr lang="en-US" sz="2000" dirty="0"/>
          </a:p>
        </p:txBody>
      </p:sp>
      <p:sp>
        <p:nvSpPr>
          <p:cNvPr id="3" name="Title 2">
            <a:extLst>
              <a:ext uri="{FF2B5EF4-FFF2-40B4-BE49-F238E27FC236}">
                <a16:creationId xmlns="" xmlns:a16="http://schemas.microsoft.com/office/drawing/2014/main" id="{9F7CB652-3D7E-48DD-9371-1579EFA7A906}"/>
              </a:ext>
            </a:extLst>
          </p:cNvPr>
          <p:cNvSpPr>
            <a:spLocks noGrp="1"/>
          </p:cNvSpPr>
          <p:nvPr>
            <p:ph type="title"/>
          </p:nvPr>
        </p:nvSpPr>
        <p:spPr/>
        <p:txBody>
          <a:bodyPr/>
          <a:lstStyle/>
          <a:p>
            <a:r>
              <a:rPr lang="en-US" dirty="0"/>
              <a:t> </a:t>
            </a:r>
            <a:r>
              <a:rPr smtClean="0"/>
              <a:t> Proposed tuning rules in the case of IFOPDT processes</a:t>
            </a:r>
            <a:endParaRPr lang="en-US" dirty="0"/>
          </a:p>
        </p:txBody>
      </p:sp>
      <p:pic>
        <p:nvPicPr>
          <p:cNvPr id="3077" name="Picture 5"/>
          <p:cNvPicPr>
            <a:picLocks noChangeAspect="1" noChangeArrowheads="1"/>
          </p:cNvPicPr>
          <p:nvPr/>
        </p:nvPicPr>
        <p:blipFill>
          <a:blip r:embed="rId2"/>
          <a:srcRect/>
          <a:stretch>
            <a:fillRect/>
          </a:stretch>
        </p:blipFill>
        <p:spPr bwMode="auto">
          <a:xfrm>
            <a:off x="3170598" y="1924681"/>
            <a:ext cx="3583886" cy="1007412"/>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3177159" y="3011608"/>
            <a:ext cx="3551446" cy="1010865"/>
          </a:xfrm>
          <a:prstGeom prst="rect">
            <a:avLst/>
          </a:prstGeom>
          <a:noFill/>
          <a:ln w="9525">
            <a:noFill/>
            <a:miter lim="800000"/>
            <a:headEnd/>
            <a:tailEnd/>
          </a:ln>
          <a:effectLst/>
        </p:spPr>
      </p:pic>
      <p:pic>
        <p:nvPicPr>
          <p:cNvPr id="3079" name="Picture 7"/>
          <p:cNvPicPr>
            <a:picLocks noChangeAspect="1" noChangeArrowheads="1"/>
          </p:cNvPicPr>
          <p:nvPr/>
        </p:nvPicPr>
        <p:blipFill>
          <a:blip r:embed="rId4"/>
          <a:srcRect/>
          <a:stretch>
            <a:fillRect/>
          </a:stretch>
        </p:blipFill>
        <p:spPr bwMode="auto">
          <a:xfrm>
            <a:off x="3244637" y="4132054"/>
            <a:ext cx="3449462" cy="983007"/>
          </a:xfrm>
          <a:prstGeom prst="rect">
            <a:avLst/>
          </a:prstGeom>
          <a:noFill/>
          <a:ln w="9525">
            <a:noFill/>
            <a:miter lim="800000"/>
            <a:headEnd/>
            <a:tailEnd/>
          </a:ln>
          <a:effectLst/>
        </p:spPr>
      </p:pic>
      <p:pic>
        <p:nvPicPr>
          <p:cNvPr id="3080" name="Picture 8"/>
          <p:cNvPicPr>
            <a:picLocks noChangeAspect="1" noChangeArrowheads="1"/>
          </p:cNvPicPr>
          <p:nvPr/>
        </p:nvPicPr>
        <p:blipFill>
          <a:blip r:embed="rId5"/>
          <a:srcRect/>
          <a:stretch>
            <a:fillRect/>
          </a:stretch>
        </p:blipFill>
        <p:spPr bwMode="auto">
          <a:xfrm>
            <a:off x="3062378" y="5204694"/>
            <a:ext cx="3935038" cy="480113"/>
          </a:xfrm>
          <a:prstGeom prst="rect">
            <a:avLst/>
          </a:prstGeom>
          <a:noFill/>
          <a:ln w="9525">
            <a:noFill/>
            <a:miter lim="800000"/>
            <a:headEnd/>
            <a:tailEnd/>
          </a:ln>
          <a:effectLst/>
        </p:spPr>
      </p:pic>
      <p:pic>
        <p:nvPicPr>
          <p:cNvPr id="3081" name="Picture 9"/>
          <p:cNvPicPr>
            <a:picLocks noChangeAspect="1" noChangeArrowheads="1"/>
          </p:cNvPicPr>
          <p:nvPr/>
        </p:nvPicPr>
        <p:blipFill>
          <a:blip r:embed="rId6"/>
          <a:srcRect/>
          <a:stretch>
            <a:fillRect/>
          </a:stretch>
        </p:blipFill>
        <p:spPr bwMode="auto">
          <a:xfrm>
            <a:off x="3119738" y="5761548"/>
            <a:ext cx="3810000" cy="923925"/>
          </a:xfrm>
          <a:prstGeom prst="rect">
            <a:avLst/>
          </a:prstGeom>
          <a:noFill/>
          <a:ln w="9525">
            <a:noFill/>
            <a:miter lim="800000"/>
            <a:headEnd/>
            <a:tailEnd/>
          </a:ln>
          <a:effectLst/>
        </p:spPr>
      </p:pic>
    </p:spTree>
    <p:extLst>
      <p:ext uri="{BB962C8B-B14F-4D97-AF65-F5344CB8AC3E}">
        <p14:creationId xmlns="" xmlns:p14="http://schemas.microsoft.com/office/powerpoint/2010/main" val="250158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2995C4EC-1301-4817-B85D-55BC6A8F8236}"/>
              </a:ext>
            </a:extLst>
          </p:cNvPr>
          <p:cNvSpPr>
            <a:spLocks noGrp="1"/>
          </p:cNvSpPr>
          <p:nvPr>
            <p:ph idx="1"/>
          </p:nvPr>
        </p:nvSpPr>
        <p:spPr/>
        <p:txBody>
          <a:bodyPr>
            <a:normAutofit/>
          </a:bodyPr>
          <a:lstStyle/>
          <a:p>
            <a:pPr marL="342900" indent="-342900">
              <a:buSzPct val="80000"/>
              <a:buNone/>
            </a:pPr>
            <a:r>
              <a:rPr lang="en-US" sz="2000" dirty="0" smtClean="0"/>
              <a:t>Derived parameters:-</a:t>
            </a:r>
            <a:endParaRPr lang="en-US" sz="2000" dirty="0"/>
          </a:p>
        </p:txBody>
      </p:sp>
      <p:sp>
        <p:nvSpPr>
          <p:cNvPr id="3" name="Title 2">
            <a:extLst>
              <a:ext uri="{FF2B5EF4-FFF2-40B4-BE49-F238E27FC236}">
                <a16:creationId xmlns="" xmlns:a16="http://schemas.microsoft.com/office/drawing/2014/main" id="{03F82C4A-A706-4625-9753-2A22EBBF0836}"/>
              </a:ext>
            </a:extLst>
          </p:cNvPr>
          <p:cNvSpPr>
            <a:spLocks noGrp="1"/>
          </p:cNvSpPr>
          <p:nvPr>
            <p:ph type="title"/>
          </p:nvPr>
        </p:nvSpPr>
        <p:spPr/>
        <p:txBody>
          <a:bodyPr/>
          <a:lstStyle/>
          <a:p>
            <a:r>
              <a:rPr smtClean="0"/>
              <a:t>Proposed tuning rules in the case of UFOPDT processes</a:t>
            </a:r>
            <a:endParaRPr lang="en-US" dirty="0"/>
          </a:p>
        </p:txBody>
      </p:sp>
      <p:pic>
        <p:nvPicPr>
          <p:cNvPr id="4099" name="Picture 3"/>
          <p:cNvPicPr>
            <a:picLocks noChangeAspect="1" noChangeArrowheads="1"/>
          </p:cNvPicPr>
          <p:nvPr/>
        </p:nvPicPr>
        <p:blipFill>
          <a:blip r:embed="rId2"/>
          <a:srcRect/>
          <a:stretch>
            <a:fillRect/>
          </a:stretch>
        </p:blipFill>
        <p:spPr bwMode="auto">
          <a:xfrm>
            <a:off x="3619620" y="2325988"/>
            <a:ext cx="3883699" cy="1133204"/>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3221189" y="3854390"/>
            <a:ext cx="4815362" cy="1097171"/>
          </a:xfrm>
          <a:prstGeom prst="rect">
            <a:avLst/>
          </a:prstGeom>
          <a:noFill/>
          <a:ln w="9525">
            <a:noFill/>
            <a:miter lim="800000"/>
            <a:headEnd/>
            <a:tailEnd/>
          </a:ln>
          <a:effectLst/>
        </p:spPr>
      </p:pic>
    </p:spTree>
    <p:extLst>
      <p:ext uri="{BB962C8B-B14F-4D97-AF65-F5344CB8AC3E}">
        <p14:creationId xmlns="" xmlns:p14="http://schemas.microsoft.com/office/powerpoint/2010/main" val="115984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95AE09D-CA37-4097-B5D7-0B898089FDC2}"/>
              </a:ext>
            </a:extLst>
          </p:cNvPr>
          <p:cNvSpPr>
            <a:spLocks noGrp="1"/>
          </p:cNvSpPr>
          <p:nvPr>
            <p:ph idx="1"/>
          </p:nvPr>
        </p:nvSpPr>
        <p:spPr>
          <a:xfrm>
            <a:off x="577518" y="1578332"/>
            <a:ext cx="10983131" cy="4572752"/>
          </a:xfrm>
        </p:spPr>
        <p:txBody>
          <a:bodyPr>
            <a:normAutofit/>
          </a:bodyPr>
          <a:lstStyle/>
          <a:p>
            <a:pPr>
              <a:buNone/>
            </a:pPr>
            <a:r>
              <a:rPr lang="pt-BR" sz="2000" dirty="0" smtClean="0"/>
              <a:t>                                 G(s) = 3.433e^(−20s) /(103.1s − 1)</a:t>
            </a:r>
            <a:endParaRPr lang="en-US" sz="2000" dirty="0"/>
          </a:p>
          <a:p>
            <a:pPr>
              <a:buNone/>
            </a:pPr>
            <a:endParaRPr lang="en-US" sz="2000" dirty="0"/>
          </a:p>
        </p:txBody>
      </p:sp>
      <p:sp>
        <p:nvSpPr>
          <p:cNvPr id="3" name="Title 2">
            <a:extLst>
              <a:ext uri="{FF2B5EF4-FFF2-40B4-BE49-F238E27FC236}">
                <a16:creationId xmlns="" xmlns:a16="http://schemas.microsoft.com/office/drawing/2014/main" id="{F1368FA2-3BE4-4804-87C7-8470379FFE25}"/>
              </a:ext>
            </a:extLst>
          </p:cNvPr>
          <p:cNvSpPr>
            <a:spLocks noGrp="1"/>
          </p:cNvSpPr>
          <p:nvPr>
            <p:ph type="title"/>
          </p:nvPr>
        </p:nvSpPr>
        <p:spPr/>
        <p:txBody>
          <a:bodyPr>
            <a:normAutofit/>
          </a:bodyPr>
          <a:lstStyle/>
          <a:p>
            <a:r>
              <a:rPr smtClean="0"/>
              <a:t>Simulation with UFOPTD process model – </a:t>
            </a:r>
            <a:endParaRPr dirty="0"/>
          </a:p>
        </p:txBody>
      </p:sp>
      <p:pic>
        <p:nvPicPr>
          <p:cNvPr id="5" name="Picture 4" descr="priyaraz1simu.JPG"/>
          <p:cNvPicPr>
            <a:picLocks noChangeAspect="1"/>
          </p:cNvPicPr>
          <p:nvPr/>
        </p:nvPicPr>
        <p:blipFill>
          <a:blip r:embed="rId2"/>
          <a:stretch>
            <a:fillRect/>
          </a:stretch>
        </p:blipFill>
        <p:spPr>
          <a:xfrm>
            <a:off x="2263445" y="2164731"/>
            <a:ext cx="7173853" cy="4106043"/>
          </a:xfrm>
          <a:prstGeom prst="rect">
            <a:avLst/>
          </a:prstGeom>
        </p:spPr>
      </p:pic>
    </p:spTree>
    <p:extLst>
      <p:ext uri="{BB962C8B-B14F-4D97-AF65-F5344CB8AC3E}">
        <p14:creationId xmlns="" xmlns:p14="http://schemas.microsoft.com/office/powerpoint/2010/main" val="90350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E4F0298-A86E-4135-A25B-C1EBA24182F1}"/>
              </a:ext>
            </a:extLst>
          </p:cNvPr>
          <p:cNvSpPr>
            <a:spLocks noGrp="1"/>
          </p:cNvSpPr>
          <p:nvPr>
            <p:ph idx="1"/>
          </p:nvPr>
        </p:nvSpPr>
        <p:spPr/>
        <p:txBody>
          <a:bodyPr>
            <a:normAutofit/>
          </a:bodyPr>
          <a:lstStyle/>
          <a:p>
            <a:r>
              <a:rPr lang="en-US" sz="2000" dirty="0" smtClean="0"/>
              <a:t>                                  </a:t>
            </a:r>
            <a:r>
              <a:rPr lang="pt-BR" sz="2000" dirty="0" smtClean="0"/>
              <a:t>G(s) = 3.433e^(−20s) /(103.1s - 1)                 ccsr,      wgc,      proposed </a:t>
            </a:r>
          </a:p>
        </p:txBody>
      </p:sp>
      <p:sp>
        <p:nvSpPr>
          <p:cNvPr id="3" name="Title 2">
            <a:extLst>
              <a:ext uri="{FF2B5EF4-FFF2-40B4-BE49-F238E27FC236}">
                <a16:creationId xmlns="" xmlns:a16="http://schemas.microsoft.com/office/drawing/2014/main" id="{08B34D0A-457C-44C1-BFF6-7EA252BC926A}"/>
              </a:ext>
            </a:extLst>
          </p:cNvPr>
          <p:cNvSpPr>
            <a:spLocks noGrp="1"/>
          </p:cNvSpPr>
          <p:nvPr>
            <p:ph type="title"/>
          </p:nvPr>
        </p:nvSpPr>
        <p:spPr/>
        <p:txBody>
          <a:bodyPr/>
          <a:lstStyle/>
          <a:p>
            <a:r>
              <a:rPr smtClean="0"/>
              <a:t>Simulation result with UFOPTD process model with transfer function – </a:t>
            </a:r>
            <a:endParaRPr lang="en-US" dirty="0"/>
          </a:p>
        </p:txBody>
      </p:sp>
      <p:sp>
        <p:nvSpPr>
          <p:cNvPr id="8" name="Rectangle 7"/>
          <p:cNvSpPr/>
          <p:nvPr/>
        </p:nvSpPr>
        <p:spPr>
          <a:xfrm>
            <a:off x="4340551" y="3244334"/>
            <a:ext cx="247184" cy="369332"/>
          </a:xfrm>
          <a:prstGeom prst="rect">
            <a:avLst/>
          </a:prstGeom>
        </p:spPr>
        <p:txBody>
          <a:bodyPr wrap="none">
            <a:spAutoFit/>
          </a:bodyPr>
          <a:lstStyle/>
          <a:p>
            <a:r>
              <a:rPr lang="pt-BR" dirty="0" smtClean="0"/>
              <a:t> </a:t>
            </a:r>
            <a:endParaRPr lang="en-US" dirty="0"/>
          </a:p>
        </p:txBody>
      </p:sp>
      <p:pic>
        <p:nvPicPr>
          <p:cNvPr id="11" name="Picture 10" descr="at200sex1.jpg"/>
          <p:cNvPicPr>
            <a:picLocks noChangeAspect="1"/>
          </p:cNvPicPr>
          <p:nvPr/>
        </p:nvPicPr>
        <p:blipFill>
          <a:blip r:embed="rId2"/>
          <a:stretch>
            <a:fillRect/>
          </a:stretch>
        </p:blipFill>
        <p:spPr>
          <a:xfrm>
            <a:off x="1264475" y="2508254"/>
            <a:ext cx="9065787" cy="4349746"/>
          </a:xfrm>
          <a:prstGeom prst="rect">
            <a:avLst/>
          </a:prstGeom>
        </p:spPr>
      </p:pic>
      <p:pic>
        <p:nvPicPr>
          <p:cNvPr id="12" name="Picture 11" descr="yellow line.PNG"/>
          <p:cNvPicPr>
            <a:picLocks noChangeAspect="1"/>
          </p:cNvPicPr>
          <p:nvPr/>
        </p:nvPicPr>
        <p:blipFill>
          <a:blip r:embed="rId3"/>
          <a:stretch>
            <a:fillRect/>
          </a:stretch>
        </p:blipFill>
        <p:spPr>
          <a:xfrm flipV="1">
            <a:off x="7597602" y="1764972"/>
            <a:ext cx="386536" cy="45719"/>
          </a:xfrm>
          <a:prstGeom prst="rect">
            <a:avLst/>
          </a:prstGeom>
        </p:spPr>
      </p:pic>
      <p:pic>
        <p:nvPicPr>
          <p:cNvPr id="13" name="Picture 12" descr="yellow line.PNG"/>
          <p:cNvPicPr>
            <a:picLocks noChangeAspect="1"/>
          </p:cNvPicPr>
          <p:nvPr/>
        </p:nvPicPr>
        <p:blipFill>
          <a:blip r:embed="rId3">
            <a:duotone>
              <a:prstClr val="black"/>
              <a:schemeClr val="accent2">
                <a:tint val="45000"/>
                <a:satMod val="400000"/>
              </a:schemeClr>
            </a:duotone>
          </a:blip>
          <a:stretch>
            <a:fillRect/>
          </a:stretch>
        </p:blipFill>
        <p:spPr>
          <a:xfrm>
            <a:off x="9443001" y="1763013"/>
            <a:ext cx="386536" cy="45719"/>
          </a:xfrm>
          <a:prstGeom prst="rect">
            <a:avLst/>
          </a:prstGeom>
          <a:ln>
            <a:solidFill>
              <a:srgbClr val="FF0000">
                <a:alpha val="99000"/>
              </a:srgbClr>
            </a:solidFill>
          </a:ln>
        </p:spPr>
      </p:pic>
      <p:pic>
        <p:nvPicPr>
          <p:cNvPr id="14" name="Picture 13" descr="yellow line.PNG"/>
          <p:cNvPicPr>
            <a:picLocks noChangeAspect="1"/>
          </p:cNvPicPr>
          <p:nvPr/>
        </p:nvPicPr>
        <p:blipFill>
          <a:blip r:embed="rId3">
            <a:duotone>
              <a:prstClr val="black"/>
              <a:schemeClr val="accent1">
                <a:tint val="45000"/>
                <a:satMod val="400000"/>
              </a:schemeClr>
            </a:duotone>
          </a:blip>
          <a:stretch>
            <a:fillRect/>
          </a:stretch>
        </p:blipFill>
        <p:spPr>
          <a:xfrm flipV="1">
            <a:off x="8537654" y="1790623"/>
            <a:ext cx="386536" cy="45719"/>
          </a:xfrm>
          <a:prstGeom prst="rect">
            <a:avLst/>
          </a:prstGeom>
        </p:spPr>
      </p:pic>
    </p:spTree>
    <p:extLst>
      <p:ext uri="{BB962C8B-B14F-4D97-AF65-F5344CB8AC3E}">
        <p14:creationId xmlns="" xmlns:p14="http://schemas.microsoft.com/office/powerpoint/2010/main" val="212821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exaple2withdisturbance.jpg"/>
          <p:cNvPicPr>
            <a:picLocks noGrp="1" noChangeAspect="1"/>
          </p:cNvPicPr>
          <p:nvPr>
            <p:ph idx="1"/>
          </p:nvPr>
        </p:nvPicPr>
        <p:blipFill>
          <a:blip r:embed="rId2"/>
          <a:stretch>
            <a:fillRect/>
          </a:stretch>
        </p:blipFill>
        <p:spPr>
          <a:xfrm>
            <a:off x="1503510" y="2137684"/>
            <a:ext cx="9324433" cy="4473844"/>
          </a:xfrm>
        </p:spPr>
      </p:pic>
      <p:sp>
        <p:nvSpPr>
          <p:cNvPr id="3" name="Title 2">
            <a:extLst>
              <a:ext uri="{FF2B5EF4-FFF2-40B4-BE49-F238E27FC236}">
                <a16:creationId xmlns="" xmlns:a16="http://schemas.microsoft.com/office/drawing/2014/main" id="{6630AA5E-80C8-4AD9-B462-9ADA8051BD70}"/>
              </a:ext>
            </a:extLst>
          </p:cNvPr>
          <p:cNvSpPr>
            <a:spLocks noGrp="1"/>
          </p:cNvSpPr>
          <p:nvPr>
            <p:ph type="title"/>
          </p:nvPr>
        </p:nvSpPr>
        <p:spPr/>
        <p:txBody>
          <a:bodyPr>
            <a:normAutofit/>
          </a:bodyPr>
          <a:lstStyle/>
          <a:p>
            <a:r>
              <a:rPr smtClean="0"/>
              <a:t>Simulation result with UFOPTD process model with transfer function– </a:t>
            </a:r>
            <a:endParaRPr lang="en-US" dirty="0"/>
          </a:p>
        </p:txBody>
      </p:sp>
      <p:sp>
        <p:nvSpPr>
          <p:cNvPr id="12" name="Rectangle 11"/>
          <p:cNvSpPr/>
          <p:nvPr/>
        </p:nvSpPr>
        <p:spPr>
          <a:xfrm>
            <a:off x="3286408" y="1557196"/>
            <a:ext cx="3748135" cy="369332"/>
          </a:xfrm>
          <a:prstGeom prst="rect">
            <a:avLst/>
          </a:prstGeom>
        </p:spPr>
        <p:txBody>
          <a:bodyPr wrap="square">
            <a:spAutoFit/>
          </a:bodyPr>
          <a:lstStyle/>
          <a:p>
            <a:r>
              <a:rPr lang="pt-BR" dirty="0" smtClean="0"/>
              <a:t>G(s) = e^(−1.067s) /(2.347s − 1)</a:t>
            </a:r>
            <a:endParaRPr lang="en-US" dirty="0"/>
          </a:p>
        </p:txBody>
      </p:sp>
      <p:pic>
        <p:nvPicPr>
          <p:cNvPr id="14" name="Picture 13" descr="use this.PNG"/>
          <p:cNvPicPr>
            <a:picLocks noChangeAspect="1"/>
          </p:cNvPicPr>
          <p:nvPr/>
        </p:nvPicPr>
        <p:blipFill>
          <a:blip r:embed="rId3"/>
          <a:stretch>
            <a:fillRect/>
          </a:stretch>
        </p:blipFill>
        <p:spPr>
          <a:xfrm>
            <a:off x="7742470" y="1439502"/>
            <a:ext cx="2972058" cy="515122"/>
          </a:xfrm>
          <a:prstGeom prst="rect">
            <a:avLst/>
          </a:prstGeom>
        </p:spPr>
      </p:pic>
    </p:spTree>
    <p:extLst>
      <p:ext uri="{BB962C8B-B14F-4D97-AF65-F5344CB8AC3E}">
        <p14:creationId xmlns="" xmlns:p14="http://schemas.microsoft.com/office/powerpoint/2010/main" val="2382647133"/>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{5393CCDF-68E7-42AE-B15D-9C563554BEA1}tf16411177_win32</Template>
  <TotalTime>567</TotalTime>
  <Words>718</Words>
  <Application>Microsoft Office PowerPoint</Application>
  <PresentationFormat>Custom</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Get Started with 3D</vt:lpstr>
      <vt:lpstr>            Design Laboratory                       EE-305</vt:lpstr>
      <vt:lpstr>WHY ANALYSIS OF PI-PD CONTROLLERS?</vt:lpstr>
      <vt:lpstr>We have studied 2 class of Integrating process-</vt:lpstr>
      <vt:lpstr>What problem has been solved in the paper?</vt:lpstr>
      <vt:lpstr>  Proposed tuning rules in the case of IFOPDT processes</vt:lpstr>
      <vt:lpstr>Proposed tuning rules in the case of UFOPDT processes</vt:lpstr>
      <vt:lpstr>Simulation with UFOPTD process model – </vt:lpstr>
      <vt:lpstr>Simulation result with UFOPTD process model with transfer function – </vt:lpstr>
      <vt:lpstr>Simulation result with UFOPTD process model with transfer function– </vt:lpstr>
      <vt:lpstr>Simulation result with IFOPTD process model with transfer function– </vt:lpstr>
      <vt:lpstr>Simulation result with IFOPTD process model with transfer function– </vt:lpstr>
      <vt:lpstr>Simulation analysis:-</vt:lpstr>
      <vt:lpstr>Conclusion</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Lab Presentation</dc:title>
  <dc:creator>Shyam Jee Gupta</dc:creator>
  <cp:lastModifiedBy>PRIYA RAJ</cp:lastModifiedBy>
  <cp:revision>11</cp:revision>
  <dcterms:created xsi:type="dcterms:W3CDTF">2022-04-16T11:58:50Z</dcterms:created>
  <dcterms:modified xsi:type="dcterms:W3CDTF">2023-05-05T08:31:29Z</dcterms:modified>
</cp:coreProperties>
</file>