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3" r:id="rId4"/>
    <p:sldId id="277" r:id="rId5"/>
    <p:sldId id="268" r:id="rId6"/>
    <p:sldId id="262" r:id="rId7"/>
    <p:sldId id="263" r:id="rId8"/>
    <p:sldId id="264" r:id="rId9"/>
    <p:sldId id="265" r:id="rId10"/>
    <p:sldId id="269" r:id="rId11"/>
    <p:sldId id="276" r:id="rId12"/>
    <p:sldId id="275" r:id="rId13"/>
    <p:sldId id="278" r:id="rId14"/>
    <p:sldId id="282" r:id="rId15"/>
    <p:sldId id="281" r:id="rId16"/>
    <p:sldId id="280" r:id="rId17"/>
    <p:sldId id="288" r:id="rId18"/>
    <p:sldId id="289" r:id="rId19"/>
    <p:sldId id="284" r:id="rId20"/>
    <p:sldId id="286" r:id="rId21"/>
    <p:sldId id="287" r:id="rId22"/>
    <p:sldId id="290" r:id="rId23"/>
    <p:sldId id="274"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5EAB-7858-3E91-A006-A5BAD0BD96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6347E7-A785-928F-7540-76FA7AD63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C9E42F-43A0-A89F-484B-3CE02C128F04}"/>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5" name="Footer Placeholder 4">
            <a:extLst>
              <a:ext uri="{FF2B5EF4-FFF2-40B4-BE49-F238E27FC236}">
                <a16:creationId xmlns:a16="http://schemas.microsoft.com/office/drawing/2014/main" id="{37FDC331-2097-0C46-0F07-DDB9DB4FD2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A6D43-95FB-B878-28B0-68F29D399CAE}"/>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922552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88A18-2799-F0AB-B2A4-5C2B627358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6687F1-0BF5-E336-E0CA-0004896BF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5068B-6CAA-B209-68F4-DDA9F8E06D9F}"/>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5" name="Footer Placeholder 4">
            <a:extLst>
              <a:ext uri="{FF2B5EF4-FFF2-40B4-BE49-F238E27FC236}">
                <a16:creationId xmlns:a16="http://schemas.microsoft.com/office/drawing/2014/main" id="{38071696-8646-DA7C-85AC-5D80833CF6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9ED06-B374-838A-0BF8-66292FF59B8F}"/>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64751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17DC4-EC7E-2BB6-C40D-F80D344977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889372-9AF0-0851-767B-B4CD4A8BA9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F0F09-33B1-5A86-9CBD-BE54C2DBE5B4}"/>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5" name="Footer Placeholder 4">
            <a:extLst>
              <a:ext uri="{FF2B5EF4-FFF2-40B4-BE49-F238E27FC236}">
                <a16:creationId xmlns:a16="http://schemas.microsoft.com/office/drawing/2014/main" id="{372AF2FD-990D-ACDA-C7BC-8CD2DC1D1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8C9A6D-E827-BDD0-5BC3-43B71FD41287}"/>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314233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8214-71D4-F608-A87B-F5278693F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82FE1B-EC76-6C3C-DCEC-566EECA3A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0E2338-CC40-0C08-61E6-9C31AEC5E85D}"/>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5" name="Footer Placeholder 4">
            <a:extLst>
              <a:ext uri="{FF2B5EF4-FFF2-40B4-BE49-F238E27FC236}">
                <a16:creationId xmlns:a16="http://schemas.microsoft.com/office/drawing/2014/main" id="{8E4AFF07-AAF7-21BD-7BF4-FDDE79C36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E038B9-A718-90BF-97E6-06AEE350C1A1}"/>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153344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541E-3EB3-37EC-9AE0-AF800400B7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703161-61DF-0978-107B-39A6089A0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F18464-C7E6-AAF4-87B4-D74B2C7A8ACD}"/>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5" name="Footer Placeholder 4">
            <a:extLst>
              <a:ext uri="{FF2B5EF4-FFF2-40B4-BE49-F238E27FC236}">
                <a16:creationId xmlns:a16="http://schemas.microsoft.com/office/drawing/2014/main" id="{6971CE1F-D2D3-3E6C-BD4C-E8923EF1B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0306B-B167-C7BE-6CD0-642170FB3E8E}"/>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2210002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C077-58D7-FBAB-4A0A-9D9D9E1843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015AE3-AAB1-36A8-55A9-C9648CE838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A39B0C9-4396-481B-9627-93C124904B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FBDBB8-46C1-AC8B-8660-C8A3A906FA1A}"/>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6" name="Footer Placeholder 5">
            <a:extLst>
              <a:ext uri="{FF2B5EF4-FFF2-40B4-BE49-F238E27FC236}">
                <a16:creationId xmlns:a16="http://schemas.microsoft.com/office/drawing/2014/main" id="{5F0C7B1B-21E6-4B60-865A-70D41BB845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1AF8C2-E707-3C81-F24C-60393F1A3364}"/>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106246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5C61-8F52-0803-A2FA-DFCC7A3F55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17B1E8-1384-F554-3A0D-346ED6AC31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35FA02-F026-8271-9D56-B15D0EB1F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C10666F-1595-259A-3452-A8945590BB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08CD51-52DB-5887-3BBB-3A2286D012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DCB42B-308A-89BB-D102-6470CBF4692E}"/>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8" name="Footer Placeholder 7">
            <a:extLst>
              <a:ext uri="{FF2B5EF4-FFF2-40B4-BE49-F238E27FC236}">
                <a16:creationId xmlns:a16="http://schemas.microsoft.com/office/drawing/2014/main" id="{158CA374-FE8A-B33B-9198-898105DBF8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66BDAE-F735-A832-873C-68AD8606770C}"/>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352568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FA8B-7491-C6C3-6740-740E197568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34F3F1-5BDA-DB7E-AC3E-7683B39084BC}"/>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4" name="Footer Placeholder 3">
            <a:extLst>
              <a:ext uri="{FF2B5EF4-FFF2-40B4-BE49-F238E27FC236}">
                <a16:creationId xmlns:a16="http://schemas.microsoft.com/office/drawing/2014/main" id="{58DFF30B-CCEE-6FE5-538A-79FC050B7C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B871E3-AACA-7941-BF45-6640BB44E6BC}"/>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728174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76318B-0869-2BBD-8A11-4523127AB191}"/>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3" name="Footer Placeholder 2">
            <a:extLst>
              <a:ext uri="{FF2B5EF4-FFF2-40B4-BE49-F238E27FC236}">
                <a16:creationId xmlns:a16="http://schemas.microsoft.com/office/drawing/2014/main" id="{FFDDD049-DB48-9890-778C-F4F80EA259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DDDAB2-7DF6-CB2A-3FB2-58AC9248D748}"/>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2208753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3303-4D9B-DB02-4CAE-6AEDE4872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C71056-DA95-D0DB-4A6E-DCEE11038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AAF214-4DDD-7422-BCDE-EB725F5C5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033CFF-B75E-9DE6-5E8C-F7EFD67A1FCF}"/>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6" name="Footer Placeholder 5">
            <a:extLst>
              <a:ext uri="{FF2B5EF4-FFF2-40B4-BE49-F238E27FC236}">
                <a16:creationId xmlns:a16="http://schemas.microsoft.com/office/drawing/2014/main" id="{6EA9BE50-2397-9399-9369-53E043B105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9AD0EC-3416-0600-B88C-1542CFC15E5E}"/>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256623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F25B5-F0EB-6ED7-6066-CF09551C2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221ECC-CA01-EB41-33BF-19FE5AB06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69D622-852B-BF98-D91E-9A1EBFCA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11034-6891-E134-7F41-16B6F11C6387}"/>
              </a:ext>
            </a:extLst>
          </p:cNvPr>
          <p:cNvSpPr>
            <a:spLocks noGrp="1"/>
          </p:cNvSpPr>
          <p:nvPr>
            <p:ph type="dt" sz="half" idx="10"/>
          </p:nvPr>
        </p:nvSpPr>
        <p:spPr/>
        <p:txBody>
          <a:bodyPr/>
          <a:lstStyle/>
          <a:p>
            <a:fld id="{BA67F203-4C8A-43AD-9BF8-0D1B89406E02}" type="datetimeFigureOut">
              <a:rPr lang="en-IN" smtClean="0"/>
              <a:t>31-05-2024</a:t>
            </a:fld>
            <a:endParaRPr lang="en-IN"/>
          </a:p>
        </p:txBody>
      </p:sp>
      <p:sp>
        <p:nvSpPr>
          <p:cNvPr id="6" name="Footer Placeholder 5">
            <a:extLst>
              <a:ext uri="{FF2B5EF4-FFF2-40B4-BE49-F238E27FC236}">
                <a16:creationId xmlns:a16="http://schemas.microsoft.com/office/drawing/2014/main" id="{7A451018-CAE0-4E02-6A07-CA1D3564F7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D354B-368C-DCE0-D907-AAC9EE7A6C85}"/>
              </a:ext>
            </a:extLst>
          </p:cNvPr>
          <p:cNvSpPr>
            <a:spLocks noGrp="1"/>
          </p:cNvSpPr>
          <p:nvPr>
            <p:ph type="sldNum" sz="quarter" idx="12"/>
          </p:nvPr>
        </p:nvSpPr>
        <p:spPr/>
        <p:txBody>
          <a:bodyPr/>
          <a:lstStyle/>
          <a:p>
            <a:fld id="{4DD940D9-71B5-4BB7-B5EB-3DF6660DC7E5}" type="slidenum">
              <a:rPr lang="en-IN" smtClean="0"/>
              <a:t>‹#›</a:t>
            </a:fld>
            <a:endParaRPr lang="en-IN"/>
          </a:p>
        </p:txBody>
      </p:sp>
    </p:spTree>
    <p:extLst>
      <p:ext uri="{BB962C8B-B14F-4D97-AF65-F5344CB8AC3E}">
        <p14:creationId xmlns:p14="http://schemas.microsoft.com/office/powerpoint/2010/main" val="24387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5DE30-7878-E417-86BB-2375E36C0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9EC1E0-0973-AA6D-28D2-33E8E829FD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98512C-ADB9-85F7-3F78-12731F9BC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7F203-4C8A-43AD-9BF8-0D1B89406E02}" type="datetimeFigureOut">
              <a:rPr lang="en-IN" smtClean="0"/>
              <a:t>31-05-2024</a:t>
            </a:fld>
            <a:endParaRPr lang="en-IN"/>
          </a:p>
        </p:txBody>
      </p:sp>
      <p:sp>
        <p:nvSpPr>
          <p:cNvPr id="5" name="Footer Placeholder 4">
            <a:extLst>
              <a:ext uri="{FF2B5EF4-FFF2-40B4-BE49-F238E27FC236}">
                <a16:creationId xmlns:a16="http://schemas.microsoft.com/office/drawing/2014/main" id="{3178EE80-754D-1578-55DB-186781D98F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9A6D2A-69B8-C89C-A4AB-E3E61B68B0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940D9-71B5-4BB7-B5EB-3DF6660DC7E5}" type="slidenum">
              <a:rPr lang="en-IN" smtClean="0"/>
              <a:t>‹#›</a:t>
            </a:fld>
            <a:endParaRPr lang="en-IN"/>
          </a:p>
        </p:txBody>
      </p:sp>
    </p:spTree>
    <p:extLst>
      <p:ext uri="{BB962C8B-B14F-4D97-AF65-F5344CB8AC3E}">
        <p14:creationId xmlns:p14="http://schemas.microsoft.com/office/powerpoint/2010/main" val="1273807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andrewmvd/car-plate-detection"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E601AE-B191-0246-DE6E-496A7C342DFA}"/>
              </a:ext>
            </a:extLst>
          </p:cNvPr>
          <p:cNvSpPr>
            <a:spLocks noGrp="1"/>
          </p:cNvSpPr>
          <p:nvPr>
            <p:ph type="ctrTitle"/>
          </p:nvPr>
        </p:nvSpPr>
        <p:spPr>
          <a:xfrm>
            <a:off x="1272989" y="1325257"/>
            <a:ext cx="9144000" cy="1507845"/>
          </a:xfrm>
        </p:spPr>
        <p:txBody>
          <a:bodyPr>
            <a:normAutofit/>
          </a:bodyPr>
          <a:lstStyle/>
          <a:p>
            <a:r>
              <a:rPr lang="en-US" sz="4400" b="1" dirty="0"/>
              <a:t>Number Plate Recognition Using YOLOv5</a:t>
            </a:r>
            <a:endParaRPr lang="en-IN" sz="4400" b="1" dirty="0"/>
          </a:p>
        </p:txBody>
      </p:sp>
      <p:sp>
        <p:nvSpPr>
          <p:cNvPr id="9" name="Subtitle 8">
            <a:extLst>
              <a:ext uri="{FF2B5EF4-FFF2-40B4-BE49-F238E27FC236}">
                <a16:creationId xmlns:a16="http://schemas.microsoft.com/office/drawing/2014/main" id="{F0596F8E-555F-271A-6A1E-66D495591042}"/>
              </a:ext>
            </a:extLst>
          </p:cNvPr>
          <p:cNvSpPr>
            <a:spLocks noGrp="1"/>
          </p:cNvSpPr>
          <p:nvPr>
            <p:ph type="subTitle" idx="1"/>
          </p:nvPr>
        </p:nvSpPr>
        <p:spPr>
          <a:xfrm>
            <a:off x="1093695" y="3971957"/>
            <a:ext cx="10488705" cy="1893327"/>
          </a:xfrm>
        </p:spPr>
        <p:txBody>
          <a:bodyPr>
            <a:normAutofit fontScale="92500" lnSpcReduction="20000"/>
          </a:bodyPr>
          <a:lstStyle/>
          <a:p>
            <a:pPr algn="l"/>
            <a:r>
              <a:rPr lang="en-IN" b="1" dirty="0"/>
              <a:t>GUIDE NAME:                                               STUDENT REGISTER NO AND NAME:</a:t>
            </a:r>
          </a:p>
          <a:p>
            <a:pPr algn="l"/>
            <a:r>
              <a:rPr lang="en-IN" dirty="0"/>
              <a:t>Mrs. S. </a:t>
            </a:r>
            <a:r>
              <a:rPr lang="en-IN" dirty="0" err="1"/>
              <a:t>Abiramasundari</a:t>
            </a:r>
            <a:r>
              <a:rPr lang="en-IN" dirty="0"/>
              <a:t>			 225003074-Kakumani Lakshmi Priya</a:t>
            </a:r>
          </a:p>
          <a:p>
            <a:pPr algn="l"/>
            <a:r>
              <a:rPr lang="en-IN" dirty="0"/>
              <a:t>AP-I/CSE				 225003105-Narreddy Pranathi Maha Shiva</a:t>
            </a:r>
          </a:p>
          <a:p>
            <a:pPr algn="l"/>
            <a:r>
              <a:rPr lang="en-IN" dirty="0"/>
              <a:t>					 225003201-C </a:t>
            </a:r>
            <a:r>
              <a:rPr lang="en-IN" dirty="0" err="1"/>
              <a:t>Amirtha</a:t>
            </a:r>
            <a:endParaRPr lang="en-IN" dirty="0"/>
          </a:p>
          <a:p>
            <a:pPr algn="l"/>
            <a:r>
              <a:rPr lang="en-IN" dirty="0"/>
              <a:t>					</a:t>
            </a:r>
          </a:p>
        </p:txBody>
      </p:sp>
      <p:pic>
        <p:nvPicPr>
          <p:cNvPr id="2" name="Content Placeholder 6">
            <a:extLst>
              <a:ext uri="{FF2B5EF4-FFF2-40B4-BE49-F238E27FC236}">
                <a16:creationId xmlns:a16="http://schemas.microsoft.com/office/drawing/2014/main" id="{03A400B4-71FD-8A35-8088-6CB4DAF2D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289097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1366517" y="295370"/>
            <a:ext cx="6737577" cy="753502"/>
          </a:xfrm>
        </p:spPr>
        <p:txBody>
          <a:bodyPr>
            <a:normAutofit/>
          </a:bodyPr>
          <a:lstStyle/>
          <a:p>
            <a:pPr algn="ctr"/>
            <a:r>
              <a:rPr lang="en-IN" sz="4400" b="1" dirty="0">
                <a:solidFill>
                  <a:schemeClr val="tx1"/>
                </a:solidFill>
              </a:rPr>
              <a:t>WORK PLAN</a:t>
            </a:r>
            <a:endParaRPr lang="en-IN" sz="4400"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graphicFrame>
        <p:nvGraphicFramePr>
          <p:cNvPr id="2" name="Table 1">
            <a:extLst>
              <a:ext uri="{FF2B5EF4-FFF2-40B4-BE49-F238E27FC236}">
                <a16:creationId xmlns:a16="http://schemas.microsoft.com/office/drawing/2014/main" id="{9E00910E-5AF3-774C-83DC-0CD66FF9078F}"/>
              </a:ext>
            </a:extLst>
          </p:cNvPr>
          <p:cNvGraphicFramePr>
            <a:graphicFrameLocks noGrp="1"/>
          </p:cNvGraphicFramePr>
          <p:nvPr>
            <p:extLst>
              <p:ext uri="{D42A27DB-BD31-4B8C-83A1-F6EECF244321}">
                <p14:modId xmlns:p14="http://schemas.microsoft.com/office/powerpoint/2010/main" val="1979446545"/>
              </p:ext>
            </p:extLst>
          </p:nvPr>
        </p:nvGraphicFramePr>
        <p:xfrm>
          <a:off x="522567" y="1709738"/>
          <a:ext cx="10515599" cy="4281731"/>
        </p:xfrm>
        <a:graphic>
          <a:graphicData uri="http://schemas.openxmlformats.org/drawingml/2006/table">
            <a:tbl>
              <a:tblPr firstRow="1" bandRow="1">
                <a:tableStyleId>{5C22544A-7EE6-4342-B048-85BDC9FD1C3A}</a:tableStyleId>
              </a:tblPr>
              <a:tblGrid>
                <a:gridCol w="2077262">
                  <a:extLst>
                    <a:ext uri="{9D8B030D-6E8A-4147-A177-3AD203B41FA5}">
                      <a16:colId xmlns:a16="http://schemas.microsoft.com/office/drawing/2014/main" val="1615894327"/>
                    </a:ext>
                  </a:extLst>
                </a:gridCol>
                <a:gridCol w="1643780">
                  <a:extLst>
                    <a:ext uri="{9D8B030D-6E8A-4147-A177-3AD203B41FA5}">
                      <a16:colId xmlns:a16="http://schemas.microsoft.com/office/drawing/2014/main" val="2997260271"/>
                    </a:ext>
                  </a:extLst>
                </a:gridCol>
                <a:gridCol w="1568720">
                  <a:extLst>
                    <a:ext uri="{9D8B030D-6E8A-4147-A177-3AD203B41FA5}">
                      <a16:colId xmlns:a16="http://schemas.microsoft.com/office/drawing/2014/main" val="4217053257"/>
                    </a:ext>
                  </a:extLst>
                </a:gridCol>
                <a:gridCol w="1585959">
                  <a:extLst>
                    <a:ext uri="{9D8B030D-6E8A-4147-A177-3AD203B41FA5}">
                      <a16:colId xmlns:a16="http://schemas.microsoft.com/office/drawing/2014/main" val="3168674962"/>
                    </a:ext>
                  </a:extLst>
                </a:gridCol>
                <a:gridCol w="1665030">
                  <a:extLst>
                    <a:ext uri="{9D8B030D-6E8A-4147-A177-3AD203B41FA5}">
                      <a16:colId xmlns:a16="http://schemas.microsoft.com/office/drawing/2014/main" val="733239171"/>
                    </a:ext>
                  </a:extLst>
                </a:gridCol>
                <a:gridCol w="1974848">
                  <a:extLst>
                    <a:ext uri="{9D8B030D-6E8A-4147-A177-3AD203B41FA5}">
                      <a16:colId xmlns:a16="http://schemas.microsoft.com/office/drawing/2014/main" val="2164255576"/>
                    </a:ext>
                  </a:extLst>
                </a:gridCol>
              </a:tblGrid>
              <a:tr h="764211">
                <a:tc>
                  <a:txBody>
                    <a:bodyPr/>
                    <a:lstStyle/>
                    <a:p>
                      <a:pPr algn="ctr"/>
                      <a:r>
                        <a:rPr lang="en-IN" dirty="0">
                          <a:solidFill>
                            <a:schemeClr val="tx1"/>
                          </a:solidFill>
                        </a:rPr>
                        <a:t>Work</a:t>
                      </a:r>
                    </a:p>
                    <a:p>
                      <a:endParaRPr lang="en-IN" dirty="0"/>
                    </a:p>
                  </a:txBody>
                  <a:tcPr/>
                </a:tc>
                <a:tc>
                  <a:txBody>
                    <a:bodyPr/>
                    <a:lstStyle/>
                    <a:p>
                      <a:r>
                        <a:rPr lang="en-IN" dirty="0">
                          <a:solidFill>
                            <a:schemeClr val="tx1"/>
                          </a:solidFill>
                        </a:rPr>
                        <a:t>0-10 Days</a:t>
                      </a:r>
                    </a:p>
                  </a:txBody>
                  <a:tcPr/>
                </a:tc>
                <a:tc>
                  <a:txBody>
                    <a:bodyPr/>
                    <a:lstStyle/>
                    <a:p>
                      <a:r>
                        <a:rPr lang="en-IN" dirty="0">
                          <a:solidFill>
                            <a:schemeClr val="tx1"/>
                          </a:solidFill>
                        </a:rPr>
                        <a:t>10-20 Days</a:t>
                      </a:r>
                    </a:p>
                  </a:txBody>
                  <a:tcPr/>
                </a:tc>
                <a:tc>
                  <a:txBody>
                    <a:bodyPr/>
                    <a:lstStyle/>
                    <a:p>
                      <a:r>
                        <a:rPr lang="en-IN" dirty="0">
                          <a:solidFill>
                            <a:schemeClr val="tx1"/>
                          </a:solidFill>
                        </a:rPr>
                        <a:t>20-35 days</a:t>
                      </a:r>
                    </a:p>
                  </a:txBody>
                  <a:tcPr/>
                </a:tc>
                <a:tc>
                  <a:txBody>
                    <a:bodyPr/>
                    <a:lstStyle/>
                    <a:p>
                      <a:r>
                        <a:rPr lang="en-IN" dirty="0">
                          <a:solidFill>
                            <a:schemeClr val="tx1"/>
                          </a:solidFill>
                        </a:rPr>
                        <a:t>35-45days</a:t>
                      </a:r>
                    </a:p>
                  </a:txBody>
                  <a:tcPr/>
                </a:tc>
                <a:tc>
                  <a:txBody>
                    <a:bodyPr/>
                    <a:lstStyle/>
                    <a:p>
                      <a:r>
                        <a:rPr lang="en-IN" dirty="0">
                          <a:solidFill>
                            <a:schemeClr val="tx1"/>
                          </a:solidFill>
                        </a:rPr>
                        <a:t>45-50 days</a:t>
                      </a:r>
                    </a:p>
                  </a:txBody>
                  <a:tcPr/>
                </a:tc>
                <a:extLst>
                  <a:ext uri="{0D108BD9-81ED-4DB2-BD59-A6C34878D82A}">
                    <a16:rowId xmlns:a16="http://schemas.microsoft.com/office/drawing/2014/main" val="1906209860"/>
                  </a:ext>
                </a:extLst>
              </a:tr>
              <a:tr h="669788">
                <a:tc>
                  <a:txBody>
                    <a:bodyPr/>
                    <a:lstStyle/>
                    <a:p>
                      <a:r>
                        <a:rPr lang="en-IN" dirty="0"/>
                        <a:t>Dataset Collection</a:t>
                      </a:r>
                    </a:p>
                  </a:txBody>
                  <a:tcPr/>
                </a:tc>
                <a:tc>
                  <a:txBody>
                    <a:bodyPr/>
                    <a:lstStyle/>
                    <a:p>
                      <a:endParaRPr lang="en-IN" dirty="0"/>
                    </a:p>
                  </a:txBody>
                  <a:tcPr>
                    <a:solidFill>
                      <a:schemeClr val="tx1"/>
                    </a:solidFill>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11741964"/>
                  </a:ext>
                </a:extLst>
              </a:tr>
              <a:tr h="645458">
                <a:tc>
                  <a:txBody>
                    <a:bodyPr/>
                    <a:lstStyle/>
                    <a:p>
                      <a:r>
                        <a:rPr lang="en-IN" dirty="0"/>
                        <a:t>Data Preprocessing</a:t>
                      </a:r>
                    </a:p>
                  </a:txBody>
                  <a:tcPr/>
                </a:tc>
                <a:tc>
                  <a:txBody>
                    <a:bodyPr/>
                    <a:lstStyle/>
                    <a:p>
                      <a:endParaRPr lang="en-IN"/>
                    </a:p>
                  </a:txBody>
                  <a:tcPr/>
                </a:tc>
                <a:tc>
                  <a:txBody>
                    <a:bodyPr/>
                    <a:lstStyle/>
                    <a:p>
                      <a:endParaRPr lang="en-IN" dirty="0"/>
                    </a:p>
                  </a:txBody>
                  <a:tcPr>
                    <a:solidFill>
                      <a:schemeClr val="tx1"/>
                    </a:solidFill>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72282230"/>
                  </a:ext>
                </a:extLst>
              </a:tr>
              <a:tr h="645459">
                <a:tc>
                  <a:txBody>
                    <a:bodyPr/>
                    <a:lstStyle/>
                    <a:p>
                      <a:r>
                        <a:rPr lang="en-IN" dirty="0"/>
                        <a:t>Model Architecture</a:t>
                      </a:r>
                    </a:p>
                  </a:txBody>
                  <a:tcPr/>
                </a:tc>
                <a:tc>
                  <a:txBody>
                    <a:bodyPr/>
                    <a:lstStyle/>
                    <a:p>
                      <a:endParaRPr lang="en-IN"/>
                    </a:p>
                  </a:txBody>
                  <a:tcPr/>
                </a:tc>
                <a:tc>
                  <a:txBody>
                    <a:bodyPr/>
                    <a:lstStyle/>
                    <a:p>
                      <a:endParaRPr lang="en-IN" dirty="0"/>
                    </a:p>
                  </a:txBody>
                  <a:tcPr>
                    <a:solidFill>
                      <a:schemeClr val="tx1"/>
                    </a:solidFill>
                  </a:tcPr>
                </a:tc>
                <a:tc>
                  <a:txBody>
                    <a:bodyPr/>
                    <a:lstStyle/>
                    <a:p>
                      <a:endParaRPr lang="en-IN" dirty="0"/>
                    </a:p>
                  </a:txBody>
                  <a:tcPr>
                    <a:solidFill>
                      <a:schemeClr val="tx1"/>
                    </a:solidFill>
                  </a:tcPr>
                </a:tc>
                <a:tc>
                  <a:txBody>
                    <a:bodyPr/>
                    <a:lstStyle/>
                    <a:p>
                      <a:endParaRPr lang="en-IN"/>
                    </a:p>
                  </a:txBody>
                  <a:tcPr/>
                </a:tc>
                <a:tc>
                  <a:txBody>
                    <a:bodyPr/>
                    <a:lstStyle/>
                    <a:p>
                      <a:endParaRPr lang="en-IN"/>
                    </a:p>
                  </a:txBody>
                  <a:tcPr/>
                </a:tc>
                <a:extLst>
                  <a:ext uri="{0D108BD9-81ED-4DB2-BD59-A6C34878D82A}">
                    <a16:rowId xmlns:a16="http://schemas.microsoft.com/office/drawing/2014/main" val="3215885831"/>
                  </a:ext>
                </a:extLst>
              </a:tr>
              <a:tr h="790758">
                <a:tc>
                  <a:txBody>
                    <a:bodyPr/>
                    <a:lstStyle/>
                    <a:p>
                      <a:r>
                        <a:rPr lang="en-IN" dirty="0"/>
                        <a:t>Model Selection and</a:t>
                      </a:r>
                    </a:p>
                    <a:p>
                      <a:r>
                        <a:rPr lang="en-IN" dirty="0"/>
                        <a:t>Training</a:t>
                      </a:r>
                    </a:p>
                  </a:txBody>
                  <a:tcPr/>
                </a:tc>
                <a:tc>
                  <a:txBody>
                    <a:bodyPr/>
                    <a:lstStyle/>
                    <a:p>
                      <a:endParaRPr lang="en-IN" dirty="0"/>
                    </a:p>
                  </a:txBody>
                  <a:tcPr/>
                </a:tc>
                <a:tc>
                  <a:txBody>
                    <a:bodyPr/>
                    <a:lstStyle/>
                    <a:p>
                      <a:endParaRPr lang="en-IN" dirty="0"/>
                    </a:p>
                  </a:txBody>
                  <a:tcPr/>
                </a:tc>
                <a:tc>
                  <a:txBody>
                    <a:bodyPr/>
                    <a:lstStyle/>
                    <a:p>
                      <a:endParaRPr lang="en-IN" dirty="0"/>
                    </a:p>
                  </a:txBody>
                  <a:tcPr>
                    <a:solidFill>
                      <a:schemeClr val="tx1"/>
                    </a:solidFill>
                  </a:tcPr>
                </a:tc>
                <a:tc>
                  <a:txBody>
                    <a:bodyPr/>
                    <a:lstStyle/>
                    <a:p>
                      <a:endParaRPr lang="en-IN" dirty="0"/>
                    </a:p>
                  </a:txBody>
                  <a:tcPr>
                    <a:solidFill>
                      <a:schemeClr val="tx1"/>
                    </a:solidFill>
                  </a:tcPr>
                </a:tc>
                <a:tc>
                  <a:txBody>
                    <a:bodyPr/>
                    <a:lstStyle/>
                    <a:p>
                      <a:endParaRPr lang="en-IN" dirty="0"/>
                    </a:p>
                  </a:txBody>
                  <a:tcPr/>
                </a:tc>
                <a:extLst>
                  <a:ext uri="{0D108BD9-81ED-4DB2-BD59-A6C34878D82A}">
                    <a16:rowId xmlns:a16="http://schemas.microsoft.com/office/drawing/2014/main" val="2481080487"/>
                  </a:ext>
                </a:extLst>
              </a:tr>
              <a:tr h="642415">
                <a:tc>
                  <a:txBody>
                    <a:bodyPr/>
                    <a:lstStyle/>
                    <a:p>
                      <a:r>
                        <a:rPr lang="en-IN" dirty="0"/>
                        <a:t>Model Testing</a:t>
                      </a:r>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solidFill>
                      <a:schemeClr val="tx1"/>
                    </a:solidFill>
                  </a:tcPr>
                </a:tc>
                <a:extLst>
                  <a:ext uri="{0D108BD9-81ED-4DB2-BD59-A6C34878D82A}">
                    <a16:rowId xmlns:a16="http://schemas.microsoft.com/office/drawing/2014/main" val="1200761598"/>
                  </a:ext>
                </a:extLst>
              </a:tr>
            </a:tbl>
          </a:graphicData>
        </a:graphic>
      </p:graphicFrame>
    </p:spTree>
    <p:extLst>
      <p:ext uri="{BB962C8B-B14F-4D97-AF65-F5344CB8AC3E}">
        <p14:creationId xmlns:p14="http://schemas.microsoft.com/office/powerpoint/2010/main" val="386968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a:xfrm>
            <a:off x="1026736" y="2236384"/>
            <a:ext cx="10515600" cy="3274638"/>
          </a:xfrm>
        </p:spPr>
        <p:txBody>
          <a:bodyPr>
            <a:normAutofit fontScale="90000"/>
          </a:bodyPr>
          <a:lstStyle/>
          <a:p>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1366518" y="295369"/>
            <a:ext cx="7173633" cy="920956"/>
          </a:xfrm>
        </p:spPr>
        <p:txBody>
          <a:bodyPr/>
          <a:lstStyle/>
          <a:p>
            <a:pPr algn="ctr"/>
            <a:r>
              <a:rPr lang="en-IN" sz="4400" b="1" dirty="0">
                <a:solidFill>
                  <a:schemeClr val="tx1"/>
                </a:solidFill>
              </a:rPr>
              <a:t>WORK FLOW DIAGRAM</a:t>
            </a:r>
            <a:endParaRPr lang="en-IN" sz="4400"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
        <p:nvSpPr>
          <p:cNvPr id="6" name="Rectangle 5">
            <a:extLst>
              <a:ext uri="{FF2B5EF4-FFF2-40B4-BE49-F238E27FC236}">
                <a16:creationId xmlns:a16="http://schemas.microsoft.com/office/drawing/2014/main" id="{4C6C367C-CC78-D833-9447-64021C38079B}"/>
              </a:ext>
            </a:extLst>
          </p:cNvPr>
          <p:cNvSpPr/>
          <p:nvPr/>
        </p:nvSpPr>
        <p:spPr>
          <a:xfrm>
            <a:off x="3048130" y="2442085"/>
            <a:ext cx="2061883" cy="5538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Preprocessing</a:t>
            </a:r>
          </a:p>
        </p:txBody>
      </p:sp>
      <p:cxnSp>
        <p:nvCxnSpPr>
          <p:cNvPr id="8" name="Straight Arrow Connector 7">
            <a:extLst>
              <a:ext uri="{FF2B5EF4-FFF2-40B4-BE49-F238E27FC236}">
                <a16:creationId xmlns:a16="http://schemas.microsoft.com/office/drawing/2014/main" id="{7348D44B-1636-F22A-9BB2-FB291C76FE85}"/>
              </a:ext>
            </a:extLst>
          </p:cNvPr>
          <p:cNvCxnSpPr>
            <a:cxnSpLocks/>
            <a:stCxn id="6" idx="2"/>
            <a:endCxn id="10" idx="0"/>
          </p:cNvCxnSpPr>
          <p:nvPr/>
        </p:nvCxnSpPr>
        <p:spPr>
          <a:xfrm flipH="1">
            <a:off x="4079071" y="2995948"/>
            <a:ext cx="1" cy="33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F2DE037-D795-6524-51C1-5C5FF7EB683F}"/>
              </a:ext>
            </a:extLst>
          </p:cNvPr>
          <p:cNvSpPr/>
          <p:nvPr/>
        </p:nvSpPr>
        <p:spPr>
          <a:xfrm>
            <a:off x="3048130" y="3333485"/>
            <a:ext cx="2061881" cy="540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Training and Validating</a:t>
            </a:r>
          </a:p>
        </p:txBody>
      </p:sp>
      <p:sp>
        <p:nvSpPr>
          <p:cNvPr id="13" name="Rectangle 12">
            <a:extLst>
              <a:ext uri="{FF2B5EF4-FFF2-40B4-BE49-F238E27FC236}">
                <a16:creationId xmlns:a16="http://schemas.microsoft.com/office/drawing/2014/main" id="{7A0E340A-2101-DD40-232F-D2A3DC94171C}"/>
              </a:ext>
            </a:extLst>
          </p:cNvPr>
          <p:cNvSpPr/>
          <p:nvPr/>
        </p:nvSpPr>
        <p:spPr>
          <a:xfrm>
            <a:off x="3031416" y="5105295"/>
            <a:ext cx="2061878" cy="542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Detecting Bounding Box</a:t>
            </a:r>
          </a:p>
        </p:txBody>
      </p:sp>
      <p:cxnSp>
        <p:nvCxnSpPr>
          <p:cNvPr id="20" name="Straight Arrow Connector 19">
            <a:extLst>
              <a:ext uri="{FF2B5EF4-FFF2-40B4-BE49-F238E27FC236}">
                <a16:creationId xmlns:a16="http://schemas.microsoft.com/office/drawing/2014/main" id="{54A24868-E644-6F1D-D5D7-50835D09273C}"/>
              </a:ext>
            </a:extLst>
          </p:cNvPr>
          <p:cNvCxnSpPr>
            <a:cxnSpLocks/>
            <a:stCxn id="40" idx="2"/>
            <a:endCxn id="13" idx="0"/>
          </p:cNvCxnSpPr>
          <p:nvPr/>
        </p:nvCxnSpPr>
        <p:spPr>
          <a:xfrm>
            <a:off x="4062355" y="4754047"/>
            <a:ext cx="0" cy="35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E965C1C-769C-F204-A923-B0C9D71A2A30}"/>
              </a:ext>
            </a:extLst>
          </p:cNvPr>
          <p:cNvSpPr/>
          <p:nvPr/>
        </p:nvSpPr>
        <p:spPr>
          <a:xfrm>
            <a:off x="5910706" y="5105295"/>
            <a:ext cx="2061878" cy="5538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Apply OCR</a:t>
            </a:r>
          </a:p>
        </p:txBody>
      </p:sp>
      <p:sp>
        <p:nvSpPr>
          <p:cNvPr id="3" name="Rectangle 2">
            <a:extLst>
              <a:ext uri="{FF2B5EF4-FFF2-40B4-BE49-F238E27FC236}">
                <a16:creationId xmlns:a16="http://schemas.microsoft.com/office/drawing/2014/main" id="{F6384F16-04A2-801B-EB7B-312D52242DBF}"/>
              </a:ext>
            </a:extLst>
          </p:cNvPr>
          <p:cNvSpPr/>
          <p:nvPr/>
        </p:nvSpPr>
        <p:spPr>
          <a:xfrm>
            <a:off x="5937600" y="4140473"/>
            <a:ext cx="2061883" cy="5423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Extract  Number Plate Characters</a:t>
            </a:r>
          </a:p>
        </p:txBody>
      </p:sp>
      <p:cxnSp>
        <p:nvCxnSpPr>
          <p:cNvPr id="9" name="Straight Arrow Connector 8">
            <a:extLst>
              <a:ext uri="{FF2B5EF4-FFF2-40B4-BE49-F238E27FC236}">
                <a16:creationId xmlns:a16="http://schemas.microsoft.com/office/drawing/2014/main" id="{CBD7C82B-BD98-4674-1461-1EBC8834DC4A}"/>
              </a:ext>
            </a:extLst>
          </p:cNvPr>
          <p:cNvCxnSpPr>
            <a:cxnSpLocks/>
            <a:endCxn id="40" idx="0"/>
          </p:cNvCxnSpPr>
          <p:nvPr/>
        </p:nvCxnSpPr>
        <p:spPr>
          <a:xfrm>
            <a:off x="4062355" y="3873703"/>
            <a:ext cx="0" cy="340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C892F05-C27C-AC6D-9B11-817203F355A8}"/>
              </a:ext>
            </a:extLst>
          </p:cNvPr>
          <p:cNvCxnSpPr>
            <a:cxnSpLocks/>
          </p:cNvCxnSpPr>
          <p:nvPr/>
        </p:nvCxnSpPr>
        <p:spPr>
          <a:xfrm>
            <a:off x="4079071" y="1959252"/>
            <a:ext cx="0" cy="50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945442D-665D-6F57-A8A2-D9E5C04A2D93}"/>
              </a:ext>
            </a:extLst>
          </p:cNvPr>
          <p:cNvSpPr/>
          <p:nvPr/>
        </p:nvSpPr>
        <p:spPr>
          <a:xfrm>
            <a:off x="3031416" y="1576019"/>
            <a:ext cx="2061878" cy="5284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Input Images</a:t>
            </a:r>
          </a:p>
        </p:txBody>
      </p:sp>
      <p:sp>
        <p:nvSpPr>
          <p:cNvPr id="40" name="Rectangle 39">
            <a:extLst>
              <a:ext uri="{FF2B5EF4-FFF2-40B4-BE49-F238E27FC236}">
                <a16:creationId xmlns:a16="http://schemas.microsoft.com/office/drawing/2014/main" id="{4ADCF959-C653-DE2C-896A-6C5FA4371534}"/>
              </a:ext>
            </a:extLst>
          </p:cNvPr>
          <p:cNvSpPr/>
          <p:nvPr/>
        </p:nvSpPr>
        <p:spPr>
          <a:xfrm>
            <a:off x="3031416" y="4213828"/>
            <a:ext cx="2061878" cy="5402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Testing</a:t>
            </a:r>
          </a:p>
        </p:txBody>
      </p:sp>
      <p:cxnSp>
        <p:nvCxnSpPr>
          <p:cNvPr id="44" name="Straight Arrow Connector 43">
            <a:extLst>
              <a:ext uri="{FF2B5EF4-FFF2-40B4-BE49-F238E27FC236}">
                <a16:creationId xmlns:a16="http://schemas.microsoft.com/office/drawing/2014/main" id="{5BB669FF-BE3A-E8A1-332B-CC9AC3E6737A}"/>
              </a:ext>
            </a:extLst>
          </p:cNvPr>
          <p:cNvCxnSpPr>
            <a:cxnSpLocks/>
            <a:endCxn id="3" idx="2"/>
          </p:cNvCxnSpPr>
          <p:nvPr/>
        </p:nvCxnSpPr>
        <p:spPr>
          <a:xfrm flipV="1">
            <a:off x="6968539" y="4682846"/>
            <a:ext cx="3" cy="426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BA7052B-D4D8-0DFE-CF07-BEDF7AE653BC}"/>
              </a:ext>
            </a:extLst>
          </p:cNvPr>
          <p:cNvCxnSpPr>
            <a:cxnSpLocks/>
            <a:stCxn id="13" idx="3"/>
            <a:endCxn id="22" idx="1"/>
          </p:cNvCxnSpPr>
          <p:nvPr/>
        </p:nvCxnSpPr>
        <p:spPr>
          <a:xfrm>
            <a:off x="5093294" y="5376482"/>
            <a:ext cx="817412" cy="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0DEB7E9-7D8D-5DCA-4942-E8C2D0B0A6C3}"/>
              </a:ext>
            </a:extLst>
          </p:cNvPr>
          <p:cNvSpPr/>
          <p:nvPr/>
        </p:nvSpPr>
        <p:spPr>
          <a:xfrm>
            <a:off x="5748826" y="1603331"/>
            <a:ext cx="2061877" cy="5402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Foggy Images</a:t>
            </a:r>
          </a:p>
        </p:txBody>
      </p:sp>
      <p:sp>
        <p:nvSpPr>
          <p:cNvPr id="7" name="Rectangle 6">
            <a:extLst>
              <a:ext uri="{FF2B5EF4-FFF2-40B4-BE49-F238E27FC236}">
                <a16:creationId xmlns:a16="http://schemas.microsoft.com/office/drawing/2014/main" id="{D9FB18F8-0F26-18EC-B7CA-061A1665D5AE}"/>
              </a:ext>
            </a:extLst>
          </p:cNvPr>
          <p:cNvSpPr/>
          <p:nvPr/>
        </p:nvSpPr>
        <p:spPr>
          <a:xfrm>
            <a:off x="5748826" y="2491094"/>
            <a:ext cx="2061875" cy="5497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Dehaze images</a:t>
            </a:r>
          </a:p>
          <a:p>
            <a:pPr algn="ctr"/>
            <a:r>
              <a:rPr lang="en-IN" dirty="0"/>
              <a:t>(DCP)</a:t>
            </a:r>
          </a:p>
        </p:txBody>
      </p:sp>
      <p:cxnSp>
        <p:nvCxnSpPr>
          <p:cNvPr id="12" name="Straight Arrow Connector 11">
            <a:extLst>
              <a:ext uri="{FF2B5EF4-FFF2-40B4-BE49-F238E27FC236}">
                <a16:creationId xmlns:a16="http://schemas.microsoft.com/office/drawing/2014/main" id="{C1CCAC42-8968-84F7-8E4F-D6048A1575E8}"/>
              </a:ext>
            </a:extLst>
          </p:cNvPr>
          <p:cNvCxnSpPr>
            <a:cxnSpLocks/>
            <a:stCxn id="2" idx="2"/>
            <a:endCxn id="7" idx="0"/>
          </p:cNvCxnSpPr>
          <p:nvPr/>
        </p:nvCxnSpPr>
        <p:spPr>
          <a:xfrm flipH="1">
            <a:off x="6779764" y="2143550"/>
            <a:ext cx="1" cy="34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30EC51-00E1-4820-0B42-0A46C27A8710}"/>
              </a:ext>
            </a:extLst>
          </p:cNvPr>
          <p:cNvCxnSpPr>
            <a:stCxn id="7" idx="1"/>
          </p:cNvCxnSpPr>
          <p:nvPr/>
        </p:nvCxnSpPr>
        <p:spPr>
          <a:xfrm flipH="1" flipV="1">
            <a:off x="5378824" y="2765984"/>
            <a:ext cx="3700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D029BC8-F775-3065-DC04-27B037E07DD0}"/>
              </a:ext>
            </a:extLst>
          </p:cNvPr>
          <p:cNvCxnSpPr/>
          <p:nvPr/>
        </p:nvCxnSpPr>
        <p:spPr>
          <a:xfrm flipV="1">
            <a:off x="5351929" y="1959252"/>
            <a:ext cx="0" cy="806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7A0A5D-8120-871C-1DD7-820D1CC3A70C}"/>
              </a:ext>
            </a:extLst>
          </p:cNvPr>
          <p:cNvCxnSpPr/>
          <p:nvPr/>
        </p:nvCxnSpPr>
        <p:spPr>
          <a:xfrm flipH="1">
            <a:off x="5093294" y="1959252"/>
            <a:ext cx="2855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13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1366518" y="295369"/>
            <a:ext cx="7173633" cy="920956"/>
          </a:xfrm>
        </p:spPr>
        <p:txBody>
          <a:bodyPr/>
          <a:lstStyle/>
          <a:p>
            <a:pPr algn="ctr"/>
            <a:r>
              <a:rPr lang="en-IN" sz="4400" b="1" dirty="0">
                <a:solidFill>
                  <a:schemeClr val="tx1"/>
                </a:solidFill>
              </a:rPr>
              <a:t>ARCHITECTURE DIAGRAM</a:t>
            </a:r>
            <a:endParaRPr lang="en-IN" sz="4400" dirty="0">
              <a:solidFill>
                <a:schemeClr val="tx1"/>
              </a:solidFill>
            </a:endParaRPr>
          </a:p>
        </p:txBody>
      </p:sp>
      <p:sp>
        <p:nvSpPr>
          <p:cNvPr id="2" name="Flowchart: Magnetic Disk 1">
            <a:extLst>
              <a:ext uri="{FF2B5EF4-FFF2-40B4-BE49-F238E27FC236}">
                <a16:creationId xmlns:a16="http://schemas.microsoft.com/office/drawing/2014/main" id="{CAD59FE4-3F5E-202B-480E-D8C198E019F9}"/>
              </a:ext>
            </a:extLst>
          </p:cNvPr>
          <p:cNvSpPr/>
          <p:nvPr/>
        </p:nvSpPr>
        <p:spPr>
          <a:xfrm>
            <a:off x="923365" y="1613647"/>
            <a:ext cx="1721224" cy="1138518"/>
          </a:xfrm>
          <a:prstGeom prst="flowChartMagneticDisk">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Dataset(Images)</a:t>
            </a:r>
          </a:p>
        </p:txBody>
      </p:sp>
      <p:sp>
        <p:nvSpPr>
          <p:cNvPr id="7" name="Rectangle: Rounded Corners 6">
            <a:extLst>
              <a:ext uri="{FF2B5EF4-FFF2-40B4-BE49-F238E27FC236}">
                <a16:creationId xmlns:a16="http://schemas.microsoft.com/office/drawing/2014/main" id="{2591AF62-E072-AC5B-2442-F82085F9D5C5}"/>
              </a:ext>
            </a:extLst>
          </p:cNvPr>
          <p:cNvSpPr/>
          <p:nvPr/>
        </p:nvSpPr>
        <p:spPr>
          <a:xfrm>
            <a:off x="3788338" y="1567719"/>
            <a:ext cx="2219865" cy="209774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D674498-773A-6BB5-B7EB-6BFDC19D1A18}"/>
              </a:ext>
            </a:extLst>
          </p:cNvPr>
          <p:cNvSpPr/>
          <p:nvPr/>
        </p:nvSpPr>
        <p:spPr>
          <a:xfrm>
            <a:off x="3917910" y="1261724"/>
            <a:ext cx="2070847" cy="230562"/>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Preprocessing</a:t>
            </a:r>
          </a:p>
        </p:txBody>
      </p:sp>
      <p:sp>
        <p:nvSpPr>
          <p:cNvPr id="9" name="Rectangle 8">
            <a:extLst>
              <a:ext uri="{FF2B5EF4-FFF2-40B4-BE49-F238E27FC236}">
                <a16:creationId xmlns:a16="http://schemas.microsoft.com/office/drawing/2014/main" id="{CC106CEA-4AA8-F4CF-480D-04219E6FC05C}"/>
              </a:ext>
            </a:extLst>
          </p:cNvPr>
          <p:cNvSpPr/>
          <p:nvPr/>
        </p:nvSpPr>
        <p:spPr>
          <a:xfrm>
            <a:off x="4282516" y="1861436"/>
            <a:ext cx="1416423" cy="3585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Resizing</a:t>
            </a:r>
          </a:p>
        </p:txBody>
      </p:sp>
      <p:sp>
        <p:nvSpPr>
          <p:cNvPr id="10" name="Rectangle 9">
            <a:extLst>
              <a:ext uri="{FF2B5EF4-FFF2-40B4-BE49-F238E27FC236}">
                <a16:creationId xmlns:a16="http://schemas.microsoft.com/office/drawing/2014/main" id="{9CF7A284-089D-35D7-BCF6-E58BF1D66002}"/>
              </a:ext>
            </a:extLst>
          </p:cNvPr>
          <p:cNvSpPr/>
          <p:nvPr/>
        </p:nvSpPr>
        <p:spPr>
          <a:xfrm>
            <a:off x="4245122" y="2519082"/>
            <a:ext cx="1453817" cy="9099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Annotations for the input images</a:t>
            </a:r>
          </a:p>
        </p:txBody>
      </p:sp>
      <p:sp>
        <p:nvSpPr>
          <p:cNvPr id="11" name="Rectangle 10">
            <a:extLst>
              <a:ext uri="{FF2B5EF4-FFF2-40B4-BE49-F238E27FC236}">
                <a16:creationId xmlns:a16="http://schemas.microsoft.com/office/drawing/2014/main" id="{ABB0C1BA-1821-0FB9-AD79-9BB63FD0957A}"/>
              </a:ext>
            </a:extLst>
          </p:cNvPr>
          <p:cNvSpPr/>
          <p:nvPr/>
        </p:nvSpPr>
        <p:spPr>
          <a:xfrm>
            <a:off x="6850945" y="1243580"/>
            <a:ext cx="1800391" cy="52317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Splitting</a:t>
            </a:r>
          </a:p>
        </p:txBody>
      </p:sp>
      <p:sp>
        <p:nvSpPr>
          <p:cNvPr id="12" name="Rectangle: Rounded Corners 11">
            <a:extLst>
              <a:ext uri="{FF2B5EF4-FFF2-40B4-BE49-F238E27FC236}">
                <a16:creationId xmlns:a16="http://schemas.microsoft.com/office/drawing/2014/main" id="{F0C780C9-12CF-2DB4-E024-BED92BA90042}"/>
              </a:ext>
            </a:extLst>
          </p:cNvPr>
          <p:cNvSpPr/>
          <p:nvPr/>
        </p:nvSpPr>
        <p:spPr>
          <a:xfrm>
            <a:off x="6953398" y="1717862"/>
            <a:ext cx="1586753" cy="125842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 Train</a:t>
            </a:r>
          </a:p>
          <a:p>
            <a:pPr algn="ctr"/>
            <a:r>
              <a:rPr lang="en-IN" dirty="0"/>
              <a:t>Validate</a:t>
            </a:r>
          </a:p>
        </p:txBody>
      </p:sp>
      <p:sp>
        <p:nvSpPr>
          <p:cNvPr id="15" name="Rectangle: Rounded Corners 14">
            <a:extLst>
              <a:ext uri="{FF2B5EF4-FFF2-40B4-BE49-F238E27FC236}">
                <a16:creationId xmlns:a16="http://schemas.microsoft.com/office/drawing/2014/main" id="{87230ED2-90B3-1CBC-90C4-8AA3B4F3AACB}"/>
              </a:ext>
            </a:extLst>
          </p:cNvPr>
          <p:cNvSpPr/>
          <p:nvPr/>
        </p:nvSpPr>
        <p:spPr>
          <a:xfrm>
            <a:off x="9738491" y="1399401"/>
            <a:ext cx="1763591" cy="22029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6" name="Straight Arrow Connector 5">
            <a:extLst>
              <a:ext uri="{FF2B5EF4-FFF2-40B4-BE49-F238E27FC236}">
                <a16:creationId xmlns:a16="http://schemas.microsoft.com/office/drawing/2014/main" id="{AC931586-E8C4-59DA-27F8-0F34AEA6C12D}"/>
              </a:ext>
            </a:extLst>
          </p:cNvPr>
          <p:cNvCxnSpPr>
            <a:cxnSpLocks/>
            <a:stCxn id="2" idx="4"/>
          </p:cNvCxnSpPr>
          <p:nvPr/>
        </p:nvCxnSpPr>
        <p:spPr>
          <a:xfrm>
            <a:off x="2644589" y="2182906"/>
            <a:ext cx="11616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B8247D1-E255-427A-D016-42A56C390727}"/>
              </a:ext>
            </a:extLst>
          </p:cNvPr>
          <p:cNvCxnSpPr/>
          <p:nvPr/>
        </p:nvCxnSpPr>
        <p:spPr>
          <a:xfrm>
            <a:off x="6026150" y="2182906"/>
            <a:ext cx="9272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0E189E7-3AAA-261F-E538-66B434950B36}"/>
              </a:ext>
            </a:extLst>
          </p:cNvPr>
          <p:cNvCxnSpPr>
            <a:cxnSpLocks/>
            <a:stCxn id="12" idx="3"/>
          </p:cNvCxnSpPr>
          <p:nvPr/>
        </p:nvCxnSpPr>
        <p:spPr>
          <a:xfrm>
            <a:off x="8540151" y="2347072"/>
            <a:ext cx="11983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E69C2096-8ED7-D343-4823-1107911B1F1C}"/>
              </a:ext>
            </a:extLst>
          </p:cNvPr>
          <p:cNvSpPr/>
          <p:nvPr/>
        </p:nvSpPr>
        <p:spPr>
          <a:xfrm>
            <a:off x="10058397" y="1454682"/>
            <a:ext cx="914400" cy="466958"/>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solidFill>
              </a:rPr>
              <a:t>Models</a:t>
            </a:r>
          </a:p>
        </p:txBody>
      </p:sp>
      <p:sp>
        <p:nvSpPr>
          <p:cNvPr id="23" name="Rectangle 22">
            <a:extLst>
              <a:ext uri="{FF2B5EF4-FFF2-40B4-BE49-F238E27FC236}">
                <a16:creationId xmlns:a16="http://schemas.microsoft.com/office/drawing/2014/main" id="{0EC9D12C-0C8E-C77A-B2B9-C02987FE4EAC}"/>
              </a:ext>
            </a:extLst>
          </p:cNvPr>
          <p:cNvSpPr/>
          <p:nvPr/>
        </p:nvSpPr>
        <p:spPr>
          <a:xfrm>
            <a:off x="9993744" y="1880207"/>
            <a:ext cx="1043706" cy="405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yolov5n</a:t>
            </a:r>
          </a:p>
        </p:txBody>
      </p:sp>
      <p:sp>
        <p:nvSpPr>
          <p:cNvPr id="24" name="Rectangle 23">
            <a:extLst>
              <a:ext uri="{FF2B5EF4-FFF2-40B4-BE49-F238E27FC236}">
                <a16:creationId xmlns:a16="http://schemas.microsoft.com/office/drawing/2014/main" id="{012739C1-D277-7B19-7D13-1CD2D4EFF87E}"/>
              </a:ext>
            </a:extLst>
          </p:cNvPr>
          <p:cNvSpPr/>
          <p:nvPr/>
        </p:nvSpPr>
        <p:spPr>
          <a:xfrm>
            <a:off x="10002860" y="3081318"/>
            <a:ext cx="1043706" cy="405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yolov5m</a:t>
            </a:r>
          </a:p>
        </p:txBody>
      </p:sp>
      <p:sp>
        <p:nvSpPr>
          <p:cNvPr id="25" name="Rectangle 24">
            <a:extLst>
              <a:ext uri="{FF2B5EF4-FFF2-40B4-BE49-F238E27FC236}">
                <a16:creationId xmlns:a16="http://schemas.microsoft.com/office/drawing/2014/main" id="{8AB2234E-9D55-E623-0961-0C6165AAB052}"/>
              </a:ext>
            </a:extLst>
          </p:cNvPr>
          <p:cNvSpPr/>
          <p:nvPr/>
        </p:nvSpPr>
        <p:spPr>
          <a:xfrm>
            <a:off x="10002860" y="2480763"/>
            <a:ext cx="1034590" cy="4050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yolov5s</a:t>
            </a:r>
          </a:p>
        </p:txBody>
      </p:sp>
      <p:cxnSp>
        <p:nvCxnSpPr>
          <p:cNvPr id="37" name="Straight Arrow Connector 36">
            <a:extLst>
              <a:ext uri="{FF2B5EF4-FFF2-40B4-BE49-F238E27FC236}">
                <a16:creationId xmlns:a16="http://schemas.microsoft.com/office/drawing/2014/main" id="{D8F05881-EA73-AFE7-F442-B4AE1FD3B77F}"/>
              </a:ext>
            </a:extLst>
          </p:cNvPr>
          <p:cNvCxnSpPr>
            <a:cxnSpLocks/>
            <a:stCxn id="15" idx="2"/>
            <a:endCxn id="39" idx="0"/>
          </p:cNvCxnSpPr>
          <p:nvPr/>
        </p:nvCxnSpPr>
        <p:spPr>
          <a:xfrm flipH="1">
            <a:off x="10620286" y="3602319"/>
            <a:ext cx="1" cy="17548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61F1A16E-ECAC-E00D-78BF-717BC93227B8}"/>
              </a:ext>
            </a:extLst>
          </p:cNvPr>
          <p:cNvSpPr/>
          <p:nvPr/>
        </p:nvSpPr>
        <p:spPr>
          <a:xfrm>
            <a:off x="9915681" y="5357201"/>
            <a:ext cx="1409209" cy="67726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Model Training</a:t>
            </a:r>
          </a:p>
        </p:txBody>
      </p:sp>
      <p:sp>
        <p:nvSpPr>
          <p:cNvPr id="40" name="Rectangle: Rounded Corners 39">
            <a:extLst>
              <a:ext uri="{FF2B5EF4-FFF2-40B4-BE49-F238E27FC236}">
                <a16:creationId xmlns:a16="http://schemas.microsoft.com/office/drawing/2014/main" id="{FEAC1B22-C508-1DB7-5171-EA3D730EA670}"/>
              </a:ext>
            </a:extLst>
          </p:cNvPr>
          <p:cNvSpPr/>
          <p:nvPr/>
        </p:nvSpPr>
        <p:spPr>
          <a:xfrm>
            <a:off x="7534148" y="5238632"/>
            <a:ext cx="201200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Based on accuracy Selecting model</a:t>
            </a:r>
          </a:p>
        </p:txBody>
      </p:sp>
      <p:sp>
        <p:nvSpPr>
          <p:cNvPr id="41" name="Rectangle: Rounded Corners 40">
            <a:extLst>
              <a:ext uri="{FF2B5EF4-FFF2-40B4-BE49-F238E27FC236}">
                <a16:creationId xmlns:a16="http://schemas.microsoft.com/office/drawing/2014/main" id="{3AED833A-0AB9-C9FC-513E-92143A784AA0}"/>
              </a:ext>
            </a:extLst>
          </p:cNvPr>
          <p:cNvSpPr/>
          <p:nvPr/>
        </p:nvSpPr>
        <p:spPr>
          <a:xfrm>
            <a:off x="6156715" y="5238634"/>
            <a:ext cx="1083397" cy="9143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Testing images</a:t>
            </a:r>
          </a:p>
        </p:txBody>
      </p:sp>
      <p:sp>
        <p:nvSpPr>
          <p:cNvPr id="42" name="Rectangle: Rounded Corners 41">
            <a:extLst>
              <a:ext uri="{FF2B5EF4-FFF2-40B4-BE49-F238E27FC236}">
                <a16:creationId xmlns:a16="http://schemas.microsoft.com/office/drawing/2014/main" id="{91FC3BB7-23AC-0F10-A804-5D63957549AF}"/>
              </a:ext>
            </a:extLst>
          </p:cNvPr>
          <p:cNvSpPr/>
          <p:nvPr/>
        </p:nvSpPr>
        <p:spPr>
          <a:xfrm>
            <a:off x="4163871" y="5238632"/>
            <a:ext cx="1640541"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Detecting Bounding box</a:t>
            </a:r>
          </a:p>
        </p:txBody>
      </p:sp>
      <p:sp>
        <p:nvSpPr>
          <p:cNvPr id="43" name="Rectangle: Rounded Corners 42">
            <a:extLst>
              <a:ext uri="{FF2B5EF4-FFF2-40B4-BE49-F238E27FC236}">
                <a16:creationId xmlns:a16="http://schemas.microsoft.com/office/drawing/2014/main" id="{E737007F-5750-EF97-E21C-E3F8EB4033A7}"/>
              </a:ext>
            </a:extLst>
          </p:cNvPr>
          <p:cNvSpPr/>
          <p:nvPr/>
        </p:nvSpPr>
        <p:spPr>
          <a:xfrm>
            <a:off x="2462460" y="5293235"/>
            <a:ext cx="1293987" cy="80519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Apply  OCR</a:t>
            </a:r>
          </a:p>
        </p:txBody>
      </p:sp>
      <p:cxnSp>
        <p:nvCxnSpPr>
          <p:cNvPr id="45" name="Straight Arrow Connector 44">
            <a:extLst>
              <a:ext uri="{FF2B5EF4-FFF2-40B4-BE49-F238E27FC236}">
                <a16:creationId xmlns:a16="http://schemas.microsoft.com/office/drawing/2014/main" id="{EC1AED45-3B6F-77CC-D4FF-CF3E44B10669}"/>
              </a:ext>
            </a:extLst>
          </p:cNvPr>
          <p:cNvCxnSpPr>
            <a:cxnSpLocks/>
            <a:stCxn id="39" idx="1"/>
            <a:endCxn id="40" idx="3"/>
          </p:cNvCxnSpPr>
          <p:nvPr/>
        </p:nvCxnSpPr>
        <p:spPr>
          <a:xfrm flipH="1" flipV="1">
            <a:off x="9546154" y="5695832"/>
            <a:ext cx="369527" cy="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0B3D6EC-0019-9953-35DE-DD3C591AF9F8}"/>
              </a:ext>
            </a:extLst>
          </p:cNvPr>
          <p:cNvCxnSpPr>
            <a:cxnSpLocks/>
            <a:stCxn id="40" idx="1"/>
            <a:endCxn id="41" idx="3"/>
          </p:cNvCxnSpPr>
          <p:nvPr/>
        </p:nvCxnSpPr>
        <p:spPr>
          <a:xfrm flipH="1">
            <a:off x="7240112" y="5695832"/>
            <a:ext cx="29403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50C5614-C697-FF4B-71C6-41CCD1D7EF7F}"/>
              </a:ext>
            </a:extLst>
          </p:cNvPr>
          <p:cNvCxnSpPr>
            <a:stCxn id="41" idx="1"/>
            <a:endCxn id="42" idx="3"/>
          </p:cNvCxnSpPr>
          <p:nvPr/>
        </p:nvCxnSpPr>
        <p:spPr>
          <a:xfrm flipH="1" flipV="1">
            <a:off x="5804412" y="5695832"/>
            <a:ext cx="3523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B6A425F6-3528-6901-E492-5665088BC20E}"/>
              </a:ext>
            </a:extLst>
          </p:cNvPr>
          <p:cNvCxnSpPr>
            <a:cxnSpLocks/>
            <a:stCxn id="42" idx="1"/>
            <a:endCxn id="43" idx="3"/>
          </p:cNvCxnSpPr>
          <p:nvPr/>
        </p:nvCxnSpPr>
        <p:spPr>
          <a:xfrm flipH="1">
            <a:off x="3756447" y="5695832"/>
            <a:ext cx="4074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9" name="Rectangle: Rounded Corners 58">
            <a:extLst>
              <a:ext uri="{FF2B5EF4-FFF2-40B4-BE49-F238E27FC236}">
                <a16:creationId xmlns:a16="http://schemas.microsoft.com/office/drawing/2014/main" id="{87F57A20-71E1-CBD4-348A-BF0DEE3D2034}"/>
              </a:ext>
            </a:extLst>
          </p:cNvPr>
          <p:cNvSpPr/>
          <p:nvPr/>
        </p:nvSpPr>
        <p:spPr>
          <a:xfrm>
            <a:off x="97080" y="5280775"/>
            <a:ext cx="1999221" cy="830112"/>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a:p>
            <a:pPr algn="ctr"/>
            <a:r>
              <a:rPr lang="en-IN" dirty="0"/>
              <a:t>Recognizing Number Plate Characters</a:t>
            </a:r>
          </a:p>
          <a:p>
            <a:pPr algn="ctr"/>
            <a:endParaRPr lang="en-IN" dirty="0"/>
          </a:p>
        </p:txBody>
      </p:sp>
      <p:cxnSp>
        <p:nvCxnSpPr>
          <p:cNvPr id="78" name="Straight Arrow Connector 77">
            <a:extLst>
              <a:ext uri="{FF2B5EF4-FFF2-40B4-BE49-F238E27FC236}">
                <a16:creationId xmlns:a16="http://schemas.microsoft.com/office/drawing/2014/main" id="{DE90F6F5-65FA-3B8F-78F6-C2322D929470}"/>
              </a:ext>
            </a:extLst>
          </p:cNvPr>
          <p:cNvCxnSpPr>
            <a:cxnSpLocks/>
            <a:stCxn id="43" idx="1"/>
            <a:endCxn id="59" idx="3"/>
          </p:cNvCxnSpPr>
          <p:nvPr/>
        </p:nvCxnSpPr>
        <p:spPr>
          <a:xfrm flipH="1" flipV="1">
            <a:off x="2096301" y="5695831"/>
            <a:ext cx="366159"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0E5675E9-1900-E7D9-9C1D-F1247A4046EA}"/>
              </a:ext>
            </a:extLst>
          </p:cNvPr>
          <p:cNvSpPr/>
          <p:nvPr/>
        </p:nvSpPr>
        <p:spPr>
          <a:xfrm>
            <a:off x="474375" y="3591325"/>
            <a:ext cx="1223813" cy="652016"/>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Foggy Images</a:t>
            </a:r>
          </a:p>
        </p:txBody>
      </p:sp>
      <p:sp>
        <p:nvSpPr>
          <p:cNvPr id="80" name="Rectangle: Rounded Corners 79">
            <a:extLst>
              <a:ext uri="{FF2B5EF4-FFF2-40B4-BE49-F238E27FC236}">
                <a16:creationId xmlns:a16="http://schemas.microsoft.com/office/drawing/2014/main" id="{1F0A4BCC-A4E7-3C2E-1E6C-CA42306A548B}"/>
              </a:ext>
            </a:extLst>
          </p:cNvPr>
          <p:cNvSpPr/>
          <p:nvPr/>
        </p:nvSpPr>
        <p:spPr>
          <a:xfrm>
            <a:off x="2003480" y="3460133"/>
            <a:ext cx="1559852"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dirty="0"/>
              <a:t>Dark Channel Prior Algorithm</a:t>
            </a:r>
          </a:p>
        </p:txBody>
      </p:sp>
      <p:cxnSp>
        <p:nvCxnSpPr>
          <p:cNvPr id="86" name="Straight Arrow Connector 85">
            <a:extLst>
              <a:ext uri="{FF2B5EF4-FFF2-40B4-BE49-F238E27FC236}">
                <a16:creationId xmlns:a16="http://schemas.microsoft.com/office/drawing/2014/main" id="{8E233575-A7D1-A613-5A55-8FA4EBE73027}"/>
              </a:ext>
            </a:extLst>
          </p:cNvPr>
          <p:cNvCxnSpPr>
            <a:stCxn id="79" idx="3"/>
            <a:endCxn id="80" idx="1"/>
          </p:cNvCxnSpPr>
          <p:nvPr/>
        </p:nvCxnSpPr>
        <p:spPr>
          <a:xfrm>
            <a:off x="1698188" y="3917333"/>
            <a:ext cx="3052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F4D748-72EB-D448-8E74-AD09E8C9E773}"/>
              </a:ext>
            </a:extLst>
          </p:cNvPr>
          <p:cNvCxnSpPr/>
          <p:nvPr/>
        </p:nvCxnSpPr>
        <p:spPr>
          <a:xfrm flipV="1">
            <a:off x="2271860" y="2677212"/>
            <a:ext cx="0" cy="782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Content Placeholder 6">
            <a:extLst>
              <a:ext uri="{FF2B5EF4-FFF2-40B4-BE49-F238E27FC236}">
                <a16:creationId xmlns:a16="http://schemas.microsoft.com/office/drawing/2014/main" id="{11C3957D-A40C-3883-BFB7-F44C54A34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52849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a:xfrm>
            <a:off x="1196188" y="5936400"/>
            <a:ext cx="10296000" cy="690749"/>
          </a:xfrm>
        </p:spPr>
        <p:txBody>
          <a:bodyPr>
            <a:normAutofit fontScale="90000"/>
          </a:bodyPr>
          <a:lstStyle/>
          <a:p>
            <a:pPr>
              <a:lnSpc>
                <a:spcPct val="150000"/>
              </a:lnSpc>
            </a:pPr>
            <a:br>
              <a:rPr lang="en-US" sz="2700" i="0" dirty="0">
                <a:effectLst/>
                <a:latin typeface="-apple-system"/>
              </a:rPr>
            </a:br>
            <a:br>
              <a:rPr lang="en-US" sz="2700" i="0" dirty="0">
                <a:effectLst/>
                <a:latin typeface="-apple-system"/>
              </a:rPr>
            </a:br>
            <a:br>
              <a:rPr lang="en-US" sz="2700" i="0" dirty="0">
                <a:effectLst/>
                <a:latin typeface="-apple-system"/>
              </a:rPr>
            </a:br>
            <a:r>
              <a:rPr lang="en-US" sz="2700" dirty="0">
                <a:latin typeface="+mn-lt"/>
              </a:rPr>
              <a:t>YOLOv5 consists of three parts: </a:t>
            </a:r>
            <a:br>
              <a:rPr lang="en-US" sz="2700" dirty="0">
                <a:latin typeface="+mn-lt"/>
              </a:rPr>
            </a:br>
            <a:r>
              <a:rPr lang="en-US" sz="2700" dirty="0">
                <a:latin typeface="+mn-lt"/>
              </a:rPr>
              <a:t>1)Backbone: </a:t>
            </a:r>
            <a:r>
              <a:rPr lang="en-US" sz="2700" dirty="0" err="1">
                <a:latin typeface="+mn-lt"/>
              </a:rPr>
              <a:t>CSPDarknet</a:t>
            </a:r>
            <a:r>
              <a:rPr lang="en-US" sz="2700" dirty="0">
                <a:latin typeface="+mn-lt"/>
              </a:rPr>
              <a:t>(Cross Stage Partial)</a:t>
            </a:r>
            <a:br>
              <a:rPr lang="en-US" sz="2700" dirty="0">
                <a:latin typeface="+mn-lt"/>
              </a:rPr>
            </a:br>
            <a:r>
              <a:rPr lang="en-US" sz="2700" dirty="0">
                <a:latin typeface="+mn-lt"/>
              </a:rPr>
              <a:t>2) Neck: </a:t>
            </a:r>
            <a:r>
              <a:rPr lang="en-US" sz="2700" dirty="0" err="1">
                <a:latin typeface="+mn-lt"/>
              </a:rPr>
              <a:t>PANet</a:t>
            </a:r>
            <a:r>
              <a:rPr lang="en-US" sz="2700" dirty="0">
                <a:latin typeface="+mn-lt"/>
              </a:rPr>
              <a:t>(Path </a:t>
            </a:r>
            <a:r>
              <a:rPr lang="en-US" sz="2700" dirty="0" err="1">
                <a:latin typeface="+mn-lt"/>
              </a:rPr>
              <a:t>Aggreration</a:t>
            </a:r>
            <a:r>
              <a:rPr lang="en-US" sz="2700" dirty="0">
                <a:latin typeface="+mn-lt"/>
              </a:rPr>
              <a:t> Network)</a:t>
            </a:r>
            <a:br>
              <a:rPr lang="en-US" sz="2700" dirty="0">
                <a:latin typeface="+mn-lt"/>
              </a:rPr>
            </a:br>
            <a:r>
              <a:rPr lang="en-US" sz="2700" dirty="0">
                <a:latin typeface="+mn-lt"/>
              </a:rPr>
              <a:t>3) Head: Yolo Layer</a:t>
            </a:r>
            <a:br>
              <a:rPr lang="en-US" sz="2700" dirty="0">
                <a:latin typeface="+mn-lt"/>
              </a:rPr>
            </a:br>
            <a:r>
              <a:rPr lang="en-US" sz="2700" b="1" dirty="0">
                <a:latin typeface="+mn-lt"/>
              </a:rPr>
              <a:t>BACKBONE </a:t>
            </a:r>
            <a:r>
              <a:rPr lang="en-US" sz="2700" dirty="0">
                <a:latin typeface="+mn-lt"/>
              </a:rPr>
              <a:t>: </a:t>
            </a:r>
            <a:br>
              <a:rPr lang="en-US" sz="2700" dirty="0">
                <a:latin typeface="+mn-lt"/>
              </a:rPr>
            </a:br>
            <a:r>
              <a:rPr lang="en-US" sz="2700" dirty="0">
                <a:latin typeface="+mn-lt"/>
              </a:rPr>
              <a:t>1.In YOLOv5 Convolutional Neural Networks are used as the backbone architecture for object detection. </a:t>
            </a:r>
            <a:br>
              <a:rPr lang="en-US" sz="2700" dirty="0">
                <a:latin typeface="+mn-lt"/>
              </a:rPr>
            </a:br>
            <a:r>
              <a:rPr lang="en-US" sz="2700" dirty="0">
                <a:latin typeface="+mn-lt"/>
              </a:rPr>
              <a:t>2.Here CSPDarknet53 backbone is to extract hierarchical features from input images, enabling the model to detect objects. </a:t>
            </a:r>
            <a:br>
              <a:rPr lang="en-US" sz="2700" dirty="0">
                <a:latin typeface="+mn-lt"/>
              </a:rPr>
            </a:br>
            <a:endParaRPr lang="en-IN" sz="2700" b="1" dirty="0">
              <a:latin typeface="+mn-lt"/>
            </a:endParaRPr>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981035" y="426908"/>
            <a:ext cx="7173633" cy="690749"/>
          </a:xfrm>
        </p:spPr>
        <p:txBody>
          <a:bodyPr>
            <a:normAutofit/>
          </a:bodyPr>
          <a:lstStyle/>
          <a:p>
            <a:pPr algn="ctr"/>
            <a:r>
              <a:rPr lang="en-IN" sz="4000" b="1" dirty="0">
                <a:solidFill>
                  <a:schemeClr val="tx1"/>
                </a:solidFill>
              </a:rPr>
              <a:t>YOLOv5 ARCHITECTURE</a:t>
            </a: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217472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a:xfrm>
            <a:off x="824754" y="3494416"/>
            <a:ext cx="10693026" cy="3133631"/>
          </a:xfrm>
        </p:spPr>
        <p:txBody>
          <a:bodyPr>
            <a:normAutofit fontScale="90000"/>
          </a:bodyPr>
          <a:lstStyle/>
          <a:p>
            <a:pPr marL="288000">
              <a:lnSpc>
                <a:spcPct val="100000"/>
              </a:lnSpc>
            </a:pPr>
            <a:r>
              <a:rPr lang="en-US" sz="2700" b="1" i="0" dirty="0">
                <a:effectLst/>
                <a:latin typeface="+mn-lt"/>
              </a:rPr>
              <a:t>NECK:</a:t>
            </a:r>
            <a:r>
              <a:rPr lang="en-US" sz="2800" dirty="0">
                <a:latin typeface="+mn-lt"/>
              </a:rPr>
              <a:t> </a:t>
            </a:r>
            <a:br>
              <a:rPr lang="en-US" sz="2800" dirty="0">
                <a:latin typeface="+mn-lt"/>
              </a:rPr>
            </a:br>
            <a:r>
              <a:rPr lang="en-US" sz="2700" dirty="0">
                <a:latin typeface="+mn-lt"/>
              </a:rPr>
              <a:t>1)</a:t>
            </a:r>
            <a:r>
              <a:rPr lang="en-US" sz="2700" b="0" i="0" dirty="0">
                <a:solidFill>
                  <a:srgbClr val="0D0D0D"/>
                </a:solidFill>
                <a:effectLst/>
                <a:latin typeface="+mn-lt"/>
              </a:rPr>
              <a:t>The neck facilitates the fusion of features from different scales, enabling the model to create a more comprehensive representation of the input image.</a:t>
            </a:r>
            <a:br>
              <a:rPr lang="en-US" sz="2700" dirty="0">
                <a:latin typeface="+mn-lt"/>
              </a:rPr>
            </a:br>
            <a:r>
              <a:rPr lang="en-US" sz="2800" dirty="0">
                <a:latin typeface="+mn-lt"/>
              </a:rPr>
              <a:t>2)</a:t>
            </a:r>
            <a:r>
              <a:rPr lang="en-US" sz="2700" b="0" i="0" dirty="0">
                <a:solidFill>
                  <a:srgbClr val="0D0D0D"/>
                </a:solidFill>
                <a:effectLst/>
                <a:latin typeface="+mn-lt"/>
              </a:rPr>
              <a:t> </a:t>
            </a:r>
            <a:r>
              <a:rPr lang="en-US" sz="2700" b="0" i="0" dirty="0" err="1">
                <a:solidFill>
                  <a:srgbClr val="0D0D0D"/>
                </a:solidFill>
                <a:effectLst/>
                <a:latin typeface="+mn-lt"/>
              </a:rPr>
              <a:t>PANet</a:t>
            </a:r>
            <a:r>
              <a:rPr lang="en-US" sz="2700" b="0" i="0" dirty="0">
                <a:solidFill>
                  <a:srgbClr val="0D0D0D"/>
                </a:solidFill>
                <a:effectLst/>
                <a:latin typeface="+mn-lt"/>
              </a:rPr>
              <a:t> helps to aggregate multi-scale features from different stages of the backbone network, enabling the model to better handle objects of various sizes.</a:t>
            </a:r>
            <a:br>
              <a:rPr lang="en-US" sz="2700" b="0" i="0" dirty="0">
                <a:solidFill>
                  <a:srgbClr val="0D0D0D"/>
                </a:solidFill>
                <a:effectLst/>
                <a:latin typeface="+mn-lt"/>
              </a:rPr>
            </a:br>
            <a:br>
              <a:rPr lang="en-US" sz="2700" b="0" i="0" dirty="0">
                <a:solidFill>
                  <a:srgbClr val="0D0D0D"/>
                </a:solidFill>
                <a:effectLst/>
                <a:latin typeface="+mn-lt"/>
              </a:rPr>
            </a:br>
            <a:r>
              <a:rPr lang="en-US" sz="2800" b="1" dirty="0">
                <a:latin typeface="+mn-lt"/>
              </a:rPr>
              <a:t>HEAD: </a:t>
            </a:r>
            <a:br>
              <a:rPr lang="en-US" sz="2800" b="1" dirty="0">
                <a:latin typeface="+mn-lt"/>
              </a:rPr>
            </a:br>
            <a:r>
              <a:rPr lang="en-US" sz="2800" dirty="0">
                <a:latin typeface="+mn-lt"/>
              </a:rPr>
              <a:t>1)</a:t>
            </a:r>
            <a:r>
              <a:rPr lang="en-US" sz="900" i="0" dirty="0">
                <a:solidFill>
                  <a:srgbClr val="0D0D0D"/>
                </a:solidFill>
                <a:effectLst/>
                <a:latin typeface="Söhne"/>
              </a:rPr>
              <a:t> </a:t>
            </a:r>
            <a:r>
              <a:rPr lang="en-US" sz="2700" b="0" i="0" dirty="0">
                <a:solidFill>
                  <a:srgbClr val="0D0D0D"/>
                </a:solidFill>
                <a:effectLst/>
                <a:latin typeface="+mn-lt"/>
              </a:rPr>
              <a:t>YOLOv5 employs a detection head that predicts bounding boxes, </a:t>
            </a:r>
            <a:r>
              <a:rPr lang="en-US" sz="2700" b="0" i="0" dirty="0" err="1">
                <a:solidFill>
                  <a:srgbClr val="0D0D0D"/>
                </a:solidFill>
                <a:effectLst/>
                <a:latin typeface="+mn-lt"/>
              </a:rPr>
              <a:t>objectness</a:t>
            </a:r>
            <a:r>
              <a:rPr lang="en-US" sz="2700" b="0" i="0" dirty="0">
                <a:solidFill>
                  <a:srgbClr val="0D0D0D"/>
                </a:solidFill>
                <a:effectLst/>
                <a:latin typeface="+mn-lt"/>
              </a:rPr>
              <a:t> scores, and class probabilities. It uses anchor boxes to predict the size and position of bounding boxes</a:t>
            </a:r>
            <a:r>
              <a:rPr lang="en-US" sz="2400" dirty="0">
                <a:solidFill>
                  <a:srgbClr val="0D0D0D"/>
                </a:solidFill>
                <a:latin typeface="Söhne"/>
              </a:rPr>
              <a:t>.</a:t>
            </a:r>
            <a:br>
              <a:rPr lang="en-US" sz="900" b="0" i="0" dirty="0">
                <a:solidFill>
                  <a:srgbClr val="0D0D0D"/>
                </a:solidFill>
                <a:effectLst/>
                <a:latin typeface="Söhne"/>
              </a:rPr>
            </a:br>
            <a:r>
              <a:rPr lang="en-US" sz="2800" dirty="0">
                <a:latin typeface="+mn-lt"/>
              </a:rPr>
              <a:t>2)It uses anchor boxes to predict the size and position of bounding boxes. 3)Anchor boxes are predefined bounding box shapes used during training in object detection models. During training, these boxes are adjusted by the model to better match the actual objects in the dataset. The model learns to predict bounding box coordinates, </a:t>
            </a:r>
            <a:r>
              <a:rPr lang="en-US" sz="2800" dirty="0" err="1">
                <a:latin typeface="+mn-lt"/>
              </a:rPr>
              <a:t>objectness</a:t>
            </a:r>
            <a:r>
              <a:rPr lang="en-US" sz="2800" dirty="0">
                <a:latin typeface="+mn-lt"/>
              </a:rPr>
              <a:t> scores, and class probabilities.</a:t>
            </a:r>
            <a:endParaRPr lang="en-IN" sz="2800" dirty="0">
              <a:latin typeface="+mn-lt"/>
            </a:endParaRPr>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1366518" y="295369"/>
            <a:ext cx="7173633" cy="502490"/>
          </a:xfrm>
        </p:spPr>
        <p:txBody>
          <a:bodyPr>
            <a:normAutofit fontScale="85000" lnSpcReduction="20000"/>
          </a:bodyPr>
          <a:lstStyle/>
          <a:p>
            <a:pPr algn="ctr"/>
            <a:r>
              <a:rPr lang="en-IN" sz="4000" b="1" dirty="0">
                <a:solidFill>
                  <a:schemeClr val="tx1"/>
                </a:solidFill>
              </a:rPr>
              <a:t>YOLOv5 ARCHITECTURE</a:t>
            </a:r>
          </a:p>
          <a:p>
            <a:pPr algn="ctr"/>
            <a:endParaRPr lang="en-IN" sz="4400"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3"/>
            <a:ext cx="3318294" cy="711342"/>
          </a:xfrm>
          <a:prstGeom prst="rect">
            <a:avLst/>
          </a:prstGeom>
        </p:spPr>
      </p:pic>
    </p:spTree>
    <p:extLst>
      <p:ext uri="{BB962C8B-B14F-4D97-AF65-F5344CB8AC3E}">
        <p14:creationId xmlns:p14="http://schemas.microsoft.com/office/powerpoint/2010/main" val="91803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a:xfrm>
            <a:off x="948391" y="822232"/>
            <a:ext cx="10515600" cy="4852893"/>
          </a:xfrm>
        </p:spPr>
        <p:txBody>
          <a:bodyPr>
            <a:normAutofit fontScale="90000"/>
          </a:bodyPr>
          <a:lstStyle/>
          <a:p>
            <a:pPr>
              <a:lnSpc>
                <a:spcPct val="150000"/>
              </a:lnSpc>
            </a:pPr>
            <a:r>
              <a:rPr lang="en-IN" sz="2800" dirty="0">
                <a:latin typeface="+mn-lt"/>
              </a:rPr>
              <a:t>YOLOv5  models  are classified based on their sizes:</a:t>
            </a:r>
            <a:br>
              <a:rPr lang="en-IN" sz="2800" dirty="0">
                <a:latin typeface="+mn-lt"/>
              </a:rPr>
            </a:br>
            <a:r>
              <a:rPr lang="en-IN" sz="2800" dirty="0">
                <a:latin typeface="+mn-lt"/>
              </a:rPr>
              <a:t>1)YOLOv5n(Nano) : </a:t>
            </a:r>
            <a:r>
              <a:rPr lang="en-US" sz="2800" b="0" i="0" dirty="0">
                <a:solidFill>
                  <a:srgbClr val="0D0D0D"/>
                </a:solidFill>
                <a:effectLst/>
                <a:latin typeface="+mn-lt"/>
              </a:rPr>
              <a:t>YOLOv5n is a smaller variant  aimed at ultra-lightweight applications or scenarios with extremely limited computational resources.</a:t>
            </a:r>
            <a:br>
              <a:rPr lang="en-US" sz="2800" b="0" i="0" dirty="0">
                <a:solidFill>
                  <a:srgbClr val="0D0D0D"/>
                </a:solidFill>
                <a:effectLst/>
                <a:latin typeface="+mn-lt"/>
              </a:rPr>
            </a:br>
            <a:r>
              <a:rPr lang="en-US" sz="2800" b="0" i="0" dirty="0">
                <a:solidFill>
                  <a:srgbClr val="0D0D0D"/>
                </a:solidFill>
                <a:effectLst/>
                <a:latin typeface="+mn-lt"/>
              </a:rPr>
              <a:t>2)YOLOv5s(Small): Faster inference speed but may struggle with detecting smaller objects</a:t>
            </a:r>
            <a:br>
              <a:rPr lang="en-US" sz="2800" b="0" i="0" dirty="0">
                <a:solidFill>
                  <a:srgbClr val="0D0D0D"/>
                </a:solidFill>
                <a:effectLst/>
                <a:latin typeface="+mn-lt"/>
              </a:rPr>
            </a:br>
            <a:r>
              <a:rPr lang="en-US" sz="2800" b="0" i="0" dirty="0">
                <a:solidFill>
                  <a:srgbClr val="0D0D0D"/>
                </a:solidFill>
                <a:effectLst/>
                <a:latin typeface="+mn-lt"/>
              </a:rPr>
              <a:t>3)YOLOv5m(Medium) : Good balance between speed and accuracy </a:t>
            </a:r>
            <a:br>
              <a:rPr lang="en-IN" sz="2800" b="1" dirty="0">
                <a:latin typeface="+mn-lt"/>
              </a:rPr>
            </a:br>
            <a:endParaRPr lang="en-IN" sz="2200"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1366518" y="295369"/>
            <a:ext cx="7173633" cy="920956"/>
          </a:xfrm>
        </p:spPr>
        <p:txBody>
          <a:bodyPr>
            <a:normAutofit/>
          </a:bodyPr>
          <a:lstStyle/>
          <a:p>
            <a:pPr algn="ctr"/>
            <a:r>
              <a:rPr lang="en-IN" sz="4000" b="1" dirty="0">
                <a:solidFill>
                  <a:schemeClr val="tx1"/>
                </a:solidFill>
              </a:rPr>
              <a:t>MODELS USED</a:t>
            </a: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250015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pPr>
              <a:lnSpc>
                <a:spcPct val="100000"/>
              </a:lnSpc>
            </a:pPr>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r>
              <a:rPr lang="en-IN" sz="2700" b="1" dirty="0"/>
              <a:t>		</a:t>
            </a: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942301" y="1329297"/>
            <a:ext cx="10294697" cy="3818965"/>
          </a:xfrm>
        </p:spPr>
        <p:txBody>
          <a:bodyPr>
            <a:noAutofit/>
          </a:bodyPr>
          <a:lstStyle/>
          <a:p>
            <a:pPr>
              <a:lnSpc>
                <a:spcPct val="120000"/>
              </a:lnSpc>
            </a:pPr>
            <a:r>
              <a:rPr lang="en-US" b="1" dirty="0">
                <a:solidFill>
                  <a:schemeClr val="tx1"/>
                </a:solidFill>
              </a:rPr>
              <a:t>OCR(</a:t>
            </a:r>
            <a:r>
              <a:rPr lang="en-US" b="1" i="0" dirty="0">
                <a:solidFill>
                  <a:srgbClr val="0D0D0D"/>
                </a:solidFill>
                <a:effectLst/>
              </a:rPr>
              <a:t>Optical Character Recognition</a:t>
            </a:r>
            <a:r>
              <a:rPr lang="en-US" b="1" dirty="0">
                <a:solidFill>
                  <a:schemeClr val="tx1"/>
                </a:solidFill>
              </a:rPr>
              <a:t>):</a:t>
            </a:r>
            <a:r>
              <a:rPr lang="en-US" b="1" i="0" dirty="0">
                <a:solidFill>
                  <a:srgbClr val="0D0D0D"/>
                </a:solidFill>
                <a:effectLst/>
              </a:rPr>
              <a:t> </a:t>
            </a:r>
            <a:r>
              <a:rPr lang="en-US" b="0" i="0" dirty="0">
                <a:solidFill>
                  <a:srgbClr val="0D0D0D"/>
                </a:solidFill>
                <a:effectLst/>
              </a:rPr>
              <a:t>OCR systems are widely used to extract text from </a:t>
            </a:r>
            <a:r>
              <a:rPr lang="en-US" dirty="0">
                <a:solidFill>
                  <a:srgbClr val="0D0D0D"/>
                </a:solidFill>
              </a:rPr>
              <a:t>images</a:t>
            </a:r>
            <a:r>
              <a:rPr lang="en-US" b="0" i="0" dirty="0">
                <a:solidFill>
                  <a:srgbClr val="0D0D0D"/>
                </a:solidFill>
                <a:effectLst/>
              </a:rPr>
              <a:t>, making it possible to analyze, edit, and search for information within them</a:t>
            </a:r>
          </a:p>
          <a:p>
            <a:pPr>
              <a:lnSpc>
                <a:spcPct val="120000"/>
              </a:lnSpc>
            </a:pPr>
            <a:r>
              <a:rPr lang="en-US" dirty="0">
                <a:solidFill>
                  <a:srgbClr val="0D0D0D"/>
                </a:solidFill>
              </a:rPr>
              <a:t>1)Image Detection:</a:t>
            </a:r>
            <a:r>
              <a:rPr lang="en-US" b="0" i="0" dirty="0">
                <a:solidFill>
                  <a:srgbClr val="0D0D0D"/>
                </a:solidFill>
                <a:effectLst/>
              </a:rPr>
              <a:t> </a:t>
            </a:r>
            <a:r>
              <a:rPr lang="en-US" b="0" i="0" dirty="0">
                <a:solidFill>
                  <a:srgbClr val="0D0D0D"/>
                </a:solidFill>
                <a:effectLst/>
                <a:highlight>
                  <a:srgbClr val="FFFFFF"/>
                </a:highlight>
              </a:rPr>
              <a:t>object detection on a frame using the provided model</a:t>
            </a:r>
            <a:endParaRPr lang="en-US" b="0" i="0" dirty="0">
              <a:solidFill>
                <a:srgbClr val="0D0D0D"/>
              </a:solidFill>
              <a:effectLst/>
            </a:endParaRPr>
          </a:p>
          <a:p>
            <a:pPr>
              <a:lnSpc>
                <a:spcPct val="100000"/>
              </a:lnSpc>
            </a:pPr>
            <a:r>
              <a:rPr lang="en-US" dirty="0">
                <a:solidFill>
                  <a:srgbClr val="0D0D0D"/>
                </a:solidFill>
              </a:rPr>
              <a:t>2)Bounding Box Plotting:</a:t>
            </a:r>
            <a:r>
              <a:rPr lang="en-US" b="0" i="0" dirty="0">
                <a:solidFill>
                  <a:srgbClr val="0D0D0D"/>
                </a:solidFill>
                <a:effectLst/>
              </a:rPr>
              <a:t> </a:t>
            </a:r>
            <a:r>
              <a:rPr lang="en-US" b="0" i="0" dirty="0">
                <a:solidFill>
                  <a:srgbClr val="0D0D0D"/>
                </a:solidFill>
                <a:effectLst/>
                <a:highlight>
                  <a:srgbClr val="FFFFFF"/>
                </a:highlight>
              </a:rPr>
              <a:t>plot bounding boxes and recognition results on the    frame</a:t>
            </a:r>
          </a:p>
          <a:p>
            <a:pPr>
              <a:lnSpc>
                <a:spcPct val="100000"/>
              </a:lnSpc>
            </a:pPr>
            <a:r>
              <a:rPr lang="en-US" dirty="0">
                <a:solidFill>
                  <a:srgbClr val="0D0D0D"/>
                </a:solidFill>
              </a:rPr>
              <a:t>3)</a:t>
            </a:r>
            <a:r>
              <a:rPr lang="en-US" b="0" i="0" dirty="0">
                <a:solidFill>
                  <a:srgbClr val="0D0D0D"/>
                </a:solidFill>
                <a:effectLst/>
              </a:rPr>
              <a:t> </a:t>
            </a:r>
            <a:r>
              <a:rPr lang="en-US" dirty="0">
                <a:solidFill>
                  <a:srgbClr val="0D0D0D"/>
                </a:solidFill>
              </a:rPr>
              <a:t>License Plate</a:t>
            </a:r>
            <a:r>
              <a:rPr lang="en-US" b="0" i="0" dirty="0">
                <a:solidFill>
                  <a:srgbClr val="0D0D0D"/>
                </a:solidFill>
                <a:effectLst/>
              </a:rPr>
              <a:t> Recognition: </a:t>
            </a:r>
            <a:r>
              <a:rPr lang="en-US" b="0" i="0" dirty="0">
                <a:solidFill>
                  <a:srgbClr val="0D0D0D"/>
                </a:solidFill>
                <a:effectLst/>
                <a:highlight>
                  <a:srgbClr val="FFFFFF"/>
                </a:highlight>
              </a:rPr>
              <a:t>recognize license plate numbers using </a:t>
            </a:r>
            <a:r>
              <a:rPr lang="en-US" b="0" i="0" dirty="0" err="1">
                <a:solidFill>
                  <a:srgbClr val="0D0D0D"/>
                </a:solidFill>
                <a:effectLst/>
                <a:highlight>
                  <a:srgbClr val="FFFFFF"/>
                </a:highlight>
              </a:rPr>
              <a:t>EasyOCR</a:t>
            </a:r>
            <a:endParaRPr lang="en-US" dirty="0">
              <a:solidFill>
                <a:srgbClr val="0D0D0D"/>
              </a:solidFill>
            </a:endParaRPr>
          </a:p>
          <a:p>
            <a:r>
              <a:rPr lang="en-US" dirty="0">
                <a:solidFill>
                  <a:srgbClr val="0D0D0D"/>
                </a:solidFill>
              </a:rPr>
              <a:t>4)Text Filtering</a:t>
            </a:r>
            <a:r>
              <a:rPr lang="en-US" b="1" i="0" dirty="0">
                <a:solidFill>
                  <a:srgbClr val="0D0D0D"/>
                </a:solidFill>
                <a:effectLst/>
              </a:rPr>
              <a:t> </a:t>
            </a:r>
            <a:r>
              <a:rPr lang="en-US" i="0" dirty="0">
                <a:solidFill>
                  <a:srgbClr val="0D0D0D"/>
                </a:solidFill>
                <a:effectLst/>
              </a:rPr>
              <a:t>: </a:t>
            </a:r>
            <a:r>
              <a:rPr lang="en-US" b="0" i="0" dirty="0">
                <a:solidFill>
                  <a:srgbClr val="0D0D0D"/>
                </a:solidFill>
                <a:effectLst/>
                <a:highlight>
                  <a:srgbClr val="FFFFFF"/>
                </a:highlight>
              </a:rPr>
              <a:t>filter out wrongly detected text regions</a:t>
            </a:r>
            <a:endParaRPr lang="en-IN"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835" y="229952"/>
            <a:ext cx="3180609" cy="738236"/>
          </a:xfrm>
          <a:prstGeom prst="rect">
            <a:avLst/>
          </a:prstGeom>
        </p:spPr>
      </p:pic>
    </p:spTree>
    <p:extLst>
      <p:ext uri="{BB962C8B-B14F-4D97-AF65-F5344CB8AC3E}">
        <p14:creationId xmlns:p14="http://schemas.microsoft.com/office/powerpoint/2010/main" val="273122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pPr>
              <a:lnSpc>
                <a:spcPct val="100000"/>
              </a:lnSpc>
            </a:pPr>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831850" y="968188"/>
            <a:ext cx="9713064" cy="5470319"/>
          </a:xfrm>
        </p:spPr>
        <p:txBody>
          <a:bodyPr>
            <a:noAutofit/>
          </a:bodyPr>
          <a:lstStyle/>
          <a:p>
            <a:pPr algn="just">
              <a:lnSpc>
                <a:spcPct val="120000"/>
              </a:lnSpc>
            </a:pPr>
            <a:r>
              <a:rPr lang="en-US" sz="2200" b="1" dirty="0">
                <a:solidFill>
                  <a:schemeClr val="tx1"/>
                </a:solidFill>
              </a:rPr>
              <a:t>DCP(</a:t>
            </a:r>
            <a:r>
              <a:rPr lang="en-US" sz="2200" b="1" dirty="0">
                <a:solidFill>
                  <a:srgbClr val="0D0D0D"/>
                </a:solidFill>
              </a:rPr>
              <a:t>Dark Channel Prior Algorithm</a:t>
            </a:r>
            <a:r>
              <a:rPr lang="en-US" sz="2200" b="1" dirty="0">
                <a:solidFill>
                  <a:schemeClr val="tx1"/>
                </a:solidFill>
              </a:rPr>
              <a:t>):</a:t>
            </a:r>
            <a:r>
              <a:rPr lang="en-US" sz="2200" b="1" i="0" dirty="0">
                <a:solidFill>
                  <a:srgbClr val="0D0D0D"/>
                </a:solidFill>
                <a:effectLst/>
              </a:rPr>
              <a:t> </a:t>
            </a:r>
            <a:r>
              <a:rPr lang="en-US" sz="2200" b="0" i="0" dirty="0">
                <a:solidFill>
                  <a:srgbClr val="374151"/>
                </a:solidFill>
                <a:effectLst/>
              </a:rPr>
              <a:t>The Dark Channel Prior (DCP) algorithm is a widely used method for single image dehazing. It is based on the observation that the dark channel of a haze-free image, which is the minimum intensity value across the RGB channels, contains important information about the scene</a:t>
            </a:r>
            <a:r>
              <a:rPr lang="en-US" b="0" i="0" dirty="0">
                <a:solidFill>
                  <a:srgbClr val="374151"/>
                </a:solidFill>
                <a:effectLst/>
              </a:rPr>
              <a:t>.</a:t>
            </a:r>
          </a:p>
          <a:p>
            <a:pPr algn="l">
              <a:lnSpc>
                <a:spcPct val="100000"/>
              </a:lnSpc>
            </a:pPr>
            <a:r>
              <a:rPr lang="en-US" sz="2300" dirty="0">
                <a:solidFill>
                  <a:srgbClr val="13343B"/>
                </a:solidFill>
                <a:highlight>
                  <a:srgbClr val="FCFCF9"/>
                </a:highlight>
              </a:rPr>
              <a:t>T</a:t>
            </a:r>
            <a:r>
              <a:rPr lang="en-US" sz="2300" b="0" i="0" dirty="0">
                <a:solidFill>
                  <a:srgbClr val="13343B"/>
                </a:solidFill>
                <a:effectLst/>
                <a:highlight>
                  <a:srgbClr val="FCFCF9"/>
                </a:highlight>
              </a:rPr>
              <a:t>he Dark Channel Prior (DCP) algorithm for image dehazing, which involves the following key steps:</a:t>
            </a:r>
          </a:p>
          <a:p>
            <a:pPr marL="342900" indent="-342900" algn="just">
              <a:lnSpc>
                <a:spcPct val="100000"/>
              </a:lnSpc>
              <a:buFont typeface="Arial" panose="020B0604020202020204" pitchFamily="34" charset="0"/>
              <a:buChar char="•"/>
            </a:pPr>
            <a:r>
              <a:rPr lang="en-US" sz="2300" b="1" i="0" dirty="0">
                <a:solidFill>
                  <a:srgbClr val="13343B"/>
                </a:solidFill>
                <a:effectLst/>
                <a:highlight>
                  <a:srgbClr val="FCFCF9"/>
                </a:highlight>
              </a:rPr>
              <a:t>Dark Channel Calculation:</a:t>
            </a:r>
            <a:r>
              <a:rPr lang="en-US" sz="2300" b="0" i="0" dirty="0">
                <a:solidFill>
                  <a:srgbClr val="13343B"/>
                </a:solidFill>
                <a:effectLst/>
                <a:highlight>
                  <a:srgbClr val="FCFCF9"/>
                </a:highlight>
              </a:rPr>
              <a:t> </a:t>
            </a:r>
            <a:r>
              <a:rPr lang="en-US" sz="2300" b="0" i="0" dirty="0">
                <a:solidFill>
                  <a:srgbClr val="0D0D0D"/>
                </a:solidFill>
                <a:effectLst/>
                <a:highlight>
                  <a:srgbClr val="FFFFFF"/>
                </a:highlight>
                <a:latin typeface="Söhne"/>
              </a:rPr>
              <a:t>The dark channel algorithm first computes the minimum intensity value among the three color channels for each pixel, and then applies morphological erosion to find the minimum value within each local patch</a:t>
            </a:r>
          </a:p>
          <a:p>
            <a:pPr marL="342900" indent="-342900" algn="just">
              <a:lnSpc>
                <a:spcPct val="100000"/>
              </a:lnSpc>
              <a:buFont typeface="Arial" panose="020B0604020202020204" pitchFamily="34" charset="0"/>
              <a:buChar char="•"/>
            </a:pPr>
            <a:r>
              <a:rPr lang="en-US" sz="2300" b="1" i="0" dirty="0">
                <a:solidFill>
                  <a:srgbClr val="13343B"/>
                </a:solidFill>
                <a:effectLst/>
                <a:highlight>
                  <a:srgbClr val="FCFCF9"/>
                </a:highlight>
              </a:rPr>
              <a:t>Atmospheric Light Estimation: </a:t>
            </a:r>
            <a:r>
              <a:rPr lang="en-US" sz="2300" b="0" i="0" dirty="0">
                <a:solidFill>
                  <a:srgbClr val="13343B"/>
                </a:solidFill>
                <a:effectLst/>
                <a:highlight>
                  <a:srgbClr val="FCFCF9"/>
                </a:highlight>
              </a:rPr>
              <a:t>The atmospheric light is estimated using the dark channel by selecting the minimum intensity values from a specified percentage of the image pixels</a:t>
            </a:r>
          </a:p>
          <a:p>
            <a:pPr algn="just">
              <a:lnSpc>
                <a:spcPct val="120000"/>
              </a:lnSpc>
            </a:pPr>
            <a:endParaRPr lang="en-US" sz="2300" b="0" i="0" dirty="0">
              <a:solidFill>
                <a:srgbClr val="0D0D0D"/>
              </a:solidFill>
              <a:effectLst/>
            </a:endParaRPr>
          </a:p>
          <a:p>
            <a:pPr>
              <a:lnSpc>
                <a:spcPct val="120000"/>
              </a:lnSpc>
            </a:pPr>
            <a:endParaRPr lang="en-IN"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835" y="229952"/>
            <a:ext cx="3180609" cy="738236"/>
          </a:xfrm>
          <a:prstGeom prst="rect">
            <a:avLst/>
          </a:prstGeom>
        </p:spPr>
      </p:pic>
    </p:spTree>
    <p:extLst>
      <p:ext uri="{BB962C8B-B14F-4D97-AF65-F5344CB8AC3E}">
        <p14:creationId xmlns:p14="http://schemas.microsoft.com/office/powerpoint/2010/main" val="392405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pPr>
              <a:lnSpc>
                <a:spcPct val="100000"/>
              </a:lnSpc>
            </a:pPr>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1174894" y="1571503"/>
            <a:ext cx="10294697" cy="4471078"/>
          </a:xfrm>
        </p:spPr>
        <p:txBody>
          <a:bodyPr>
            <a:noAutofit/>
          </a:bodyPr>
          <a:lstStyle/>
          <a:p>
            <a:pPr algn="just">
              <a:lnSpc>
                <a:spcPct val="100000"/>
              </a:lnSpc>
            </a:pPr>
            <a:r>
              <a:rPr lang="en-US" b="1" i="0" dirty="0">
                <a:solidFill>
                  <a:srgbClr val="13343B"/>
                </a:solidFill>
                <a:effectLst/>
                <a:highlight>
                  <a:srgbClr val="FCFCF9"/>
                </a:highlight>
                <a:latin typeface="__fkGroteskNeue_a82850"/>
              </a:rPr>
              <a:t>Transmission Map Estimation: </a:t>
            </a:r>
            <a:r>
              <a:rPr lang="en-US" b="0" i="0" dirty="0">
                <a:solidFill>
                  <a:srgbClr val="13343B"/>
                </a:solidFill>
                <a:effectLst/>
                <a:highlight>
                  <a:srgbClr val="FCFCF9"/>
                </a:highlight>
                <a:latin typeface="__fkGroteskNeue_a82850"/>
              </a:rPr>
              <a:t>The transmission map is estimated based on the atmospheric light and the dark </a:t>
            </a:r>
            <a:r>
              <a:rPr lang="en-US" b="0" i="0" dirty="0" err="1">
                <a:solidFill>
                  <a:srgbClr val="13343B"/>
                </a:solidFill>
                <a:effectLst/>
                <a:highlight>
                  <a:srgbClr val="FCFCF9"/>
                </a:highlight>
                <a:latin typeface="__fkGroteskNeue_a82850"/>
              </a:rPr>
              <a:t>channel.The</a:t>
            </a:r>
            <a:r>
              <a:rPr lang="en-US" b="0" i="0" dirty="0">
                <a:solidFill>
                  <a:srgbClr val="13343B"/>
                </a:solidFill>
                <a:effectLst/>
                <a:highlight>
                  <a:srgbClr val="FCFCF9"/>
                </a:highlight>
                <a:latin typeface="__fkGroteskNeue_a82850"/>
              </a:rPr>
              <a:t> transmission map is initialized as a matrix of ones and adjusted using the dark channel to refine the haze removal process.</a:t>
            </a:r>
          </a:p>
          <a:p>
            <a:pPr algn="just">
              <a:lnSpc>
                <a:spcPct val="100000"/>
              </a:lnSpc>
            </a:pPr>
            <a:r>
              <a:rPr lang="en-US" b="1" i="0" dirty="0" err="1">
                <a:solidFill>
                  <a:srgbClr val="13343B"/>
                </a:solidFill>
                <a:effectLst/>
                <a:highlight>
                  <a:srgbClr val="FCFCF9"/>
                </a:highlight>
                <a:latin typeface="__fkGroteskNeue_a82850"/>
              </a:rPr>
              <a:t>Dehazing:</a:t>
            </a:r>
            <a:r>
              <a:rPr lang="en-US" b="0" i="0" dirty="0" err="1">
                <a:solidFill>
                  <a:srgbClr val="13343B"/>
                </a:solidFill>
                <a:effectLst/>
                <a:highlight>
                  <a:srgbClr val="FCFCF9"/>
                </a:highlight>
                <a:latin typeface="__fkGroteskNeue_a82850"/>
              </a:rPr>
              <a:t>The</a:t>
            </a:r>
            <a:r>
              <a:rPr lang="en-US" b="0" i="0" dirty="0">
                <a:solidFill>
                  <a:srgbClr val="13343B"/>
                </a:solidFill>
                <a:effectLst/>
                <a:highlight>
                  <a:srgbClr val="FCFCF9"/>
                </a:highlight>
                <a:latin typeface="__fkGroteskNeue_a82850"/>
              </a:rPr>
              <a:t> dehazed image is generated by utilizing the input image, transmission map, and atmospheric </a:t>
            </a:r>
            <a:r>
              <a:rPr lang="en-US" b="0" i="0" dirty="0" err="1">
                <a:solidFill>
                  <a:srgbClr val="13343B"/>
                </a:solidFill>
                <a:effectLst/>
                <a:highlight>
                  <a:srgbClr val="FCFCF9"/>
                </a:highlight>
                <a:latin typeface="__fkGroteskNeue_a82850"/>
              </a:rPr>
              <a:t>light.The</a:t>
            </a:r>
            <a:r>
              <a:rPr lang="en-US" b="0" i="0" dirty="0">
                <a:solidFill>
                  <a:srgbClr val="13343B"/>
                </a:solidFill>
                <a:effectLst/>
                <a:highlight>
                  <a:srgbClr val="FCFCF9"/>
                </a:highlight>
                <a:latin typeface="__fkGroteskNeue_a82850"/>
              </a:rPr>
              <a:t> dehazing process involves correcting the image using the estimated transmission map and atmospheric light to enhance visibility and reduce haze effects.</a:t>
            </a:r>
          </a:p>
          <a:p>
            <a:pPr>
              <a:lnSpc>
                <a:spcPct val="120000"/>
              </a:lnSpc>
            </a:pPr>
            <a:endParaRPr lang="en-IN"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835" y="229952"/>
            <a:ext cx="3180609" cy="738236"/>
          </a:xfrm>
          <a:prstGeom prst="rect">
            <a:avLst/>
          </a:prstGeom>
        </p:spPr>
      </p:pic>
    </p:spTree>
    <p:extLst>
      <p:ext uri="{BB962C8B-B14F-4D97-AF65-F5344CB8AC3E}">
        <p14:creationId xmlns:p14="http://schemas.microsoft.com/office/powerpoint/2010/main" val="3740688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pPr>
              <a:lnSpc>
                <a:spcPct val="100000"/>
              </a:lnSpc>
            </a:pPr>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518345" y="507710"/>
            <a:ext cx="10294697" cy="920956"/>
          </a:xfrm>
        </p:spPr>
        <p:txBody>
          <a:bodyPr>
            <a:noAutofit/>
          </a:bodyPr>
          <a:lstStyle/>
          <a:p>
            <a:pPr>
              <a:lnSpc>
                <a:spcPct val="120000"/>
              </a:lnSpc>
            </a:pPr>
            <a:r>
              <a:rPr lang="en-IN" b="1" dirty="0">
                <a:solidFill>
                  <a:schemeClr val="tx1"/>
                </a:solidFill>
              </a:rPr>
              <a:t>ACCURACY :</a:t>
            </a:r>
            <a:endParaRPr lang="en-IN"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835" y="229952"/>
            <a:ext cx="3180609" cy="738236"/>
          </a:xfrm>
          <a:prstGeom prst="rect">
            <a:avLst/>
          </a:prstGeom>
        </p:spPr>
      </p:pic>
      <p:pic>
        <p:nvPicPr>
          <p:cNvPr id="3" name="Picture 2">
            <a:extLst>
              <a:ext uri="{FF2B5EF4-FFF2-40B4-BE49-F238E27FC236}">
                <a16:creationId xmlns:a16="http://schemas.microsoft.com/office/drawing/2014/main" id="{74734FC9-D184-EEFD-0113-E0690E46726B}"/>
              </a:ext>
            </a:extLst>
          </p:cNvPr>
          <p:cNvPicPr>
            <a:picLocks noChangeAspect="1"/>
          </p:cNvPicPr>
          <p:nvPr/>
        </p:nvPicPr>
        <p:blipFill rotWithShape="1">
          <a:blip r:embed="rId3">
            <a:extLst>
              <a:ext uri="{28A0092B-C50C-407E-A947-70E740481C1C}">
                <a14:useLocalDpi xmlns:a14="http://schemas.microsoft.com/office/drawing/2010/main" val="0"/>
              </a:ext>
            </a:extLst>
          </a:blip>
          <a:srcRect l="6624" r="5898"/>
          <a:stretch/>
        </p:blipFill>
        <p:spPr>
          <a:xfrm>
            <a:off x="258368" y="1885866"/>
            <a:ext cx="5219067" cy="4631475"/>
          </a:xfrm>
          <a:prstGeom prst="rect">
            <a:avLst/>
          </a:prstGeom>
        </p:spPr>
      </p:pic>
      <p:pic>
        <p:nvPicPr>
          <p:cNvPr id="9" name="Picture 8">
            <a:extLst>
              <a:ext uri="{FF2B5EF4-FFF2-40B4-BE49-F238E27FC236}">
                <a16:creationId xmlns:a16="http://schemas.microsoft.com/office/drawing/2014/main" id="{B745DE34-CF4B-FA14-C254-C6273E609D85}"/>
              </a:ext>
            </a:extLst>
          </p:cNvPr>
          <p:cNvPicPr>
            <a:picLocks noChangeAspect="1"/>
          </p:cNvPicPr>
          <p:nvPr/>
        </p:nvPicPr>
        <p:blipFill rotWithShape="1">
          <a:blip r:embed="rId3">
            <a:extLst>
              <a:ext uri="{28A0092B-C50C-407E-A947-70E740481C1C}">
                <a14:useLocalDpi xmlns:a14="http://schemas.microsoft.com/office/drawing/2010/main" val="0"/>
              </a:ext>
            </a:extLst>
          </a:blip>
          <a:srcRect l="5883" r="6078"/>
          <a:stretch/>
        </p:blipFill>
        <p:spPr>
          <a:xfrm>
            <a:off x="5726056" y="1828800"/>
            <a:ext cx="5903558" cy="5029200"/>
          </a:xfrm>
          <a:prstGeom prst="rect">
            <a:avLst/>
          </a:prstGeom>
        </p:spPr>
      </p:pic>
      <p:sp>
        <p:nvSpPr>
          <p:cNvPr id="10" name="Rectangle: Rounded Corners 9">
            <a:extLst>
              <a:ext uri="{FF2B5EF4-FFF2-40B4-BE49-F238E27FC236}">
                <a16:creationId xmlns:a16="http://schemas.microsoft.com/office/drawing/2014/main" id="{5F44FB13-5EB3-7B26-1A34-1EC31185D3AE}"/>
              </a:ext>
            </a:extLst>
          </p:cNvPr>
          <p:cNvSpPr/>
          <p:nvPr/>
        </p:nvSpPr>
        <p:spPr>
          <a:xfrm>
            <a:off x="7589427" y="1389212"/>
            <a:ext cx="1945342" cy="439588"/>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YOLOv5s</a:t>
            </a:r>
          </a:p>
        </p:txBody>
      </p:sp>
      <p:sp>
        <p:nvSpPr>
          <p:cNvPr id="11" name="Rectangle: Rounded Corners 10">
            <a:extLst>
              <a:ext uri="{FF2B5EF4-FFF2-40B4-BE49-F238E27FC236}">
                <a16:creationId xmlns:a16="http://schemas.microsoft.com/office/drawing/2014/main" id="{C67E9F69-D3EA-74BC-674E-E42B10B7303F}"/>
              </a:ext>
            </a:extLst>
          </p:cNvPr>
          <p:cNvSpPr/>
          <p:nvPr/>
        </p:nvSpPr>
        <p:spPr>
          <a:xfrm>
            <a:off x="1684560" y="1395609"/>
            <a:ext cx="1945342" cy="439588"/>
          </a:xfrm>
          <a:prstGeom prst="roundRect">
            <a:avLst>
              <a:gd name="adj" fmla="val 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YOLOv5n</a:t>
            </a:r>
          </a:p>
        </p:txBody>
      </p:sp>
    </p:spTree>
    <p:extLst>
      <p:ext uri="{BB962C8B-B14F-4D97-AF65-F5344CB8AC3E}">
        <p14:creationId xmlns:p14="http://schemas.microsoft.com/office/powerpoint/2010/main" val="148761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C294E-A397-99B0-4E24-6BC9E2280F1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965717B-7C19-8733-7F08-465F966D183C}"/>
              </a:ext>
            </a:extLst>
          </p:cNvPr>
          <p:cNvSpPr>
            <a:spLocks noGrp="1"/>
          </p:cNvSpPr>
          <p:nvPr>
            <p:ph type="ctrTitle"/>
          </p:nvPr>
        </p:nvSpPr>
        <p:spPr>
          <a:xfrm>
            <a:off x="1174377" y="1488140"/>
            <a:ext cx="2662517" cy="708213"/>
          </a:xfrm>
        </p:spPr>
        <p:txBody>
          <a:bodyPr>
            <a:normAutofit/>
          </a:bodyPr>
          <a:lstStyle/>
          <a:p>
            <a:r>
              <a:rPr lang="en-IN" sz="4400" b="1" dirty="0"/>
              <a:t>CONTENTS</a:t>
            </a:r>
          </a:p>
        </p:txBody>
      </p:sp>
      <p:sp>
        <p:nvSpPr>
          <p:cNvPr id="9" name="Subtitle 8">
            <a:extLst>
              <a:ext uri="{FF2B5EF4-FFF2-40B4-BE49-F238E27FC236}">
                <a16:creationId xmlns:a16="http://schemas.microsoft.com/office/drawing/2014/main" id="{091C58C6-B02D-4EC4-1C17-977185D7F274}"/>
              </a:ext>
            </a:extLst>
          </p:cNvPr>
          <p:cNvSpPr>
            <a:spLocks noGrp="1"/>
          </p:cNvSpPr>
          <p:nvPr>
            <p:ph type="subTitle" idx="1"/>
          </p:nvPr>
        </p:nvSpPr>
        <p:spPr>
          <a:xfrm>
            <a:off x="1255058" y="2535238"/>
            <a:ext cx="9870141" cy="3282855"/>
          </a:xfrm>
        </p:spPr>
        <p:txBody>
          <a:bodyPr>
            <a:normAutofit fontScale="92500" lnSpcReduction="20000"/>
          </a:bodyPr>
          <a:lstStyle/>
          <a:p>
            <a:pPr marL="342900" indent="-342900" algn="l">
              <a:buFont typeface="Arial" panose="020B0604020202020204" pitchFamily="34" charset="0"/>
              <a:buChar char="•"/>
            </a:pPr>
            <a:r>
              <a:rPr lang="en-IN" dirty="0"/>
              <a:t>Base Paper Details</a:t>
            </a:r>
          </a:p>
          <a:p>
            <a:pPr marL="342900" indent="-342900" algn="l">
              <a:buFont typeface="Arial" panose="020B0604020202020204" pitchFamily="34" charset="0"/>
              <a:buChar char="•"/>
            </a:pPr>
            <a:r>
              <a:rPr lang="en-IN" dirty="0"/>
              <a:t>Problem Statement</a:t>
            </a:r>
          </a:p>
          <a:p>
            <a:pPr marL="342900" indent="-342900" algn="l">
              <a:buFont typeface="Arial" panose="020B0604020202020204" pitchFamily="34" charset="0"/>
              <a:buChar char="•"/>
            </a:pPr>
            <a:r>
              <a:rPr lang="en-IN" dirty="0"/>
              <a:t>Objectives</a:t>
            </a:r>
          </a:p>
          <a:p>
            <a:pPr marL="342900" indent="-342900" algn="l">
              <a:buFont typeface="Arial" panose="020B0604020202020204" pitchFamily="34" charset="0"/>
              <a:buChar char="•"/>
            </a:pPr>
            <a:r>
              <a:rPr lang="en-IN" dirty="0"/>
              <a:t>Literature Review</a:t>
            </a:r>
          </a:p>
          <a:p>
            <a:pPr marL="342900" indent="-342900" algn="l">
              <a:buFont typeface="Arial" panose="020B0604020202020204" pitchFamily="34" charset="0"/>
              <a:buChar char="•"/>
            </a:pPr>
            <a:r>
              <a:rPr lang="en-IN" dirty="0"/>
              <a:t>Work Plan</a:t>
            </a:r>
          </a:p>
          <a:p>
            <a:pPr marL="342900" indent="-342900" algn="l">
              <a:buFont typeface="Arial" panose="020B0604020202020204" pitchFamily="34" charset="0"/>
              <a:buChar char="•"/>
            </a:pPr>
            <a:r>
              <a:rPr lang="en-IN" dirty="0"/>
              <a:t>Work Flow</a:t>
            </a:r>
          </a:p>
          <a:p>
            <a:pPr marL="342900" indent="-342900" algn="l">
              <a:buFont typeface="Arial" panose="020B0604020202020204" pitchFamily="34" charset="0"/>
              <a:buChar char="•"/>
            </a:pPr>
            <a:r>
              <a:rPr lang="en-IN" dirty="0"/>
              <a:t>Architecture Diagram</a:t>
            </a:r>
          </a:p>
          <a:p>
            <a:pPr marL="342900" indent="-342900" algn="l">
              <a:buFont typeface="Arial" panose="020B0604020202020204" pitchFamily="34" charset="0"/>
              <a:buChar char="•"/>
            </a:pPr>
            <a:r>
              <a:rPr lang="en-IN" dirty="0"/>
              <a:t>Model Architecture</a:t>
            </a:r>
          </a:p>
          <a:p>
            <a:pPr marL="342900" indent="-342900" algn="l">
              <a:buFont typeface="Arial" panose="020B0604020202020204" pitchFamily="34" charset="0"/>
              <a:buChar char="•"/>
            </a:pPr>
            <a:r>
              <a:rPr lang="en-IN" dirty="0"/>
              <a:t>Dataset Description</a:t>
            </a:r>
          </a:p>
          <a:p>
            <a:pPr marL="342900" indent="-342900" algn="l">
              <a:buFont typeface="Arial" panose="020B0604020202020204" pitchFamily="34" charset="0"/>
              <a:buChar char="•"/>
            </a:pPr>
            <a:endParaRPr lang="en-IN" dirty="0"/>
          </a:p>
        </p:txBody>
      </p:sp>
      <p:pic>
        <p:nvPicPr>
          <p:cNvPr id="6" name="Content Placeholder 6">
            <a:extLst>
              <a:ext uri="{FF2B5EF4-FFF2-40B4-BE49-F238E27FC236}">
                <a16:creationId xmlns:a16="http://schemas.microsoft.com/office/drawing/2014/main" id="{C44E2A98-AF79-7694-43BB-8504E53AC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210614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p:txBody>
          <a:bodyPr>
            <a:normAutofit fontScale="90000"/>
          </a:bodyPr>
          <a:lstStyle/>
          <a:p>
            <a:pPr>
              <a:lnSpc>
                <a:spcPct val="100000"/>
              </a:lnSpc>
            </a:pPr>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sp>
        <p:nvSpPr>
          <p:cNvPr id="4" name="Text Placeholder 3">
            <a:extLst>
              <a:ext uri="{FF2B5EF4-FFF2-40B4-BE49-F238E27FC236}">
                <a16:creationId xmlns:a16="http://schemas.microsoft.com/office/drawing/2014/main" id="{B191AA5D-3280-EF3A-F8BB-4E446BDAD774}"/>
              </a:ext>
            </a:extLst>
          </p:cNvPr>
          <p:cNvSpPr>
            <a:spLocks noGrp="1"/>
          </p:cNvSpPr>
          <p:nvPr>
            <p:ph type="body" idx="1"/>
          </p:nvPr>
        </p:nvSpPr>
        <p:spPr>
          <a:xfrm>
            <a:off x="518345" y="507710"/>
            <a:ext cx="10294697" cy="920956"/>
          </a:xfrm>
        </p:spPr>
        <p:txBody>
          <a:bodyPr>
            <a:noAutofit/>
          </a:bodyPr>
          <a:lstStyle/>
          <a:p>
            <a:pPr>
              <a:lnSpc>
                <a:spcPct val="120000"/>
              </a:lnSpc>
            </a:pPr>
            <a:r>
              <a:rPr lang="en-IN" b="1" dirty="0">
                <a:solidFill>
                  <a:schemeClr val="tx1"/>
                </a:solidFill>
              </a:rPr>
              <a:t>ACCURACY :</a:t>
            </a:r>
            <a:endParaRPr lang="en-IN" dirty="0">
              <a:solidFill>
                <a:schemeClr val="tx1"/>
              </a:solidFill>
            </a:endParaRPr>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835" y="229952"/>
            <a:ext cx="3180609" cy="738236"/>
          </a:xfrm>
          <a:prstGeom prst="rect">
            <a:avLst/>
          </a:prstGeom>
        </p:spPr>
      </p:pic>
      <p:pic>
        <p:nvPicPr>
          <p:cNvPr id="2" name="Picture 1">
            <a:extLst>
              <a:ext uri="{FF2B5EF4-FFF2-40B4-BE49-F238E27FC236}">
                <a16:creationId xmlns:a16="http://schemas.microsoft.com/office/drawing/2014/main" id="{5263CE50-D104-FC2E-F51F-76230DA3A5A5}"/>
              </a:ext>
            </a:extLst>
          </p:cNvPr>
          <p:cNvPicPr>
            <a:picLocks noChangeAspect="1"/>
          </p:cNvPicPr>
          <p:nvPr/>
        </p:nvPicPr>
        <p:blipFill rotWithShape="1">
          <a:blip r:embed="rId3">
            <a:extLst>
              <a:ext uri="{28A0092B-C50C-407E-A947-70E740481C1C}">
                <a14:useLocalDpi xmlns:a14="http://schemas.microsoft.com/office/drawing/2010/main" val="0"/>
              </a:ext>
            </a:extLst>
          </a:blip>
          <a:srcRect l="6979" r="7041"/>
          <a:stretch/>
        </p:blipFill>
        <p:spPr>
          <a:xfrm>
            <a:off x="670746" y="1706424"/>
            <a:ext cx="5787756" cy="4885911"/>
          </a:xfrm>
          <a:prstGeom prst="rect">
            <a:avLst/>
          </a:prstGeom>
        </p:spPr>
      </p:pic>
      <p:sp>
        <p:nvSpPr>
          <p:cNvPr id="7" name="Rectangle: Rounded Corners 6">
            <a:extLst>
              <a:ext uri="{FF2B5EF4-FFF2-40B4-BE49-F238E27FC236}">
                <a16:creationId xmlns:a16="http://schemas.microsoft.com/office/drawing/2014/main" id="{0CC32CF1-45A6-6FF0-0718-DD93FC305817}"/>
              </a:ext>
            </a:extLst>
          </p:cNvPr>
          <p:cNvSpPr/>
          <p:nvPr/>
        </p:nvSpPr>
        <p:spPr>
          <a:xfrm>
            <a:off x="2456328" y="1221177"/>
            <a:ext cx="1515037" cy="485248"/>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YOLOv5m</a:t>
            </a:r>
          </a:p>
        </p:txBody>
      </p:sp>
      <p:sp>
        <p:nvSpPr>
          <p:cNvPr id="8" name="Rectangle: Rounded Corners 7">
            <a:extLst>
              <a:ext uri="{FF2B5EF4-FFF2-40B4-BE49-F238E27FC236}">
                <a16:creationId xmlns:a16="http://schemas.microsoft.com/office/drawing/2014/main" id="{0E649AB8-485C-B746-81EF-2AE8D4376A7A}"/>
              </a:ext>
            </a:extLst>
          </p:cNvPr>
          <p:cNvSpPr/>
          <p:nvPr/>
        </p:nvSpPr>
        <p:spPr>
          <a:xfrm>
            <a:off x="7046259" y="1571953"/>
            <a:ext cx="3998259" cy="4479223"/>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dirty="0"/>
              <a:t>The accuracy  of YOLOv5n,YOLOv5s  are 90%</a:t>
            </a:r>
          </a:p>
          <a:p>
            <a:pPr algn="ctr"/>
            <a:endParaRPr lang="en-IN" dirty="0"/>
          </a:p>
          <a:p>
            <a:pPr algn="ctr"/>
            <a:r>
              <a:rPr lang="en-IN" dirty="0"/>
              <a:t>The accuracy of YOLOv5m is 94%</a:t>
            </a:r>
          </a:p>
        </p:txBody>
      </p:sp>
    </p:spTree>
    <p:extLst>
      <p:ext uri="{BB962C8B-B14F-4D97-AF65-F5344CB8AC3E}">
        <p14:creationId xmlns:p14="http://schemas.microsoft.com/office/powerpoint/2010/main" val="898306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174D-F516-BE72-C3C9-C8B04038E02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A66E240-1523-D6B9-481E-B5B64216EBFC}"/>
              </a:ext>
            </a:extLst>
          </p:cNvPr>
          <p:cNvSpPr>
            <a:spLocks noGrp="1"/>
          </p:cNvSpPr>
          <p:nvPr>
            <p:ph type="title"/>
          </p:nvPr>
        </p:nvSpPr>
        <p:spPr>
          <a:xfrm>
            <a:off x="-448310" y="1497219"/>
            <a:ext cx="10515600" cy="2852737"/>
          </a:xfrm>
        </p:spPr>
        <p:txBody>
          <a:bodyPr>
            <a:normAutofit fontScale="90000"/>
          </a:bodyPr>
          <a:lstStyle/>
          <a:p>
            <a:pPr>
              <a:lnSpc>
                <a:spcPct val="100000"/>
              </a:lnSpc>
            </a:pPr>
            <a:br>
              <a:rPr lang="en-US" sz="2700" i="0" dirty="0">
                <a:effectLst/>
                <a:latin typeface="-apple-system"/>
              </a:rPr>
            </a:br>
            <a:br>
              <a:rPr lang="en-US" sz="2700" i="0" dirty="0">
                <a:effectLst/>
                <a:latin typeface="-apple-system"/>
              </a:rPr>
            </a:br>
            <a:br>
              <a:rPr lang="en-US" sz="2700" b="0" i="0" dirty="0">
                <a:effectLst/>
                <a:latin typeface="-apple-system"/>
              </a:rPr>
            </a:br>
            <a:br>
              <a:rPr lang="en-US" sz="2700" b="0" i="0" dirty="0">
                <a:effectLst/>
                <a:latin typeface="-apple-system"/>
              </a:rPr>
            </a:br>
            <a:br>
              <a:rPr lang="en-IN" sz="2700" b="1" dirty="0"/>
            </a:br>
            <a:br>
              <a:rPr lang="en-IN" b="1" dirty="0"/>
            </a:br>
            <a:endParaRPr lang="en-IN" b="1" dirty="0"/>
          </a:p>
        </p:txBody>
      </p:sp>
      <p:pic>
        <p:nvPicPr>
          <p:cNvPr id="14" name="Content Placeholder 6">
            <a:extLst>
              <a:ext uri="{FF2B5EF4-FFF2-40B4-BE49-F238E27FC236}">
                <a16:creationId xmlns:a16="http://schemas.microsoft.com/office/drawing/2014/main" id="{B7F3F553-1A8C-E59B-D7F3-2C3F91191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203" y="229952"/>
            <a:ext cx="3649241" cy="847008"/>
          </a:xfrm>
          <a:prstGeom prst="rect">
            <a:avLst/>
          </a:prstGeom>
        </p:spPr>
      </p:pic>
      <p:sp>
        <p:nvSpPr>
          <p:cNvPr id="7" name="Rectangle: Rounded Corners 6">
            <a:extLst>
              <a:ext uri="{FF2B5EF4-FFF2-40B4-BE49-F238E27FC236}">
                <a16:creationId xmlns:a16="http://schemas.microsoft.com/office/drawing/2014/main" id="{0CC32CF1-45A6-6FF0-0718-DD93FC305817}"/>
              </a:ext>
            </a:extLst>
          </p:cNvPr>
          <p:cNvSpPr/>
          <p:nvPr/>
        </p:nvSpPr>
        <p:spPr>
          <a:xfrm>
            <a:off x="2456328" y="1221177"/>
            <a:ext cx="1515037" cy="485248"/>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6" name="Picture 5">
            <a:extLst>
              <a:ext uri="{FF2B5EF4-FFF2-40B4-BE49-F238E27FC236}">
                <a16:creationId xmlns:a16="http://schemas.microsoft.com/office/drawing/2014/main" id="{3092F372-82E8-45C4-5E2A-24ADAD61C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46" y="1337552"/>
            <a:ext cx="5080000" cy="5080000"/>
          </a:xfrm>
          <a:prstGeom prst="rect">
            <a:avLst/>
          </a:prstGeom>
        </p:spPr>
      </p:pic>
      <p:pic>
        <p:nvPicPr>
          <p:cNvPr id="10" name="Picture 9">
            <a:extLst>
              <a:ext uri="{FF2B5EF4-FFF2-40B4-BE49-F238E27FC236}">
                <a16:creationId xmlns:a16="http://schemas.microsoft.com/office/drawing/2014/main" id="{FE785F53-26FA-DB08-7933-BA55E62AF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337552"/>
            <a:ext cx="5080000" cy="5080000"/>
          </a:xfrm>
          <a:prstGeom prst="rect">
            <a:avLst/>
          </a:prstGeom>
        </p:spPr>
      </p:pic>
    </p:spTree>
    <p:extLst>
      <p:ext uri="{BB962C8B-B14F-4D97-AF65-F5344CB8AC3E}">
        <p14:creationId xmlns:p14="http://schemas.microsoft.com/office/powerpoint/2010/main" val="3883195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8ABB4E-0F14-0AAE-6C48-BF8E4C1E1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4" y="314814"/>
            <a:ext cx="4248150" cy="2905125"/>
          </a:xfrm>
          <a:prstGeom prst="rect">
            <a:avLst/>
          </a:prstGeom>
        </p:spPr>
      </p:pic>
      <p:pic>
        <p:nvPicPr>
          <p:cNvPr id="6" name="Picture 5">
            <a:extLst>
              <a:ext uri="{FF2B5EF4-FFF2-40B4-BE49-F238E27FC236}">
                <a16:creationId xmlns:a16="http://schemas.microsoft.com/office/drawing/2014/main" id="{8DFB7633-D27D-C5A4-4075-F3BF7670E1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102" y="314814"/>
            <a:ext cx="4248150" cy="2905125"/>
          </a:xfrm>
          <a:prstGeom prst="rect">
            <a:avLst/>
          </a:prstGeom>
        </p:spPr>
      </p:pic>
      <p:pic>
        <p:nvPicPr>
          <p:cNvPr id="9" name="Picture 8">
            <a:extLst>
              <a:ext uri="{FF2B5EF4-FFF2-40B4-BE49-F238E27FC236}">
                <a16:creationId xmlns:a16="http://schemas.microsoft.com/office/drawing/2014/main" id="{ED9222A3-4144-834C-1E57-C7138CBF5D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3533484"/>
            <a:ext cx="5199529" cy="2923549"/>
          </a:xfrm>
          <a:prstGeom prst="rect">
            <a:avLst/>
          </a:prstGeom>
        </p:spPr>
      </p:pic>
    </p:spTree>
    <p:extLst>
      <p:ext uri="{BB962C8B-B14F-4D97-AF65-F5344CB8AC3E}">
        <p14:creationId xmlns:p14="http://schemas.microsoft.com/office/powerpoint/2010/main" val="177842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CAACE-1C92-C531-C195-AB346C04A1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C86B903-6B11-49A7-7496-866E5DFD9AC5}"/>
              </a:ext>
            </a:extLst>
          </p:cNvPr>
          <p:cNvSpPr>
            <a:spLocks noGrp="1"/>
          </p:cNvSpPr>
          <p:nvPr>
            <p:ph type="title"/>
          </p:nvPr>
        </p:nvSpPr>
        <p:spPr>
          <a:xfrm>
            <a:off x="662167" y="1281742"/>
            <a:ext cx="10515600" cy="5576258"/>
          </a:xfrm>
        </p:spPr>
        <p:txBody>
          <a:bodyPr>
            <a:noAutofit/>
          </a:bodyPr>
          <a:lstStyle/>
          <a:p>
            <a:r>
              <a:rPr lang="en-US" sz="2000" i="0" dirty="0">
                <a:effectLst/>
                <a:latin typeface="-apple-system"/>
              </a:rPr>
              <a:t>The </a:t>
            </a:r>
            <a:r>
              <a:rPr lang="en-US" sz="2000" i="0" dirty="0" err="1">
                <a:effectLst/>
                <a:latin typeface="-apple-system"/>
              </a:rPr>
              <a:t>datsets</a:t>
            </a:r>
            <a:r>
              <a:rPr lang="en-US" sz="2000" i="0" dirty="0">
                <a:effectLst/>
                <a:latin typeface="-apple-system"/>
              </a:rPr>
              <a:t> is likely sourced from “KAGGLE”:</a:t>
            </a:r>
            <a:br>
              <a:rPr lang="en-US" sz="2000" i="0" dirty="0">
                <a:effectLst/>
                <a:latin typeface="-apple-system"/>
              </a:rPr>
            </a:br>
            <a:br>
              <a:rPr lang="en-US" sz="2000" i="0" dirty="0">
                <a:effectLst/>
                <a:latin typeface="-apple-system"/>
              </a:rPr>
            </a:br>
            <a:r>
              <a:rPr lang="en-US" sz="2000" i="0" dirty="0">
                <a:effectLst/>
                <a:latin typeface="-apple-system"/>
              </a:rPr>
              <a:t>1)</a:t>
            </a:r>
            <a:r>
              <a:rPr lang="en-US" sz="2000" i="1" dirty="0">
                <a:effectLst/>
                <a:latin typeface="-apple-system"/>
                <a:hlinkClick r:id="rId2"/>
              </a:rPr>
              <a:t>https://www.kaggle.com/datasets/andrewmvd/car-plate-detection</a:t>
            </a:r>
            <a:br>
              <a:rPr lang="en-US" sz="2000" i="1" dirty="0">
                <a:effectLst/>
                <a:latin typeface="-apple-system"/>
              </a:rPr>
            </a:br>
            <a:r>
              <a:rPr lang="en-US" sz="2000" i="1" dirty="0">
                <a:effectLst/>
                <a:latin typeface="-apple-system"/>
              </a:rPr>
              <a:t>	</a:t>
            </a:r>
            <a:br>
              <a:rPr lang="en-US" sz="2000" i="1" dirty="0">
                <a:effectLst/>
                <a:latin typeface="-apple-system"/>
              </a:rPr>
            </a:br>
            <a:r>
              <a:rPr lang="en-US" sz="2000" i="1" dirty="0">
                <a:effectLst/>
                <a:latin typeface="-apple-system"/>
              </a:rPr>
              <a:t>	</a:t>
            </a:r>
            <a:r>
              <a:rPr lang="en-IN" sz="2000" b="0" i="0" dirty="0">
                <a:solidFill>
                  <a:srgbClr val="3C4043"/>
                </a:solidFill>
                <a:effectLst/>
                <a:latin typeface="-apple-system"/>
              </a:rPr>
              <a:t>This dataset contains </a:t>
            </a:r>
            <a:r>
              <a:rPr lang="en-IN" sz="2000" b="1" i="0" dirty="0">
                <a:solidFill>
                  <a:srgbClr val="3C4043"/>
                </a:solidFill>
                <a:effectLst/>
                <a:latin typeface="-apple-system"/>
              </a:rPr>
              <a:t>433 images</a:t>
            </a:r>
            <a:r>
              <a:rPr lang="en-IN" sz="2000" b="0" i="0" dirty="0">
                <a:solidFill>
                  <a:srgbClr val="3C4043"/>
                </a:solidFill>
                <a:effectLst/>
                <a:latin typeface="-apple-system"/>
              </a:rPr>
              <a:t> </a:t>
            </a:r>
            <a:br>
              <a:rPr lang="en-IN" sz="2000" b="0" i="0" dirty="0">
                <a:solidFill>
                  <a:srgbClr val="3C4043"/>
                </a:solidFill>
                <a:effectLst/>
                <a:latin typeface="-apple-system"/>
              </a:rPr>
            </a:br>
            <a:r>
              <a:rPr lang="en-IN" sz="2000" b="0" i="0" dirty="0">
                <a:solidFill>
                  <a:srgbClr val="3C4043"/>
                </a:solidFill>
                <a:effectLst/>
                <a:latin typeface="-apple-system"/>
              </a:rPr>
              <a:t>	This dataset contains completely car images.</a:t>
            </a:r>
            <a:br>
              <a:rPr lang="en-US" sz="2000" i="0" dirty="0">
                <a:effectLst/>
                <a:latin typeface="-apple-system"/>
              </a:rPr>
            </a:br>
            <a:br>
              <a:rPr lang="en-US" sz="2000" dirty="0">
                <a:latin typeface="-apple-system"/>
              </a:rPr>
            </a:br>
            <a:br>
              <a:rPr lang="en-US" sz="2000" dirty="0">
                <a:latin typeface="-apple-system"/>
              </a:rPr>
            </a:br>
            <a:r>
              <a:rPr lang="en-US" sz="2000" dirty="0">
                <a:latin typeface="-apple-system"/>
              </a:rPr>
              <a:t>2)For dehazing foggy images has been chosen from different sources</a:t>
            </a:r>
            <a:r>
              <a:rPr lang="en-US" sz="800" dirty="0"/>
              <a:t> </a:t>
            </a:r>
            <a:br>
              <a:rPr lang="en-US" sz="2000" i="1" u="sng" dirty="0">
                <a:solidFill>
                  <a:srgbClr val="0070C0"/>
                </a:solidFill>
                <a:latin typeface="-apple-system"/>
              </a:rPr>
            </a:br>
            <a:br>
              <a:rPr lang="en-US" sz="2000" i="1" u="sng" dirty="0">
                <a:solidFill>
                  <a:srgbClr val="0070C0"/>
                </a:solidFill>
                <a:latin typeface="-apple-system"/>
              </a:rPr>
            </a:br>
            <a:r>
              <a:rPr lang="en-US" sz="2000" dirty="0">
                <a:latin typeface="-apple-system"/>
              </a:rPr>
              <a:t>                 </a:t>
            </a:r>
            <a:br>
              <a:rPr lang="en-US" sz="2000" b="1" i="0" dirty="0">
                <a:effectLst/>
                <a:latin typeface="-apple-system"/>
              </a:rPr>
            </a:br>
            <a:r>
              <a:rPr lang="en-US" sz="2000" b="1" i="0" dirty="0">
                <a:effectLst/>
                <a:latin typeface="-apple-system"/>
              </a:rPr>
              <a:t>	</a:t>
            </a:r>
            <a:br>
              <a:rPr lang="en-US" sz="2000" b="1" i="0" dirty="0">
                <a:effectLst/>
                <a:latin typeface="-apple-system"/>
              </a:rPr>
            </a:br>
            <a:r>
              <a:rPr lang="en-US" sz="2000" b="1" i="0" dirty="0">
                <a:effectLst/>
                <a:latin typeface="-apple-system"/>
              </a:rPr>
              <a:t>	</a:t>
            </a:r>
            <a:br>
              <a:rPr lang="en-US" sz="2000" b="0" i="0" dirty="0">
                <a:effectLst/>
                <a:latin typeface="-apple-system"/>
              </a:rPr>
            </a:br>
            <a:endParaRPr lang="en-IN" sz="2000" b="1" dirty="0"/>
          </a:p>
        </p:txBody>
      </p:sp>
      <p:sp>
        <p:nvSpPr>
          <p:cNvPr id="4" name="Text Placeholder 3">
            <a:extLst>
              <a:ext uri="{FF2B5EF4-FFF2-40B4-BE49-F238E27FC236}">
                <a16:creationId xmlns:a16="http://schemas.microsoft.com/office/drawing/2014/main" id="{92EEFF0A-553F-ADC6-1A0D-B49D41718117}"/>
              </a:ext>
            </a:extLst>
          </p:cNvPr>
          <p:cNvSpPr>
            <a:spLocks noGrp="1"/>
          </p:cNvSpPr>
          <p:nvPr>
            <p:ph type="body" idx="1"/>
          </p:nvPr>
        </p:nvSpPr>
        <p:spPr>
          <a:xfrm>
            <a:off x="1366518" y="295369"/>
            <a:ext cx="7173633" cy="920956"/>
          </a:xfrm>
        </p:spPr>
        <p:txBody>
          <a:bodyPr/>
          <a:lstStyle/>
          <a:p>
            <a:pPr algn="ctr"/>
            <a:r>
              <a:rPr lang="en-IN" sz="5400" dirty="0">
                <a:solidFill>
                  <a:schemeClr val="tx1"/>
                </a:solidFill>
              </a:rPr>
              <a:t>Dataset Description</a:t>
            </a:r>
            <a:endParaRPr lang="en-IN" sz="4400" dirty="0">
              <a:solidFill>
                <a:schemeClr val="tx1"/>
              </a:solidFill>
            </a:endParaRPr>
          </a:p>
        </p:txBody>
      </p:sp>
      <p:pic>
        <p:nvPicPr>
          <p:cNvPr id="14" name="Content Placeholder 6">
            <a:extLst>
              <a:ext uri="{FF2B5EF4-FFF2-40B4-BE49-F238E27FC236}">
                <a16:creationId xmlns:a16="http://schemas.microsoft.com/office/drawing/2014/main" id="{5C33229A-AFD6-7936-D0EB-9B19ED84DF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129736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C167F-D3CD-A655-BACC-F8AF7F31A8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C84EB-A52A-6F2C-FEF7-F2E4F0243E67}"/>
              </a:ext>
            </a:extLst>
          </p:cNvPr>
          <p:cNvSpPr>
            <a:spLocks noGrp="1"/>
          </p:cNvSpPr>
          <p:nvPr>
            <p:ph type="title"/>
          </p:nvPr>
        </p:nvSpPr>
        <p:spPr>
          <a:xfrm>
            <a:off x="949960" y="2498725"/>
            <a:ext cx="9718040" cy="1325563"/>
          </a:xfrm>
        </p:spPr>
        <p:txBody>
          <a:bodyPr>
            <a:normAutofit/>
          </a:bodyPr>
          <a:lstStyle/>
          <a:p>
            <a:pPr algn="ctr"/>
            <a:r>
              <a:rPr lang="en-IN" sz="7200" b="1" i="1" dirty="0">
                <a:latin typeface="+mn-lt"/>
              </a:rPr>
              <a:t>THANK YOU!!</a:t>
            </a:r>
          </a:p>
        </p:txBody>
      </p:sp>
      <p:pic>
        <p:nvPicPr>
          <p:cNvPr id="3" name="Content Placeholder 6">
            <a:extLst>
              <a:ext uri="{FF2B5EF4-FFF2-40B4-BE49-F238E27FC236}">
                <a16:creationId xmlns:a16="http://schemas.microsoft.com/office/drawing/2014/main" id="{67D071E1-65D3-2264-A69B-EF481E5AA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4148058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A7AC9-FDC0-4975-0806-86CE77F5E35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84E9BA-0179-5650-9C83-702EC1199721}"/>
              </a:ext>
            </a:extLst>
          </p:cNvPr>
          <p:cNvSpPr>
            <a:spLocks noGrp="1"/>
          </p:cNvSpPr>
          <p:nvPr>
            <p:ph type="title"/>
          </p:nvPr>
        </p:nvSpPr>
        <p:spPr>
          <a:xfrm>
            <a:off x="3249706" y="253716"/>
            <a:ext cx="4908177" cy="874018"/>
          </a:xfrm>
        </p:spPr>
        <p:txBody>
          <a:bodyPr>
            <a:noAutofit/>
          </a:bodyPr>
          <a:lstStyle/>
          <a:p>
            <a:r>
              <a:rPr lang="en-IN" sz="4400" b="1" dirty="0"/>
              <a:t>BASE PAPER DETAILS</a:t>
            </a:r>
          </a:p>
        </p:txBody>
      </p:sp>
      <p:sp>
        <p:nvSpPr>
          <p:cNvPr id="6" name="Text Placeholder 5">
            <a:extLst>
              <a:ext uri="{FF2B5EF4-FFF2-40B4-BE49-F238E27FC236}">
                <a16:creationId xmlns:a16="http://schemas.microsoft.com/office/drawing/2014/main" id="{21CBCB66-3EA8-0FA5-1543-7F11F04002E0}"/>
              </a:ext>
            </a:extLst>
          </p:cNvPr>
          <p:cNvSpPr>
            <a:spLocks noGrp="1"/>
          </p:cNvSpPr>
          <p:nvPr>
            <p:ph type="body" idx="4294967295"/>
          </p:nvPr>
        </p:nvSpPr>
        <p:spPr>
          <a:xfrm>
            <a:off x="0" y="2484438"/>
            <a:ext cx="10515600" cy="3003550"/>
          </a:xfrm>
        </p:spPr>
        <p:txBody>
          <a:bodyPr/>
          <a:lstStyle/>
          <a:p>
            <a:endParaRPr lang="en-US" dirty="0">
              <a:solidFill>
                <a:schemeClr val="tx1"/>
              </a:solidFill>
            </a:endParaRPr>
          </a:p>
          <a:p>
            <a:endParaRPr lang="en-US" dirty="0">
              <a:solidFill>
                <a:schemeClr val="tx1"/>
              </a:solidFill>
            </a:endParaRPr>
          </a:p>
          <a:p>
            <a:endParaRPr lang="en-IN" dirty="0">
              <a:solidFill>
                <a:schemeClr val="tx1"/>
              </a:solidFill>
            </a:endParaRPr>
          </a:p>
        </p:txBody>
      </p:sp>
      <p:pic>
        <p:nvPicPr>
          <p:cNvPr id="11" name="Content Placeholder 6">
            <a:extLst>
              <a:ext uri="{FF2B5EF4-FFF2-40B4-BE49-F238E27FC236}">
                <a16:creationId xmlns:a16="http://schemas.microsoft.com/office/drawing/2014/main" id="{B2B11B2F-12B1-3500-6D9B-DE9CF1CAE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pic>
        <p:nvPicPr>
          <p:cNvPr id="3" name="Picture 2">
            <a:extLst>
              <a:ext uri="{FF2B5EF4-FFF2-40B4-BE49-F238E27FC236}">
                <a16:creationId xmlns:a16="http://schemas.microsoft.com/office/drawing/2014/main" id="{7A8A9E70-C5C1-B23D-43A9-E7D4BF9C8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160" y="1104147"/>
            <a:ext cx="5471634" cy="5500137"/>
          </a:xfrm>
          <a:prstGeom prst="rect">
            <a:avLst/>
          </a:prstGeom>
        </p:spPr>
      </p:pic>
      <p:pic>
        <p:nvPicPr>
          <p:cNvPr id="7" name="Picture 6">
            <a:extLst>
              <a:ext uri="{FF2B5EF4-FFF2-40B4-BE49-F238E27FC236}">
                <a16:creationId xmlns:a16="http://schemas.microsoft.com/office/drawing/2014/main" id="{B2266B69-58E7-E507-A5E0-2F3C1E7F3D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9435" y="2573029"/>
            <a:ext cx="5359575" cy="2753669"/>
          </a:xfrm>
          <a:prstGeom prst="rect">
            <a:avLst/>
          </a:prstGeom>
        </p:spPr>
      </p:pic>
    </p:spTree>
    <p:extLst>
      <p:ext uri="{BB962C8B-B14F-4D97-AF65-F5344CB8AC3E}">
        <p14:creationId xmlns:p14="http://schemas.microsoft.com/office/powerpoint/2010/main" val="71499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39DAA-5AA2-39E4-E372-EBE8C99198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7BE3E8-BC85-2135-2E6B-A48D1BFAAB8A}"/>
              </a:ext>
            </a:extLst>
          </p:cNvPr>
          <p:cNvSpPr>
            <a:spLocks noGrp="1"/>
          </p:cNvSpPr>
          <p:nvPr>
            <p:ph type="ctrTitle"/>
          </p:nvPr>
        </p:nvSpPr>
        <p:spPr>
          <a:xfrm>
            <a:off x="977154" y="503075"/>
            <a:ext cx="5538970" cy="864338"/>
          </a:xfrm>
        </p:spPr>
        <p:txBody>
          <a:bodyPr>
            <a:noAutofit/>
          </a:bodyPr>
          <a:lstStyle/>
          <a:p>
            <a:r>
              <a:rPr lang="en-IN" sz="4400" b="1" dirty="0"/>
              <a:t>PROBLEM STATEMENT</a:t>
            </a:r>
          </a:p>
        </p:txBody>
      </p:sp>
      <p:pic>
        <p:nvPicPr>
          <p:cNvPr id="4" name="Content Placeholder 6">
            <a:extLst>
              <a:ext uri="{FF2B5EF4-FFF2-40B4-BE49-F238E27FC236}">
                <a16:creationId xmlns:a16="http://schemas.microsoft.com/office/drawing/2014/main" id="{EDDF65E7-7426-1918-B53A-F9662108D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
        <p:nvSpPr>
          <p:cNvPr id="5" name="Rectangle 2">
            <a:extLst>
              <a:ext uri="{FF2B5EF4-FFF2-40B4-BE49-F238E27FC236}">
                <a16:creationId xmlns:a16="http://schemas.microsoft.com/office/drawing/2014/main" id="{2318389D-E5EB-B14A-D734-3FBF59C2BE27}"/>
              </a:ext>
            </a:extLst>
          </p:cNvPr>
          <p:cNvSpPr>
            <a:spLocks noGrp="1" noChangeArrowheads="1"/>
          </p:cNvSpPr>
          <p:nvPr>
            <p:ph type="subTitle" idx="1"/>
          </p:nvPr>
        </p:nvSpPr>
        <p:spPr bwMode="auto">
          <a:xfrm>
            <a:off x="840107" y="2448761"/>
            <a:ext cx="1010579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Overcoming obstacles like great distances and diverse climatic conditions is essential to the efficient operation of Number Plate Recognition technology, particularly in </a:t>
            </a:r>
            <a:r>
              <a:rPr lang="en-US" dirty="0" err="1"/>
              <a:t>unfavourable</a:t>
            </a:r>
            <a:r>
              <a:rPr lang="en-US" dirty="0"/>
              <a:t> circumstances like fog</a:t>
            </a:r>
          </a:p>
          <a:p>
            <a:pPr marR="0" lvl="0" algn="just" defTabSz="914400" rtl="0" eaLnBrk="0" fontAlgn="base" latinLnBrk="0" hangingPunct="0">
              <a:lnSpc>
                <a:spcPct val="100000"/>
              </a:lnSpc>
              <a:spcBef>
                <a:spcPct val="0"/>
              </a:spcBef>
              <a:spcAft>
                <a:spcPct val="0"/>
              </a:spcAft>
              <a:buClrTx/>
              <a:buSzTx/>
              <a:tabLst/>
            </a:pPr>
            <a:endParaRPr lang="en-US"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Plate recognition becomes more challenging when visibility is limited, highlighting the need for creative solutions. In this conditions by using deep learning techniques number plates are recognized accurately </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5161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39DAA-5AA2-39E4-E372-EBE8C9919856}"/>
            </a:ext>
          </a:extLst>
        </p:cNvPr>
        <p:cNvGrpSpPr/>
        <p:nvPr/>
      </p:nvGrpSpPr>
      <p:grpSpPr>
        <a:xfrm>
          <a:off x="0" y="0"/>
          <a:ext cx="0" cy="0"/>
          <a:chOff x="0" y="0"/>
          <a:chExt cx="0" cy="0"/>
        </a:xfrm>
      </p:grpSpPr>
      <p:sp>
        <p:nvSpPr>
          <p:cNvPr id="9" name="Subtitle 8">
            <a:extLst>
              <a:ext uri="{FF2B5EF4-FFF2-40B4-BE49-F238E27FC236}">
                <a16:creationId xmlns:a16="http://schemas.microsoft.com/office/drawing/2014/main" id="{61ED1B10-B74D-9950-AA34-E2E5F3374B5B}"/>
              </a:ext>
            </a:extLst>
          </p:cNvPr>
          <p:cNvSpPr>
            <a:spLocks noGrp="1"/>
          </p:cNvSpPr>
          <p:nvPr>
            <p:ph type="subTitle" idx="1"/>
          </p:nvPr>
        </p:nvSpPr>
        <p:spPr>
          <a:xfrm>
            <a:off x="1000812" y="2147168"/>
            <a:ext cx="10327341" cy="3874527"/>
          </a:xfrm>
        </p:spPr>
        <p:txBody>
          <a:bodyPr>
            <a:normAutofit/>
          </a:bodyPr>
          <a:lstStyle/>
          <a:p>
            <a:pPr marL="342900" indent="-342900" algn="just">
              <a:buFont typeface="Arial" panose="020B0604020202020204" pitchFamily="34" charset="0"/>
              <a:buChar char="•"/>
            </a:pPr>
            <a:r>
              <a:rPr lang="en-US" dirty="0">
                <a:solidFill>
                  <a:srgbClr val="0D0D0D"/>
                </a:solidFill>
              </a:rPr>
              <a:t>T</a:t>
            </a:r>
            <a:r>
              <a:rPr lang="en-US" b="0" i="0" dirty="0">
                <a:solidFill>
                  <a:srgbClr val="0D0D0D"/>
                </a:solidFill>
                <a:effectLst/>
              </a:rPr>
              <a:t>o develop and implement an advanced system that can accurately and reliably identify license plates on vehicles, particularly when they are at significant distances from the surveillance cameras.</a:t>
            </a:r>
          </a:p>
          <a:p>
            <a:pPr marL="342900" indent="-342900" algn="just">
              <a:buFont typeface="Arial" panose="020B0604020202020204" pitchFamily="34" charset="0"/>
              <a:buChar char="•"/>
            </a:pPr>
            <a:r>
              <a:rPr lang="en-US" dirty="0"/>
              <a:t>LPR is used to detect vehicles, precisely locating and defining license plate bounding boxes using the YOLOv5 model</a:t>
            </a:r>
            <a:endParaRPr lang="en-IN" dirty="0"/>
          </a:p>
          <a:p>
            <a:pPr marL="342900" indent="-342900" algn="just">
              <a:buFont typeface="Arial" panose="020B0604020202020204" pitchFamily="34" charset="0"/>
              <a:buChar char="•"/>
            </a:pPr>
            <a:r>
              <a:rPr lang="en-US" dirty="0"/>
              <a:t>Optical Character Recognition (OCR) is applied to detect, classify, and organize each character, forming a unique identification number</a:t>
            </a:r>
          </a:p>
          <a:p>
            <a:pPr marL="342900" indent="-342900" algn="just">
              <a:buFont typeface="Arial" panose="020B0604020202020204" pitchFamily="34" charset="0"/>
              <a:buChar char="•"/>
            </a:pPr>
            <a:r>
              <a:rPr lang="en-US" dirty="0"/>
              <a:t>In foggy conditions, we utilize the Dark Channel Prior algorithm to dehaze images, enhancing visibility.</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endParaRPr lang="en-IN" dirty="0"/>
          </a:p>
          <a:p>
            <a:pPr algn="just"/>
            <a:endParaRPr lang="en-IN" dirty="0"/>
          </a:p>
        </p:txBody>
      </p:sp>
      <p:sp>
        <p:nvSpPr>
          <p:cNvPr id="3" name="Title 2">
            <a:extLst>
              <a:ext uri="{FF2B5EF4-FFF2-40B4-BE49-F238E27FC236}">
                <a16:creationId xmlns:a16="http://schemas.microsoft.com/office/drawing/2014/main" id="{E97BE3E8-BC85-2135-2E6B-A48D1BFAAB8A}"/>
              </a:ext>
            </a:extLst>
          </p:cNvPr>
          <p:cNvSpPr>
            <a:spLocks noGrp="1"/>
          </p:cNvSpPr>
          <p:nvPr>
            <p:ph type="ctrTitle"/>
          </p:nvPr>
        </p:nvSpPr>
        <p:spPr>
          <a:xfrm>
            <a:off x="3647417" y="929956"/>
            <a:ext cx="3514165" cy="864338"/>
          </a:xfrm>
        </p:spPr>
        <p:txBody>
          <a:bodyPr>
            <a:noAutofit/>
          </a:bodyPr>
          <a:lstStyle/>
          <a:p>
            <a:r>
              <a:rPr lang="en-IN" sz="4400" b="1" dirty="0"/>
              <a:t>OBJECTIVE</a:t>
            </a:r>
          </a:p>
        </p:txBody>
      </p:sp>
      <p:pic>
        <p:nvPicPr>
          <p:cNvPr id="4" name="Content Placeholder 6">
            <a:extLst>
              <a:ext uri="{FF2B5EF4-FFF2-40B4-BE49-F238E27FC236}">
                <a16:creationId xmlns:a16="http://schemas.microsoft.com/office/drawing/2014/main" id="{EDDF65E7-7426-1918-B53A-F9662108D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199727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2ABA2-07D6-9838-7B8B-694E05ACA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A7EC8-52EF-B98C-A42A-2E4597A536FE}"/>
              </a:ext>
            </a:extLst>
          </p:cNvPr>
          <p:cNvSpPr>
            <a:spLocks noGrp="1"/>
          </p:cNvSpPr>
          <p:nvPr>
            <p:ph type="title"/>
          </p:nvPr>
        </p:nvSpPr>
        <p:spPr>
          <a:xfrm>
            <a:off x="3514219" y="436892"/>
            <a:ext cx="4678680" cy="894715"/>
          </a:xfrm>
        </p:spPr>
        <p:txBody>
          <a:bodyPr>
            <a:normAutofit fontScale="90000"/>
          </a:bodyPr>
          <a:lstStyle/>
          <a:p>
            <a:r>
              <a:rPr lang="en-IN" b="1" dirty="0"/>
              <a:t>LITERATURE REVIEW</a:t>
            </a:r>
            <a:endParaRPr lang="en-IN" dirty="0"/>
          </a:p>
        </p:txBody>
      </p:sp>
      <p:graphicFrame>
        <p:nvGraphicFramePr>
          <p:cNvPr id="6" name="Table 5">
            <a:extLst>
              <a:ext uri="{FF2B5EF4-FFF2-40B4-BE49-F238E27FC236}">
                <a16:creationId xmlns:a16="http://schemas.microsoft.com/office/drawing/2014/main" id="{FD66FBBE-D185-9ACD-2C84-924A9B58443C}"/>
              </a:ext>
            </a:extLst>
          </p:cNvPr>
          <p:cNvGraphicFramePr>
            <a:graphicFrameLocks noGrp="1"/>
          </p:cNvGraphicFramePr>
          <p:nvPr>
            <p:extLst>
              <p:ext uri="{D42A27DB-BD31-4B8C-83A1-F6EECF244321}">
                <p14:modId xmlns:p14="http://schemas.microsoft.com/office/powerpoint/2010/main" val="2848989620"/>
              </p:ext>
            </p:extLst>
          </p:nvPr>
        </p:nvGraphicFramePr>
        <p:xfrm>
          <a:off x="371669" y="1354278"/>
          <a:ext cx="11515531" cy="5066830"/>
        </p:xfrm>
        <a:graphic>
          <a:graphicData uri="http://schemas.openxmlformats.org/drawingml/2006/table">
            <a:tbl>
              <a:tblPr firstRow="1" bandRow="1">
                <a:tableStyleId>{5C22544A-7EE6-4342-B048-85BDC9FD1C3A}</a:tableStyleId>
              </a:tblPr>
              <a:tblGrid>
                <a:gridCol w="693272">
                  <a:extLst>
                    <a:ext uri="{9D8B030D-6E8A-4147-A177-3AD203B41FA5}">
                      <a16:colId xmlns:a16="http://schemas.microsoft.com/office/drawing/2014/main" val="2946678455"/>
                    </a:ext>
                  </a:extLst>
                </a:gridCol>
                <a:gridCol w="1281953">
                  <a:extLst>
                    <a:ext uri="{9D8B030D-6E8A-4147-A177-3AD203B41FA5}">
                      <a16:colId xmlns:a16="http://schemas.microsoft.com/office/drawing/2014/main" val="4288630510"/>
                    </a:ext>
                  </a:extLst>
                </a:gridCol>
                <a:gridCol w="1075765">
                  <a:extLst>
                    <a:ext uri="{9D8B030D-6E8A-4147-A177-3AD203B41FA5}">
                      <a16:colId xmlns:a16="http://schemas.microsoft.com/office/drawing/2014/main" val="467589007"/>
                    </a:ext>
                  </a:extLst>
                </a:gridCol>
                <a:gridCol w="690282">
                  <a:extLst>
                    <a:ext uri="{9D8B030D-6E8A-4147-A177-3AD203B41FA5}">
                      <a16:colId xmlns:a16="http://schemas.microsoft.com/office/drawing/2014/main" val="2243721251"/>
                    </a:ext>
                  </a:extLst>
                </a:gridCol>
                <a:gridCol w="1317812">
                  <a:extLst>
                    <a:ext uri="{9D8B030D-6E8A-4147-A177-3AD203B41FA5}">
                      <a16:colId xmlns:a16="http://schemas.microsoft.com/office/drawing/2014/main" val="1137211569"/>
                    </a:ext>
                  </a:extLst>
                </a:gridCol>
                <a:gridCol w="3245224">
                  <a:extLst>
                    <a:ext uri="{9D8B030D-6E8A-4147-A177-3AD203B41FA5}">
                      <a16:colId xmlns:a16="http://schemas.microsoft.com/office/drawing/2014/main" val="888921565"/>
                    </a:ext>
                  </a:extLst>
                </a:gridCol>
                <a:gridCol w="1613647">
                  <a:extLst>
                    <a:ext uri="{9D8B030D-6E8A-4147-A177-3AD203B41FA5}">
                      <a16:colId xmlns:a16="http://schemas.microsoft.com/office/drawing/2014/main" val="1308971852"/>
                    </a:ext>
                  </a:extLst>
                </a:gridCol>
                <a:gridCol w="1597576">
                  <a:extLst>
                    <a:ext uri="{9D8B030D-6E8A-4147-A177-3AD203B41FA5}">
                      <a16:colId xmlns:a16="http://schemas.microsoft.com/office/drawing/2014/main" val="801123782"/>
                    </a:ext>
                  </a:extLst>
                </a:gridCol>
              </a:tblGrid>
              <a:tr h="982510">
                <a:tc>
                  <a:txBody>
                    <a:bodyPr/>
                    <a:lstStyle/>
                    <a:p>
                      <a:pPr algn="ctr"/>
                      <a:r>
                        <a:rPr lang="en-IN" dirty="0"/>
                        <a:t>                 S.NO</a:t>
                      </a:r>
                    </a:p>
                  </a:txBody>
                  <a:tcPr/>
                </a:tc>
                <a:tc>
                  <a:txBody>
                    <a:bodyPr/>
                    <a:lstStyle/>
                    <a:p>
                      <a:r>
                        <a:rPr lang="en-IN" dirty="0"/>
                        <a:t>        </a:t>
                      </a:r>
                    </a:p>
                    <a:p>
                      <a:pPr algn="ctr"/>
                      <a:r>
                        <a:rPr lang="en-IN" dirty="0"/>
                        <a:t>TITLE                  </a:t>
                      </a:r>
                    </a:p>
                  </a:txBody>
                  <a:tcPr/>
                </a:tc>
                <a:tc>
                  <a:txBody>
                    <a:bodyPr/>
                    <a:lstStyle/>
                    <a:p>
                      <a:pPr algn="ctr"/>
                      <a:endParaRPr lang="en-IN" dirty="0"/>
                    </a:p>
                    <a:p>
                      <a:pPr algn="ctr"/>
                      <a:r>
                        <a:rPr lang="en-IN" dirty="0"/>
                        <a:t>AUTHOR</a:t>
                      </a:r>
                    </a:p>
                    <a:p>
                      <a:pPr algn="ctr"/>
                      <a:endParaRPr lang="en-IN" dirty="0"/>
                    </a:p>
                  </a:txBody>
                  <a:tcPr/>
                </a:tc>
                <a:tc>
                  <a:txBody>
                    <a:bodyPr/>
                    <a:lstStyle/>
                    <a:p>
                      <a:pPr algn="ctr"/>
                      <a:endParaRPr lang="en-IN" dirty="0"/>
                    </a:p>
                    <a:p>
                      <a:pPr algn="ctr"/>
                      <a:r>
                        <a:rPr lang="en-IN" dirty="0"/>
                        <a:t>YEAR</a:t>
                      </a:r>
                    </a:p>
                  </a:txBody>
                  <a:tcPr/>
                </a:tc>
                <a:tc>
                  <a:txBody>
                    <a:bodyPr/>
                    <a:lstStyle/>
                    <a:p>
                      <a:endParaRPr lang="en-IN" dirty="0"/>
                    </a:p>
                    <a:p>
                      <a:pPr algn="ctr"/>
                      <a:r>
                        <a:rPr lang="en-IN" dirty="0"/>
                        <a:t>JOURNAL</a:t>
                      </a:r>
                    </a:p>
                  </a:txBody>
                  <a:tcPr/>
                </a:tc>
                <a:tc>
                  <a:txBody>
                    <a:bodyPr/>
                    <a:lstStyle/>
                    <a:p>
                      <a:pPr algn="ctr"/>
                      <a:endParaRPr lang="en-IN" dirty="0"/>
                    </a:p>
                    <a:p>
                      <a:pPr algn="ctr"/>
                      <a:r>
                        <a:rPr lang="en-IN" dirty="0"/>
                        <a:t>DESCRIPTION</a:t>
                      </a:r>
                    </a:p>
                  </a:txBody>
                  <a:tcPr/>
                </a:tc>
                <a:tc>
                  <a:txBody>
                    <a:bodyPr/>
                    <a:lstStyle/>
                    <a:p>
                      <a:endParaRPr lang="en-IN" dirty="0"/>
                    </a:p>
                    <a:p>
                      <a:pPr algn="ctr"/>
                      <a:r>
                        <a:rPr lang="en-IN" dirty="0"/>
                        <a:t>MERITS</a:t>
                      </a:r>
                    </a:p>
                  </a:txBody>
                  <a:tcPr/>
                </a:tc>
                <a:tc>
                  <a:txBody>
                    <a:bodyPr/>
                    <a:lstStyle/>
                    <a:p>
                      <a:pPr algn="ctr"/>
                      <a:r>
                        <a:rPr lang="en-IN" dirty="0"/>
                        <a:t> </a:t>
                      </a:r>
                    </a:p>
                    <a:p>
                      <a:pPr algn="ctr"/>
                      <a:r>
                        <a:rPr lang="en-IN" dirty="0"/>
                        <a:t>DEMERITS</a:t>
                      </a:r>
                    </a:p>
                  </a:txBody>
                  <a:tcPr/>
                </a:tc>
                <a:extLst>
                  <a:ext uri="{0D108BD9-81ED-4DB2-BD59-A6C34878D82A}">
                    <a16:rowId xmlns:a16="http://schemas.microsoft.com/office/drawing/2014/main" val="621626994"/>
                  </a:ext>
                </a:extLst>
              </a:tr>
              <a:tr h="2248492">
                <a:tc>
                  <a:txBody>
                    <a:bodyPr/>
                    <a:lstStyle/>
                    <a:p>
                      <a:endParaRPr lang="en-IN" sz="1600" dirty="0"/>
                    </a:p>
                    <a:p>
                      <a:endParaRPr lang="en-IN" sz="1600" dirty="0"/>
                    </a:p>
                    <a:p>
                      <a:pPr algn="ctr"/>
                      <a:r>
                        <a:rPr lang="en-IN" sz="1600" dirty="0"/>
                        <a:t>1</a:t>
                      </a:r>
                    </a:p>
                  </a:txBody>
                  <a:tcPr/>
                </a:tc>
                <a:tc>
                  <a:txBody>
                    <a:bodyPr/>
                    <a:lstStyle/>
                    <a:p>
                      <a:r>
                        <a:rPr lang="en-IN" sz="1600" b="1" dirty="0"/>
                        <a:t>Research on Vehicle Detection and Recognition Technology </a:t>
                      </a:r>
                    </a:p>
                    <a:p>
                      <a:r>
                        <a:rPr lang="en-IN" sz="1600" b="1" dirty="0"/>
                        <a:t>Based on </a:t>
                      </a:r>
                    </a:p>
                    <a:p>
                      <a:r>
                        <a:rPr lang="en-IN" sz="1600" b="1" dirty="0"/>
                        <a:t>Artificial Intelligence</a:t>
                      </a:r>
                    </a:p>
                  </a:txBody>
                  <a:tcPr/>
                </a:tc>
                <a:tc>
                  <a:txBody>
                    <a:bodyPr/>
                    <a:lstStyle/>
                    <a:p>
                      <a:endParaRPr lang="en-IN" sz="1600" dirty="0">
                        <a:latin typeface="+mn-lt"/>
                      </a:endParaRPr>
                    </a:p>
                    <a:p>
                      <a:endParaRPr lang="en-IN" sz="1600" dirty="0">
                        <a:latin typeface="+mn-lt"/>
                      </a:endParaRPr>
                    </a:p>
                    <a:p>
                      <a:endParaRPr lang="en-IN" sz="1600" dirty="0">
                        <a:latin typeface="+mn-lt"/>
                      </a:endParaRPr>
                    </a:p>
                    <a:p>
                      <a:r>
                        <a:rPr lang="en-IN" sz="1600" dirty="0">
                          <a:latin typeface="+mn-lt"/>
                        </a:rPr>
                        <a:t>Bo Yang</a:t>
                      </a:r>
                    </a:p>
                  </a:txBody>
                  <a:tcPr/>
                </a:tc>
                <a:tc>
                  <a:txBody>
                    <a:bodyPr/>
                    <a:lstStyle/>
                    <a:p>
                      <a:endParaRPr lang="en-IN" sz="1600" dirty="0"/>
                    </a:p>
                    <a:p>
                      <a:endParaRPr lang="en-IN" sz="1600" dirty="0"/>
                    </a:p>
                    <a:p>
                      <a:endParaRPr lang="en-IN" sz="1600" dirty="0"/>
                    </a:p>
                    <a:p>
                      <a:r>
                        <a:rPr lang="en-IN" sz="1600" dirty="0"/>
                        <a:t>2023</a:t>
                      </a:r>
                    </a:p>
                  </a:txBody>
                  <a:tcPr/>
                </a:tc>
                <a:tc>
                  <a:txBody>
                    <a:bodyPr/>
                    <a:lstStyle/>
                    <a:p>
                      <a:pPr algn="ctr"/>
                      <a:endParaRPr lang="en-IN" sz="1600" dirty="0"/>
                    </a:p>
                    <a:p>
                      <a:pPr algn="ctr"/>
                      <a:endParaRPr lang="en-IN" sz="1600" dirty="0"/>
                    </a:p>
                    <a:p>
                      <a:pPr algn="ctr"/>
                      <a:endParaRPr lang="en-IN" sz="1600" dirty="0"/>
                    </a:p>
                    <a:p>
                      <a:pPr algn="ctr"/>
                      <a:r>
                        <a:rPr lang="en-IN" sz="1600" dirty="0"/>
                        <a:t>IEEE Access</a:t>
                      </a:r>
                    </a:p>
                  </a:txBody>
                  <a:tcPr/>
                </a:tc>
                <a:tc>
                  <a:txBody>
                    <a:bodyPr/>
                    <a:lstStyle/>
                    <a:p>
                      <a:pPr lvl="0" algn="l"/>
                      <a:r>
                        <a:rPr lang="en-IN" sz="1600" dirty="0"/>
                        <a:t>This approach proposes an Artificial Intelligence Vehicle Detection and Recognition Technology based on SVM algorithm</a:t>
                      </a:r>
                    </a:p>
                  </a:txBody>
                  <a:tcPr/>
                </a:tc>
                <a:tc>
                  <a:txBody>
                    <a:bodyPr/>
                    <a:lstStyle/>
                    <a:p>
                      <a:r>
                        <a:rPr lang="en-IN" sz="1600" dirty="0"/>
                        <a:t>High Recognition Rate</a:t>
                      </a:r>
                    </a:p>
                    <a:p>
                      <a:r>
                        <a:rPr lang="en-IN" sz="1600" dirty="0"/>
                        <a:t>Providing important guidance for transportation industry</a:t>
                      </a:r>
                    </a:p>
                  </a:txBody>
                  <a:tcPr/>
                </a:tc>
                <a:tc>
                  <a:txBody>
                    <a:bodyPr/>
                    <a:lstStyle/>
                    <a:p>
                      <a:r>
                        <a:rPr lang="en-IN" sz="1600" dirty="0"/>
                        <a:t>Unidentifiable cases and stability concerns.</a:t>
                      </a:r>
                    </a:p>
                    <a:p>
                      <a:r>
                        <a:rPr lang="en-IN" sz="1600" dirty="0"/>
                        <a:t>Restricted to some weather conditions</a:t>
                      </a:r>
                    </a:p>
                  </a:txBody>
                  <a:tcPr/>
                </a:tc>
                <a:extLst>
                  <a:ext uri="{0D108BD9-81ED-4DB2-BD59-A6C34878D82A}">
                    <a16:rowId xmlns:a16="http://schemas.microsoft.com/office/drawing/2014/main" val="4273819155"/>
                  </a:ext>
                </a:extLst>
              </a:tr>
              <a:tr h="1768814">
                <a:tc>
                  <a:txBody>
                    <a:bodyPr/>
                    <a:lstStyle/>
                    <a:p>
                      <a:endParaRPr lang="en-IN" sz="1600" dirty="0"/>
                    </a:p>
                    <a:p>
                      <a:r>
                        <a:rPr lang="en-IN" sz="1600" dirty="0"/>
                        <a:t>   2</a:t>
                      </a:r>
                    </a:p>
                  </a:txBody>
                  <a:tcPr/>
                </a:tc>
                <a:tc>
                  <a:txBody>
                    <a:bodyPr/>
                    <a:lstStyle/>
                    <a:p>
                      <a:pPr algn="l"/>
                      <a:endParaRPr lang="en-IN" sz="1600" b="1" dirty="0"/>
                    </a:p>
                    <a:p>
                      <a:pPr algn="l"/>
                      <a:r>
                        <a:rPr lang="en-IN" sz="1600" b="1" dirty="0"/>
                        <a:t>Vehicle Detection and Recognition</a:t>
                      </a:r>
                    </a:p>
                  </a:txBody>
                  <a:tcPr/>
                </a:tc>
                <a:tc>
                  <a:txBody>
                    <a:bodyPr/>
                    <a:lstStyle/>
                    <a:p>
                      <a:endParaRPr lang="en-IN" sz="1600" dirty="0"/>
                    </a:p>
                    <a:p>
                      <a:r>
                        <a:rPr lang="en-IN" sz="1600" dirty="0" err="1"/>
                        <a:t>Sriashika</a:t>
                      </a:r>
                      <a:r>
                        <a:rPr lang="en-IN" sz="1600" dirty="0"/>
                        <a:t> </a:t>
                      </a:r>
                      <a:r>
                        <a:rPr lang="en-IN" sz="1600" dirty="0" err="1"/>
                        <a:t>Addala</a:t>
                      </a:r>
                      <a:endParaRPr lang="en-IN" sz="1600" dirty="0"/>
                    </a:p>
                  </a:txBody>
                  <a:tcPr/>
                </a:tc>
                <a:tc>
                  <a:txBody>
                    <a:bodyPr/>
                    <a:lstStyle/>
                    <a:p>
                      <a:endParaRPr lang="en-IN" sz="1600" dirty="0"/>
                    </a:p>
                    <a:p>
                      <a:endParaRPr lang="en-IN" sz="1600" dirty="0"/>
                    </a:p>
                    <a:p>
                      <a:r>
                        <a:rPr lang="en-IN" sz="1600" dirty="0"/>
                        <a:t>2020</a:t>
                      </a:r>
                    </a:p>
                  </a:txBody>
                  <a:tcPr/>
                </a:tc>
                <a:tc>
                  <a:txBody>
                    <a:bodyPr/>
                    <a:lstStyle/>
                    <a:p>
                      <a:endParaRPr lang="en-IN" sz="1600" dirty="0"/>
                    </a:p>
                    <a:p>
                      <a:r>
                        <a:rPr lang="en-IN" sz="1600" dirty="0"/>
                        <a:t>Research Gate</a:t>
                      </a:r>
                    </a:p>
                  </a:txBody>
                  <a:tcPr/>
                </a:tc>
                <a:tc>
                  <a:txBody>
                    <a:bodyPr/>
                    <a:lstStyle/>
                    <a:p>
                      <a:r>
                        <a:rPr lang="en-IN" sz="1600" dirty="0"/>
                        <a:t>Using advanced Technology to automatically detect vehicles and read their license plates.</a:t>
                      </a:r>
                    </a:p>
                    <a:p>
                      <a:r>
                        <a:rPr lang="en-IN" sz="1600" dirty="0"/>
                        <a:t>Techniques used:</a:t>
                      </a:r>
                    </a:p>
                    <a:p>
                      <a:r>
                        <a:rPr lang="en-IN" sz="1600" dirty="0"/>
                        <a:t>Hough transformation</a:t>
                      </a:r>
                    </a:p>
                    <a:p>
                      <a:r>
                        <a:rPr lang="en-IN" sz="1600" dirty="0"/>
                        <a:t>Artificial Neural Networks</a:t>
                      </a:r>
                    </a:p>
                    <a:p>
                      <a:endParaRPr lang="en-IN" sz="1600" dirty="0"/>
                    </a:p>
                  </a:txBody>
                  <a:tcPr/>
                </a:tc>
                <a:tc>
                  <a:txBody>
                    <a:bodyPr/>
                    <a:lstStyle/>
                    <a:p>
                      <a:r>
                        <a:rPr lang="en-IN" sz="1600" dirty="0"/>
                        <a:t>Improved efficiency</a:t>
                      </a:r>
                    </a:p>
                    <a:p>
                      <a:r>
                        <a:rPr lang="en-IN" sz="1600" dirty="0"/>
                        <a:t>Reduced manual efforts in traffic surveillance systems</a:t>
                      </a:r>
                    </a:p>
                  </a:txBody>
                  <a:tcPr/>
                </a:tc>
                <a:tc>
                  <a:txBody>
                    <a:bodyPr/>
                    <a:lstStyle/>
                    <a:p>
                      <a:r>
                        <a:rPr lang="en-IN" sz="1600" dirty="0"/>
                        <a:t>Need for further validation and testing of the proposed technique in real worlds traffic scenarios</a:t>
                      </a:r>
                    </a:p>
                  </a:txBody>
                  <a:tcPr/>
                </a:tc>
                <a:extLst>
                  <a:ext uri="{0D108BD9-81ED-4DB2-BD59-A6C34878D82A}">
                    <a16:rowId xmlns:a16="http://schemas.microsoft.com/office/drawing/2014/main" val="3523384522"/>
                  </a:ext>
                </a:extLst>
              </a:tr>
            </a:tbl>
          </a:graphicData>
        </a:graphic>
      </p:graphicFrame>
      <p:pic>
        <p:nvPicPr>
          <p:cNvPr id="3" name="Content Placeholder 6">
            <a:extLst>
              <a:ext uri="{FF2B5EF4-FFF2-40B4-BE49-F238E27FC236}">
                <a16:creationId xmlns:a16="http://schemas.microsoft.com/office/drawing/2014/main" id="{2199655E-E6CF-EA0D-C45E-2EF33CDA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118272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48F4-D4AE-25A5-35A7-27131452BD3C}"/>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19C7B92-DA3D-8CB0-DB55-B3A8D97CA245}"/>
              </a:ext>
            </a:extLst>
          </p:cNvPr>
          <p:cNvGraphicFramePr>
            <a:graphicFrameLocks noGrp="1"/>
          </p:cNvGraphicFramePr>
          <p:nvPr>
            <p:extLst>
              <p:ext uri="{D42A27DB-BD31-4B8C-83A1-F6EECF244321}">
                <p14:modId xmlns:p14="http://schemas.microsoft.com/office/powerpoint/2010/main" val="2055722949"/>
              </p:ext>
            </p:extLst>
          </p:nvPr>
        </p:nvGraphicFramePr>
        <p:xfrm>
          <a:off x="400082" y="1353306"/>
          <a:ext cx="11582007" cy="5156693"/>
        </p:xfrm>
        <a:graphic>
          <a:graphicData uri="http://schemas.openxmlformats.org/drawingml/2006/table">
            <a:tbl>
              <a:tblPr firstRow="1" bandRow="1">
                <a:tableStyleId>{5C22544A-7EE6-4342-B048-85BDC9FD1C3A}</a:tableStyleId>
              </a:tblPr>
              <a:tblGrid>
                <a:gridCol w="677243">
                  <a:extLst>
                    <a:ext uri="{9D8B030D-6E8A-4147-A177-3AD203B41FA5}">
                      <a16:colId xmlns:a16="http://schemas.microsoft.com/office/drawing/2014/main" val="2946678455"/>
                    </a:ext>
                  </a:extLst>
                </a:gridCol>
                <a:gridCol w="1314358">
                  <a:extLst>
                    <a:ext uri="{9D8B030D-6E8A-4147-A177-3AD203B41FA5}">
                      <a16:colId xmlns:a16="http://schemas.microsoft.com/office/drawing/2014/main" val="4288630510"/>
                    </a:ext>
                  </a:extLst>
                </a:gridCol>
                <a:gridCol w="1084683">
                  <a:extLst>
                    <a:ext uri="{9D8B030D-6E8A-4147-A177-3AD203B41FA5}">
                      <a16:colId xmlns:a16="http://schemas.microsoft.com/office/drawing/2014/main" val="467589007"/>
                    </a:ext>
                  </a:extLst>
                </a:gridCol>
                <a:gridCol w="696005">
                  <a:extLst>
                    <a:ext uri="{9D8B030D-6E8A-4147-A177-3AD203B41FA5}">
                      <a16:colId xmlns:a16="http://schemas.microsoft.com/office/drawing/2014/main" val="2243721251"/>
                    </a:ext>
                  </a:extLst>
                </a:gridCol>
                <a:gridCol w="1089742">
                  <a:extLst>
                    <a:ext uri="{9D8B030D-6E8A-4147-A177-3AD203B41FA5}">
                      <a16:colId xmlns:a16="http://schemas.microsoft.com/office/drawing/2014/main" val="1137211569"/>
                    </a:ext>
                  </a:extLst>
                </a:gridCol>
                <a:gridCol w="3355676">
                  <a:extLst>
                    <a:ext uri="{9D8B030D-6E8A-4147-A177-3AD203B41FA5}">
                      <a16:colId xmlns:a16="http://schemas.microsoft.com/office/drawing/2014/main" val="888921565"/>
                    </a:ext>
                  </a:extLst>
                </a:gridCol>
                <a:gridCol w="1716656">
                  <a:extLst>
                    <a:ext uri="{9D8B030D-6E8A-4147-A177-3AD203B41FA5}">
                      <a16:colId xmlns:a16="http://schemas.microsoft.com/office/drawing/2014/main" val="1308971852"/>
                    </a:ext>
                  </a:extLst>
                </a:gridCol>
                <a:gridCol w="1647644">
                  <a:extLst>
                    <a:ext uri="{9D8B030D-6E8A-4147-A177-3AD203B41FA5}">
                      <a16:colId xmlns:a16="http://schemas.microsoft.com/office/drawing/2014/main" val="801123782"/>
                    </a:ext>
                  </a:extLst>
                </a:gridCol>
              </a:tblGrid>
              <a:tr h="900453">
                <a:tc>
                  <a:txBody>
                    <a:bodyPr/>
                    <a:lstStyle/>
                    <a:p>
                      <a:pPr algn="ctr"/>
                      <a:r>
                        <a:rPr lang="en-IN" dirty="0"/>
                        <a:t>                 S.NO</a:t>
                      </a:r>
                    </a:p>
                  </a:txBody>
                  <a:tcPr/>
                </a:tc>
                <a:tc>
                  <a:txBody>
                    <a:bodyPr/>
                    <a:lstStyle/>
                    <a:p>
                      <a:r>
                        <a:rPr lang="en-IN" dirty="0"/>
                        <a:t>        </a:t>
                      </a:r>
                    </a:p>
                    <a:p>
                      <a:pPr algn="ctr"/>
                      <a:r>
                        <a:rPr lang="en-IN" dirty="0"/>
                        <a:t>TITLE                  </a:t>
                      </a:r>
                    </a:p>
                  </a:txBody>
                  <a:tcPr/>
                </a:tc>
                <a:tc>
                  <a:txBody>
                    <a:bodyPr/>
                    <a:lstStyle/>
                    <a:p>
                      <a:pPr algn="ctr"/>
                      <a:endParaRPr lang="en-IN" dirty="0"/>
                    </a:p>
                    <a:p>
                      <a:pPr algn="ctr"/>
                      <a:r>
                        <a:rPr lang="en-IN" dirty="0"/>
                        <a:t>AUTHOR</a:t>
                      </a:r>
                    </a:p>
                    <a:p>
                      <a:pPr algn="ctr"/>
                      <a:endParaRPr lang="en-IN" dirty="0"/>
                    </a:p>
                  </a:txBody>
                  <a:tcPr/>
                </a:tc>
                <a:tc>
                  <a:txBody>
                    <a:bodyPr/>
                    <a:lstStyle/>
                    <a:p>
                      <a:pPr algn="ctr"/>
                      <a:endParaRPr lang="en-IN" dirty="0"/>
                    </a:p>
                    <a:p>
                      <a:pPr algn="ctr"/>
                      <a:r>
                        <a:rPr lang="en-IN" dirty="0"/>
                        <a:t>YEAR</a:t>
                      </a:r>
                    </a:p>
                  </a:txBody>
                  <a:tcPr/>
                </a:tc>
                <a:tc>
                  <a:txBody>
                    <a:bodyPr/>
                    <a:lstStyle/>
                    <a:p>
                      <a:endParaRPr lang="en-IN" dirty="0"/>
                    </a:p>
                    <a:p>
                      <a:pPr algn="ctr"/>
                      <a:r>
                        <a:rPr lang="en-IN" dirty="0"/>
                        <a:t>JOURNAL</a:t>
                      </a:r>
                    </a:p>
                  </a:txBody>
                  <a:tcPr/>
                </a:tc>
                <a:tc>
                  <a:txBody>
                    <a:bodyPr/>
                    <a:lstStyle/>
                    <a:p>
                      <a:pPr algn="ctr"/>
                      <a:endParaRPr lang="en-IN" dirty="0"/>
                    </a:p>
                    <a:p>
                      <a:pPr algn="ctr"/>
                      <a:r>
                        <a:rPr lang="en-IN" dirty="0"/>
                        <a:t>DESCRIPTION</a:t>
                      </a:r>
                    </a:p>
                  </a:txBody>
                  <a:tcPr/>
                </a:tc>
                <a:tc>
                  <a:txBody>
                    <a:bodyPr/>
                    <a:lstStyle/>
                    <a:p>
                      <a:endParaRPr lang="en-IN" dirty="0"/>
                    </a:p>
                    <a:p>
                      <a:pPr algn="ctr"/>
                      <a:r>
                        <a:rPr lang="en-IN" dirty="0"/>
                        <a:t>MERITS</a:t>
                      </a:r>
                    </a:p>
                  </a:txBody>
                  <a:tcPr/>
                </a:tc>
                <a:tc>
                  <a:txBody>
                    <a:bodyPr/>
                    <a:lstStyle/>
                    <a:p>
                      <a:pPr algn="ctr"/>
                      <a:r>
                        <a:rPr lang="en-IN" dirty="0"/>
                        <a:t> </a:t>
                      </a:r>
                    </a:p>
                    <a:p>
                      <a:pPr algn="ctr"/>
                      <a:r>
                        <a:rPr lang="en-IN" dirty="0"/>
                        <a:t>DEMERITS</a:t>
                      </a:r>
                    </a:p>
                  </a:txBody>
                  <a:tcPr/>
                </a:tc>
                <a:extLst>
                  <a:ext uri="{0D108BD9-81ED-4DB2-BD59-A6C34878D82A}">
                    <a16:rowId xmlns:a16="http://schemas.microsoft.com/office/drawing/2014/main" val="621626994"/>
                  </a:ext>
                </a:extLst>
              </a:tr>
              <a:tr h="2251133">
                <a:tc>
                  <a:txBody>
                    <a:bodyPr/>
                    <a:lstStyle/>
                    <a:p>
                      <a:endParaRPr lang="en-IN" sz="1600" dirty="0"/>
                    </a:p>
                    <a:p>
                      <a:endParaRPr lang="en-IN" sz="1600" dirty="0"/>
                    </a:p>
                    <a:p>
                      <a:pPr algn="ctr"/>
                      <a:r>
                        <a:rPr lang="en-IN" sz="1600" dirty="0"/>
                        <a:t>3</a:t>
                      </a:r>
                    </a:p>
                  </a:txBody>
                  <a:tcPr/>
                </a:tc>
                <a:tc>
                  <a:txBody>
                    <a:bodyPr/>
                    <a:lstStyle/>
                    <a:p>
                      <a:r>
                        <a:rPr lang="en-IN" sz="1600" b="1" dirty="0"/>
                        <a:t>Vision-Based Vehicle Detection and Counting System Using Deep Learning in Highway Scenes</a:t>
                      </a:r>
                    </a:p>
                  </a:txBody>
                  <a:tcPr/>
                </a:tc>
                <a:tc>
                  <a:txBody>
                    <a:bodyPr/>
                    <a:lstStyle/>
                    <a:p>
                      <a:endParaRPr lang="en-IN" sz="1600" dirty="0">
                        <a:latin typeface="+mn-lt"/>
                      </a:endParaRPr>
                    </a:p>
                    <a:p>
                      <a:r>
                        <a:rPr lang="en-IN" sz="1600" dirty="0" err="1">
                          <a:latin typeface="+mn-lt"/>
                        </a:rPr>
                        <a:t>Huanshen</a:t>
                      </a:r>
                      <a:r>
                        <a:rPr lang="en-IN" sz="1600" dirty="0">
                          <a:latin typeface="+mn-lt"/>
                        </a:rPr>
                        <a:t> Song</a:t>
                      </a:r>
                    </a:p>
                    <a:p>
                      <a:endParaRPr lang="en-IN" sz="1600" dirty="0">
                        <a:latin typeface="+mn-lt"/>
                      </a:endParaRPr>
                    </a:p>
                    <a:p>
                      <a:r>
                        <a:rPr lang="en-IN" sz="1600" dirty="0" err="1">
                          <a:latin typeface="+mn-lt"/>
                        </a:rPr>
                        <a:t>Zhe</a:t>
                      </a:r>
                      <a:r>
                        <a:rPr lang="en-IN" sz="1600" dirty="0">
                          <a:latin typeface="+mn-lt"/>
                        </a:rPr>
                        <a:t> Dai</a:t>
                      </a:r>
                    </a:p>
                    <a:p>
                      <a:endParaRPr lang="en-IN" sz="1600" dirty="0">
                        <a:latin typeface="+mn-lt"/>
                      </a:endParaRPr>
                    </a:p>
                    <a:p>
                      <a:r>
                        <a:rPr lang="en-IN" sz="1600" dirty="0">
                          <a:latin typeface="+mn-lt"/>
                        </a:rPr>
                        <a:t>Xu Yun</a:t>
                      </a:r>
                    </a:p>
                  </a:txBody>
                  <a:tcPr/>
                </a:tc>
                <a:tc>
                  <a:txBody>
                    <a:bodyPr/>
                    <a:lstStyle/>
                    <a:p>
                      <a:endParaRPr lang="en-IN" sz="1600" dirty="0"/>
                    </a:p>
                    <a:p>
                      <a:endParaRPr lang="en-IN" sz="1600" dirty="0"/>
                    </a:p>
                    <a:p>
                      <a:endParaRPr lang="en-IN" sz="1600" dirty="0"/>
                    </a:p>
                    <a:p>
                      <a:endParaRPr lang="en-IN" sz="1600" dirty="0"/>
                    </a:p>
                    <a:p>
                      <a:r>
                        <a:rPr lang="en-IN" sz="1600" dirty="0"/>
                        <a:t>2019</a:t>
                      </a:r>
                    </a:p>
                  </a:txBody>
                  <a:tcPr/>
                </a:tc>
                <a:tc>
                  <a:txBody>
                    <a:bodyPr/>
                    <a:lstStyle/>
                    <a:p>
                      <a:pPr algn="ctr"/>
                      <a:endParaRPr lang="en-IN" sz="1600" dirty="0"/>
                    </a:p>
                    <a:p>
                      <a:pPr algn="ctr"/>
                      <a:endParaRPr lang="en-IN" sz="1600" dirty="0"/>
                    </a:p>
                    <a:p>
                      <a:pPr algn="ctr"/>
                      <a:r>
                        <a:rPr lang="en-IN" sz="1600" dirty="0"/>
                        <a:t>European Transport Research </a:t>
                      </a:r>
                    </a:p>
                  </a:txBody>
                  <a:tcPr/>
                </a:tc>
                <a:tc>
                  <a:txBody>
                    <a:bodyPr/>
                    <a:lstStyle/>
                    <a:p>
                      <a:pPr lvl="0" algn="just"/>
                      <a:r>
                        <a:rPr lang="en-IN" sz="1600" dirty="0"/>
                        <a:t>This system uses cameras to detect and count vehicles on highways.</a:t>
                      </a:r>
                    </a:p>
                    <a:p>
                      <a:pPr lvl="0" algn="just"/>
                      <a:r>
                        <a:rPr lang="en-IN" sz="1600" dirty="0"/>
                        <a:t>By dividing the road into sections and using advanced algorithms the system can track vehicles and provide valuable traffic information</a:t>
                      </a:r>
                    </a:p>
                  </a:txBody>
                  <a:tcPr/>
                </a:tc>
                <a:tc>
                  <a:txBody>
                    <a:bodyPr/>
                    <a:lstStyle/>
                    <a:p>
                      <a:r>
                        <a:rPr lang="en-IN" sz="1600" dirty="0"/>
                        <a:t>It presents a novel vision-based system for vehicle detection</a:t>
                      </a:r>
                    </a:p>
                    <a:p>
                      <a:r>
                        <a:rPr lang="en-IN" sz="1600" dirty="0"/>
                        <a:t>and counting in highway scenes</a:t>
                      </a:r>
                    </a:p>
                  </a:txBody>
                  <a:tcPr/>
                </a:tc>
                <a:tc>
                  <a:txBody>
                    <a:bodyPr/>
                    <a:lstStyle/>
                    <a:p>
                      <a:pPr algn="l"/>
                      <a:r>
                        <a:rPr lang="en-IN" sz="1600" dirty="0"/>
                        <a:t>The system processing time may increase with a greater no of vehicles,</a:t>
                      </a:r>
                    </a:p>
                    <a:p>
                      <a:pPr algn="l"/>
                      <a:r>
                        <a:rPr lang="en-IN" sz="1600" dirty="0"/>
                        <a:t>potentially leading to longer processing times</a:t>
                      </a:r>
                    </a:p>
                  </a:txBody>
                  <a:tcPr/>
                </a:tc>
                <a:extLst>
                  <a:ext uri="{0D108BD9-81ED-4DB2-BD59-A6C34878D82A}">
                    <a16:rowId xmlns:a16="http://schemas.microsoft.com/office/drawing/2014/main" val="4273819155"/>
                  </a:ext>
                </a:extLst>
              </a:tr>
              <a:tr h="1956293">
                <a:tc>
                  <a:txBody>
                    <a:bodyPr/>
                    <a:lstStyle/>
                    <a:p>
                      <a:endParaRPr lang="en-IN" sz="1600" dirty="0"/>
                    </a:p>
                    <a:p>
                      <a:r>
                        <a:rPr lang="en-IN" sz="1600" dirty="0"/>
                        <a:t>   4</a:t>
                      </a:r>
                    </a:p>
                  </a:txBody>
                  <a:tcPr/>
                </a:tc>
                <a:tc>
                  <a:txBody>
                    <a:bodyPr/>
                    <a:lstStyle/>
                    <a:p>
                      <a:pPr algn="l"/>
                      <a:r>
                        <a:rPr lang="en-IN" sz="1600" b="1" dirty="0"/>
                        <a:t>Research on Vehicle Identification</a:t>
                      </a:r>
                    </a:p>
                    <a:p>
                      <a:pPr algn="l"/>
                      <a:r>
                        <a:rPr lang="en-IN" sz="1600" b="1" dirty="0"/>
                        <a:t>Method based on Computer Vision </a:t>
                      </a:r>
                    </a:p>
                  </a:txBody>
                  <a:tcPr/>
                </a:tc>
                <a:tc>
                  <a:txBody>
                    <a:bodyPr/>
                    <a:lstStyle/>
                    <a:p>
                      <a:r>
                        <a:rPr lang="en-IN" sz="1600" dirty="0"/>
                        <a:t>Zhou Yan</a:t>
                      </a:r>
                    </a:p>
                    <a:p>
                      <a:endParaRPr lang="en-IN" sz="1600" dirty="0"/>
                    </a:p>
                    <a:p>
                      <a:r>
                        <a:rPr lang="en-IN" sz="1600" dirty="0"/>
                        <a:t>Yuan Deming</a:t>
                      </a:r>
                    </a:p>
                    <a:p>
                      <a:endParaRPr lang="en-IN" sz="1600" dirty="0"/>
                    </a:p>
                    <a:p>
                      <a:r>
                        <a:rPr lang="en-IN" sz="1600" dirty="0"/>
                        <a:t>Zhou Jun</a:t>
                      </a:r>
                    </a:p>
                  </a:txBody>
                  <a:tcPr/>
                </a:tc>
                <a:tc>
                  <a:txBody>
                    <a:bodyPr/>
                    <a:lstStyle/>
                    <a:p>
                      <a:endParaRPr lang="en-IN" sz="1600" dirty="0"/>
                    </a:p>
                    <a:p>
                      <a:endParaRPr lang="en-IN" sz="1600" dirty="0"/>
                    </a:p>
                    <a:p>
                      <a:r>
                        <a:rPr lang="en-IN" sz="1600" dirty="0"/>
                        <a:t>2019</a:t>
                      </a:r>
                    </a:p>
                  </a:txBody>
                  <a:tcPr/>
                </a:tc>
                <a:tc>
                  <a:txBody>
                    <a:bodyPr/>
                    <a:lstStyle/>
                    <a:p>
                      <a:pPr algn="ctr"/>
                      <a:endParaRPr lang="en-IN" sz="1600" dirty="0"/>
                    </a:p>
                    <a:p>
                      <a:pPr algn="ctr"/>
                      <a:endParaRPr lang="en-IN" sz="1600" dirty="0"/>
                    </a:p>
                    <a:p>
                      <a:pPr algn="ctr"/>
                      <a:r>
                        <a:rPr lang="en-IN" sz="1600" dirty="0"/>
                        <a:t>Research Gate</a:t>
                      </a:r>
                    </a:p>
                  </a:txBody>
                  <a:tcPr/>
                </a:tc>
                <a:tc>
                  <a:txBody>
                    <a:bodyPr/>
                    <a:lstStyle/>
                    <a:p>
                      <a:r>
                        <a:rPr lang="en-IN" sz="1600" dirty="0"/>
                        <a:t>The base paper discusses a method for identifying vehicles using computer vision. It focuses on using a Machine Learning algorithm called AdaBoost and specific visual features called </a:t>
                      </a:r>
                      <a:r>
                        <a:rPr lang="en-IN" sz="1600" dirty="0" err="1"/>
                        <a:t>Haar</a:t>
                      </a:r>
                      <a:r>
                        <a:rPr lang="en-IN" sz="1600" dirty="0"/>
                        <a:t>-like features to recognize vehicles on road</a:t>
                      </a:r>
                    </a:p>
                  </a:txBody>
                  <a:tcPr/>
                </a:tc>
                <a:tc>
                  <a:txBody>
                    <a:bodyPr/>
                    <a:lstStyle/>
                    <a:p>
                      <a:r>
                        <a:rPr lang="en-IN" sz="1600" dirty="0"/>
                        <a:t>Offers high detection accuracy and low false alarm rates, making it valuable for enhancing vehicle safety </a:t>
                      </a:r>
                    </a:p>
                  </a:txBody>
                  <a:tcPr/>
                </a:tc>
                <a:tc>
                  <a:txBody>
                    <a:bodyPr/>
                    <a:lstStyle/>
                    <a:p>
                      <a:r>
                        <a:rPr lang="en-IN" sz="1600" dirty="0"/>
                        <a:t>Only focuses on identifying vehicles under certain illumination conditions</a:t>
                      </a:r>
                    </a:p>
                  </a:txBody>
                  <a:tcPr/>
                </a:tc>
                <a:extLst>
                  <a:ext uri="{0D108BD9-81ED-4DB2-BD59-A6C34878D82A}">
                    <a16:rowId xmlns:a16="http://schemas.microsoft.com/office/drawing/2014/main" val="3523384522"/>
                  </a:ext>
                </a:extLst>
              </a:tr>
            </a:tbl>
          </a:graphicData>
        </a:graphic>
      </p:graphicFrame>
      <p:pic>
        <p:nvPicPr>
          <p:cNvPr id="4" name="Content Placeholder 6">
            <a:extLst>
              <a:ext uri="{FF2B5EF4-FFF2-40B4-BE49-F238E27FC236}">
                <a16:creationId xmlns:a16="http://schemas.microsoft.com/office/drawing/2014/main" id="{5C3D95E8-94CD-3BFD-F610-B8CC62690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1694400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4C362-2D17-017B-4EF0-A955059B6F41}"/>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70858C1-A8E1-B38E-9603-D4979563A8E0}"/>
              </a:ext>
            </a:extLst>
          </p:cNvPr>
          <p:cNvGraphicFramePr>
            <a:graphicFrameLocks noGrp="1"/>
          </p:cNvGraphicFramePr>
          <p:nvPr>
            <p:extLst>
              <p:ext uri="{D42A27DB-BD31-4B8C-83A1-F6EECF244321}">
                <p14:modId xmlns:p14="http://schemas.microsoft.com/office/powerpoint/2010/main" val="595607362"/>
              </p:ext>
            </p:extLst>
          </p:nvPr>
        </p:nvGraphicFramePr>
        <p:xfrm>
          <a:off x="352612" y="1423359"/>
          <a:ext cx="11486776" cy="5027192"/>
        </p:xfrm>
        <a:graphic>
          <a:graphicData uri="http://schemas.openxmlformats.org/drawingml/2006/table">
            <a:tbl>
              <a:tblPr firstRow="1" bandRow="1">
                <a:tableStyleId>{5C22544A-7EE6-4342-B048-85BDC9FD1C3A}</a:tableStyleId>
              </a:tblPr>
              <a:tblGrid>
                <a:gridCol w="693272">
                  <a:extLst>
                    <a:ext uri="{9D8B030D-6E8A-4147-A177-3AD203B41FA5}">
                      <a16:colId xmlns:a16="http://schemas.microsoft.com/office/drawing/2014/main" val="2946678455"/>
                    </a:ext>
                  </a:extLst>
                </a:gridCol>
                <a:gridCol w="1338728">
                  <a:extLst>
                    <a:ext uri="{9D8B030D-6E8A-4147-A177-3AD203B41FA5}">
                      <a16:colId xmlns:a16="http://schemas.microsoft.com/office/drawing/2014/main" val="4288630510"/>
                    </a:ext>
                  </a:extLst>
                </a:gridCol>
                <a:gridCol w="1018990">
                  <a:extLst>
                    <a:ext uri="{9D8B030D-6E8A-4147-A177-3AD203B41FA5}">
                      <a16:colId xmlns:a16="http://schemas.microsoft.com/office/drawing/2014/main" val="467589007"/>
                    </a:ext>
                  </a:extLst>
                </a:gridCol>
                <a:gridCol w="690282">
                  <a:extLst>
                    <a:ext uri="{9D8B030D-6E8A-4147-A177-3AD203B41FA5}">
                      <a16:colId xmlns:a16="http://schemas.microsoft.com/office/drawing/2014/main" val="2243721251"/>
                    </a:ext>
                  </a:extLst>
                </a:gridCol>
                <a:gridCol w="1317812">
                  <a:extLst>
                    <a:ext uri="{9D8B030D-6E8A-4147-A177-3AD203B41FA5}">
                      <a16:colId xmlns:a16="http://schemas.microsoft.com/office/drawing/2014/main" val="1137211569"/>
                    </a:ext>
                  </a:extLst>
                </a:gridCol>
                <a:gridCol w="3245224">
                  <a:extLst>
                    <a:ext uri="{9D8B030D-6E8A-4147-A177-3AD203B41FA5}">
                      <a16:colId xmlns:a16="http://schemas.microsoft.com/office/drawing/2014/main" val="888921565"/>
                    </a:ext>
                  </a:extLst>
                </a:gridCol>
                <a:gridCol w="1613647">
                  <a:extLst>
                    <a:ext uri="{9D8B030D-6E8A-4147-A177-3AD203B41FA5}">
                      <a16:colId xmlns:a16="http://schemas.microsoft.com/office/drawing/2014/main" val="1308971852"/>
                    </a:ext>
                  </a:extLst>
                </a:gridCol>
                <a:gridCol w="1568821">
                  <a:extLst>
                    <a:ext uri="{9D8B030D-6E8A-4147-A177-3AD203B41FA5}">
                      <a16:colId xmlns:a16="http://schemas.microsoft.com/office/drawing/2014/main" val="801123782"/>
                    </a:ext>
                  </a:extLst>
                </a:gridCol>
              </a:tblGrid>
              <a:tr h="733245">
                <a:tc>
                  <a:txBody>
                    <a:bodyPr/>
                    <a:lstStyle/>
                    <a:p>
                      <a:pPr algn="ctr"/>
                      <a:r>
                        <a:rPr lang="en-IN" dirty="0"/>
                        <a:t>                 S.NO</a:t>
                      </a:r>
                    </a:p>
                  </a:txBody>
                  <a:tcPr/>
                </a:tc>
                <a:tc>
                  <a:txBody>
                    <a:bodyPr/>
                    <a:lstStyle/>
                    <a:p>
                      <a:r>
                        <a:rPr lang="en-IN" dirty="0"/>
                        <a:t>        </a:t>
                      </a:r>
                    </a:p>
                    <a:p>
                      <a:pPr algn="ctr"/>
                      <a:r>
                        <a:rPr lang="en-IN" dirty="0"/>
                        <a:t>TITLE                  </a:t>
                      </a:r>
                    </a:p>
                  </a:txBody>
                  <a:tcPr/>
                </a:tc>
                <a:tc>
                  <a:txBody>
                    <a:bodyPr/>
                    <a:lstStyle/>
                    <a:p>
                      <a:pPr algn="ctr"/>
                      <a:endParaRPr lang="en-IN" dirty="0"/>
                    </a:p>
                    <a:p>
                      <a:pPr algn="ctr"/>
                      <a:r>
                        <a:rPr lang="en-IN" dirty="0"/>
                        <a:t>AUTHOR</a:t>
                      </a:r>
                    </a:p>
                    <a:p>
                      <a:pPr algn="ctr"/>
                      <a:endParaRPr lang="en-IN" dirty="0"/>
                    </a:p>
                  </a:txBody>
                  <a:tcPr/>
                </a:tc>
                <a:tc>
                  <a:txBody>
                    <a:bodyPr/>
                    <a:lstStyle/>
                    <a:p>
                      <a:pPr algn="ctr"/>
                      <a:endParaRPr lang="en-IN" dirty="0"/>
                    </a:p>
                    <a:p>
                      <a:pPr algn="ctr"/>
                      <a:r>
                        <a:rPr lang="en-IN" dirty="0"/>
                        <a:t>YEAR</a:t>
                      </a:r>
                    </a:p>
                  </a:txBody>
                  <a:tcPr/>
                </a:tc>
                <a:tc>
                  <a:txBody>
                    <a:bodyPr/>
                    <a:lstStyle/>
                    <a:p>
                      <a:endParaRPr lang="en-IN" dirty="0"/>
                    </a:p>
                    <a:p>
                      <a:pPr algn="ctr"/>
                      <a:r>
                        <a:rPr lang="en-IN" dirty="0"/>
                        <a:t>JOURNAL</a:t>
                      </a:r>
                    </a:p>
                  </a:txBody>
                  <a:tcPr/>
                </a:tc>
                <a:tc>
                  <a:txBody>
                    <a:bodyPr/>
                    <a:lstStyle/>
                    <a:p>
                      <a:pPr algn="ctr"/>
                      <a:endParaRPr lang="en-IN" dirty="0"/>
                    </a:p>
                    <a:p>
                      <a:pPr algn="ctr"/>
                      <a:r>
                        <a:rPr lang="en-IN" dirty="0"/>
                        <a:t>DESCRIPTION</a:t>
                      </a:r>
                    </a:p>
                  </a:txBody>
                  <a:tcPr/>
                </a:tc>
                <a:tc>
                  <a:txBody>
                    <a:bodyPr/>
                    <a:lstStyle/>
                    <a:p>
                      <a:endParaRPr lang="en-IN" dirty="0"/>
                    </a:p>
                    <a:p>
                      <a:pPr algn="ctr"/>
                      <a:r>
                        <a:rPr lang="en-IN" dirty="0"/>
                        <a:t>MERITS</a:t>
                      </a:r>
                    </a:p>
                  </a:txBody>
                  <a:tcPr/>
                </a:tc>
                <a:tc>
                  <a:txBody>
                    <a:bodyPr/>
                    <a:lstStyle/>
                    <a:p>
                      <a:pPr algn="ctr"/>
                      <a:r>
                        <a:rPr lang="en-IN" dirty="0"/>
                        <a:t> </a:t>
                      </a:r>
                    </a:p>
                    <a:p>
                      <a:pPr algn="ctr"/>
                      <a:r>
                        <a:rPr lang="en-IN" dirty="0"/>
                        <a:t>DEMERITS</a:t>
                      </a:r>
                    </a:p>
                  </a:txBody>
                  <a:tcPr/>
                </a:tc>
                <a:extLst>
                  <a:ext uri="{0D108BD9-81ED-4DB2-BD59-A6C34878D82A}">
                    <a16:rowId xmlns:a16="http://schemas.microsoft.com/office/drawing/2014/main" val="621626994"/>
                  </a:ext>
                </a:extLst>
              </a:tr>
              <a:tr h="2314472">
                <a:tc>
                  <a:txBody>
                    <a:bodyPr/>
                    <a:lstStyle/>
                    <a:p>
                      <a:endParaRPr lang="en-IN" sz="1600" dirty="0"/>
                    </a:p>
                    <a:p>
                      <a:endParaRPr lang="en-IN" sz="1600" dirty="0"/>
                    </a:p>
                    <a:p>
                      <a:pPr algn="ctr"/>
                      <a:r>
                        <a:rPr lang="en-IN" sz="1600" dirty="0"/>
                        <a:t>5</a:t>
                      </a:r>
                    </a:p>
                  </a:txBody>
                  <a:tcPr/>
                </a:tc>
                <a:tc>
                  <a:txBody>
                    <a:bodyPr/>
                    <a:lstStyle/>
                    <a:p>
                      <a:r>
                        <a:rPr lang="en-IN" sz="1600" b="1" dirty="0"/>
                        <a:t>Vehicle Detection and Classification via YOLVOv8 and Deep Belief Network</a:t>
                      </a:r>
                    </a:p>
                  </a:txBody>
                  <a:tcPr/>
                </a:tc>
                <a:tc>
                  <a:txBody>
                    <a:bodyPr/>
                    <a:lstStyle/>
                    <a:p>
                      <a:endParaRPr lang="en-IN" sz="1600" dirty="0">
                        <a:latin typeface="+mn-lt"/>
                      </a:endParaRPr>
                    </a:p>
                    <a:p>
                      <a:r>
                        <a:rPr lang="en-IN" sz="1600" dirty="0">
                          <a:latin typeface="+mn-lt"/>
                        </a:rPr>
                        <a:t>AI </a:t>
                      </a:r>
                      <a:r>
                        <a:rPr lang="en-IN" sz="1600" dirty="0" err="1">
                          <a:latin typeface="+mn-lt"/>
                        </a:rPr>
                        <a:t>Mudawi</a:t>
                      </a:r>
                      <a:endParaRPr lang="en-IN" sz="1600" dirty="0">
                        <a:latin typeface="+mn-lt"/>
                      </a:endParaRPr>
                    </a:p>
                    <a:p>
                      <a:endParaRPr lang="en-IN" sz="1600" dirty="0">
                        <a:latin typeface="+mn-lt"/>
                      </a:endParaRPr>
                    </a:p>
                    <a:p>
                      <a:r>
                        <a:rPr lang="en-IN" sz="1600" dirty="0" err="1">
                          <a:latin typeface="+mn-lt"/>
                        </a:rPr>
                        <a:t>Abdelhaq</a:t>
                      </a:r>
                      <a:endParaRPr lang="en-IN" sz="1600" dirty="0">
                        <a:latin typeface="+mn-lt"/>
                      </a:endParaRPr>
                    </a:p>
                    <a:p>
                      <a:endParaRPr lang="en-IN" sz="1600" dirty="0">
                        <a:latin typeface="+mn-lt"/>
                      </a:endParaRPr>
                    </a:p>
                    <a:p>
                      <a:r>
                        <a:rPr lang="en-IN" sz="1600" dirty="0" err="1">
                          <a:latin typeface="+mn-lt"/>
                        </a:rPr>
                        <a:t>Algarni</a:t>
                      </a:r>
                      <a:endParaRPr lang="en-IN" sz="1600" dirty="0">
                        <a:latin typeface="+mn-lt"/>
                      </a:endParaRPr>
                    </a:p>
                    <a:p>
                      <a:endParaRPr lang="en-IN" sz="1600" dirty="0">
                        <a:latin typeface="+mn-lt"/>
                      </a:endParaRPr>
                    </a:p>
                  </a:txBody>
                  <a:tcPr/>
                </a:tc>
                <a:tc>
                  <a:txBody>
                    <a:bodyPr/>
                    <a:lstStyle/>
                    <a:p>
                      <a:endParaRPr lang="en-IN" sz="1600" dirty="0"/>
                    </a:p>
                    <a:p>
                      <a:endParaRPr lang="en-IN" sz="1600" dirty="0"/>
                    </a:p>
                    <a:p>
                      <a:endParaRPr lang="en-IN" sz="1600" dirty="0"/>
                    </a:p>
                    <a:p>
                      <a:r>
                        <a:rPr lang="en-IN" sz="1600" dirty="0"/>
                        <a:t>2023</a:t>
                      </a:r>
                    </a:p>
                  </a:txBody>
                  <a:tcPr/>
                </a:tc>
                <a:tc>
                  <a:txBody>
                    <a:bodyPr/>
                    <a:lstStyle/>
                    <a:p>
                      <a:pPr algn="ctr"/>
                      <a:endParaRPr lang="en-IN" sz="1600" dirty="0"/>
                    </a:p>
                    <a:p>
                      <a:pPr algn="ctr"/>
                      <a:endParaRPr lang="en-IN" sz="1600" dirty="0"/>
                    </a:p>
                    <a:p>
                      <a:pPr algn="ctr"/>
                      <a:endParaRPr lang="en-IN" sz="1600" dirty="0"/>
                    </a:p>
                    <a:p>
                      <a:pPr algn="ctr"/>
                      <a:r>
                        <a:rPr lang="en-IN" sz="1600" dirty="0"/>
                        <a:t>MDPI</a:t>
                      </a:r>
                    </a:p>
                  </a:txBody>
                  <a:tcPr/>
                </a:tc>
                <a:tc>
                  <a:txBody>
                    <a:bodyPr/>
                    <a:lstStyle/>
                    <a:p>
                      <a:pPr lvl="0" algn="l"/>
                      <a:r>
                        <a:rPr lang="en-IN" sz="1600" dirty="0"/>
                        <a:t>An article discuss a new method for detecting and classifying vehicles in aerial Images using advanced technology like YOLOv8 and Deep Belief Network </a:t>
                      </a:r>
                    </a:p>
                  </a:txBody>
                  <a:tcPr/>
                </a:tc>
                <a:tc>
                  <a:txBody>
                    <a:bodyPr/>
                    <a:lstStyle/>
                    <a:p>
                      <a:r>
                        <a:rPr lang="en-IN" sz="1600" dirty="0"/>
                        <a:t>Innovative technology can bring both complexity and advancement</a:t>
                      </a:r>
                    </a:p>
                    <a:p>
                      <a:r>
                        <a:rPr lang="en-IN" sz="1600" dirty="0"/>
                        <a:t>The model can accurately identify vehicles of different sizes</a:t>
                      </a:r>
                    </a:p>
                  </a:txBody>
                  <a:tcPr/>
                </a:tc>
                <a:tc>
                  <a:txBody>
                    <a:bodyPr/>
                    <a:lstStyle/>
                    <a:p>
                      <a:endParaRPr lang="en-IN" sz="1600" dirty="0"/>
                    </a:p>
                    <a:p>
                      <a:r>
                        <a:rPr lang="en-IN" sz="1600" dirty="0"/>
                        <a:t>Complexity can hinder efficiency and understanding</a:t>
                      </a:r>
                    </a:p>
                  </a:txBody>
                  <a:tcPr/>
                </a:tc>
                <a:extLst>
                  <a:ext uri="{0D108BD9-81ED-4DB2-BD59-A6C34878D82A}">
                    <a16:rowId xmlns:a16="http://schemas.microsoft.com/office/drawing/2014/main" val="4273819155"/>
                  </a:ext>
                </a:extLst>
              </a:tr>
              <a:tr h="1789121">
                <a:tc>
                  <a:txBody>
                    <a:bodyPr/>
                    <a:lstStyle/>
                    <a:p>
                      <a:endParaRPr lang="en-IN" sz="1600" dirty="0"/>
                    </a:p>
                    <a:p>
                      <a:r>
                        <a:rPr lang="en-IN" sz="1600" dirty="0"/>
                        <a:t>   6</a:t>
                      </a:r>
                    </a:p>
                  </a:txBody>
                  <a:tcPr/>
                </a:tc>
                <a:tc>
                  <a:txBody>
                    <a:bodyPr/>
                    <a:lstStyle/>
                    <a:p>
                      <a:pPr algn="l"/>
                      <a:r>
                        <a:rPr lang="en-IN" sz="1600" b="1" dirty="0"/>
                        <a:t>Research on Vehicle Detection Algorithm Based on Improved YOLOv4</a:t>
                      </a:r>
                    </a:p>
                  </a:txBody>
                  <a:tcPr/>
                </a:tc>
                <a:tc>
                  <a:txBody>
                    <a:bodyPr/>
                    <a:lstStyle/>
                    <a:p>
                      <a:endParaRPr lang="en-IN" sz="1600" dirty="0"/>
                    </a:p>
                    <a:p>
                      <a:r>
                        <a:rPr lang="en-IN" sz="1600" dirty="0" err="1"/>
                        <a:t>Mingzhi</a:t>
                      </a:r>
                      <a:r>
                        <a:rPr lang="en-IN" sz="1600" dirty="0"/>
                        <a:t> Xu</a:t>
                      </a:r>
                    </a:p>
                    <a:p>
                      <a:endParaRPr lang="en-IN" sz="1600" dirty="0"/>
                    </a:p>
                    <a:p>
                      <a:r>
                        <a:rPr lang="en-IN" sz="1600" dirty="0"/>
                        <a:t>Jing Xu</a:t>
                      </a:r>
                    </a:p>
                  </a:txBody>
                  <a:tcPr/>
                </a:tc>
                <a:tc>
                  <a:txBody>
                    <a:bodyPr/>
                    <a:lstStyle/>
                    <a:p>
                      <a:endParaRPr lang="en-IN" sz="1600" dirty="0"/>
                    </a:p>
                    <a:p>
                      <a:endParaRPr lang="en-IN" sz="1600" dirty="0"/>
                    </a:p>
                    <a:p>
                      <a:r>
                        <a:rPr lang="en-IN" sz="1600" dirty="0"/>
                        <a:t>2022</a:t>
                      </a:r>
                    </a:p>
                  </a:txBody>
                  <a:tcPr/>
                </a:tc>
                <a:tc>
                  <a:txBody>
                    <a:bodyPr/>
                    <a:lstStyle/>
                    <a:p>
                      <a:endParaRPr lang="en-IN" sz="1600" dirty="0"/>
                    </a:p>
                    <a:p>
                      <a:endParaRPr lang="en-IN" sz="1600" dirty="0"/>
                    </a:p>
                    <a:p>
                      <a:pPr algn="ctr"/>
                      <a:r>
                        <a:rPr lang="en-IN" sz="1600" dirty="0" err="1"/>
                        <a:t>IOPscience</a:t>
                      </a:r>
                      <a:endParaRPr lang="en-IN" sz="1600" dirty="0"/>
                    </a:p>
                  </a:txBody>
                  <a:tcPr/>
                </a:tc>
                <a:tc>
                  <a:txBody>
                    <a:bodyPr/>
                    <a:lstStyle/>
                    <a:p>
                      <a:r>
                        <a:rPr lang="en-IN" sz="1600" dirty="0"/>
                        <a:t>Incorporates the K-means++ clustering algorithm for obtaining suitable anchor frame coordinates</a:t>
                      </a:r>
                    </a:p>
                  </a:txBody>
                  <a:tcPr/>
                </a:tc>
                <a:tc>
                  <a:txBody>
                    <a:bodyPr/>
                    <a:lstStyle/>
                    <a:p>
                      <a:r>
                        <a:rPr lang="en-IN" sz="1600" dirty="0"/>
                        <a:t>Higher accuracy and stability in vehicle detection through the use of an improved advanced techniques </a:t>
                      </a:r>
                    </a:p>
                  </a:txBody>
                  <a:tcPr/>
                </a:tc>
                <a:tc>
                  <a:txBody>
                    <a:bodyPr/>
                    <a:lstStyle/>
                    <a:p>
                      <a:r>
                        <a:rPr lang="en-IN" sz="1600" dirty="0"/>
                        <a:t>Limitations in scalability , computational complexity </a:t>
                      </a:r>
                    </a:p>
                  </a:txBody>
                  <a:tcPr/>
                </a:tc>
                <a:extLst>
                  <a:ext uri="{0D108BD9-81ED-4DB2-BD59-A6C34878D82A}">
                    <a16:rowId xmlns:a16="http://schemas.microsoft.com/office/drawing/2014/main" val="3523384522"/>
                  </a:ext>
                </a:extLst>
              </a:tr>
            </a:tbl>
          </a:graphicData>
        </a:graphic>
      </p:graphicFrame>
      <p:pic>
        <p:nvPicPr>
          <p:cNvPr id="4" name="Content Placeholder 6">
            <a:extLst>
              <a:ext uri="{FF2B5EF4-FFF2-40B4-BE49-F238E27FC236}">
                <a16:creationId xmlns:a16="http://schemas.microsoft.com/office/drawing/2014/main" id="{3A8C290F-3F38-805F-ED53-4F13AF4C9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2564274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7904E-404B-B1B5-C08B-3E31ABA92209}"/>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EE5728C-3AD4-F801-09CA-15A94D3C8958}"/>
              </a:ext>
            </a:extLst>
          </p:cNvPr>
          <p:cNvGraphicFramePr>
            <a:graphicFrameLocks noGrp="1"/>
          </p:cNvGraphicFramePr>
          <p:nvPr>
            <p:extLst>
              <p:ext uri="{D42A27DB-BD31-4B8C-83A1-F6EECF244321}">
                <p14:modId xmlns:p14="http://schemas.microsoft.com/office/powerpoint/2010/main" val="2567220153"/>
              </p:ext>
            </p:extLst>
          </p:nvPr>
        </p:nvGraphicFramePr>
        <p:xfrm>
          <a:off x="331694" y="1282589"/>
          <a:ext cx="11609293" cy="5486400"/>
        </p:xfrm>
        <a:graphic>
          <a:graphicData uri="http://schemas.openxmlformats.org/drawingml/2006/table">
            <a:tbl>
              <a:tblPr firstRow="1" bandRow="1">
                <a:tableStyleId>{5C22544A-7EE6-4342-B048-85BDC9FD1C3A}</a:tableStyleId>
              </a:tblPr>
              <a:tblGrid>
                <a:gridCol w="700666">
                  <a:extLst>
                    <a:ext uri="{9D8B030D-6E8A-4147-A177-3AD203B41FA5}">
                      <a16:colId xmlns:a16="http://schemas.microsoft.com/office/drawing/2014/main" val="2946678455"/>
                    </a:ext>
                  </a:extLst>
                </a:gridCol>
                <a:gridCol w="1327423">
                  <a:extLst>
                    <a:ext uri="{9D8B030D-6E8A-4147-A177-3AD203B41FA5}">
                      <a16:colId xmlns:a16="http://schemas.microsoft.com/office/drawing/2014/main" val="4288630510"/>
                    </a:ext>
                  </a:extLst>
                </a:gridCol>
                <a:gridCol w="1115959">
                  <a:extLst>
                    <a:ext uri="{9D8B030D-6E8A-4147-A177-3AD203B41FA5}">
                      <a16:colId xmlns:a16="http://schemas.microsoft.com/office/drawing/2014/main" val="467589007"/>
                    </a:ext>
                  </a:extLst>
                </a:gridCol>
                <a:gridCol w="723629">
                  <a:extLst>
                    <a:ext uri="{9D8B030D-6E8A-4147-A177-3AD203B41FA5}">
                      <a16:colId xmlns:a16="http://schemas.microsoft.com/office/drawing/2014/main" val="2243721251"/>
                    </a:ext>
                  </a:extLst>
                </a:gridCol>
                <a:gridCol w="1299045">
                  <a:extLst>
                    <a:ext uri="{9D8B030D-6E8A-4147-A177-3AD203B41FA5}">
                      <a16:colId xmlns:a16="http://schemas.microsoft.com/office/drawing/2014/main" val="1137211569"/>
                    </a:ext>
                  </a:extLst>
                </a:gridCol>
                <a:gridCol w="3226159">
                  <a:extLst>
                    <a:ext uri="{9D8B030D-6E8A-4147-A177-3AD203B41FA5}">
                      <a16:colId xmlns:a16="http://schemas.microsoft.com/office/drawing/2014/main" val="888921565"/>
                    </a:ext>
                  </a:extLst>
                </a:gridCol>
                <a:gridCol w="1630858">
                  <a:extLst>
                    <a:ext uri="{9D8B030D-6E8A-4147-A177-3AD203B41FA5}">
                      <a16:colId xmlns:a16="http://schemas.microsoft.com/office/drawing/2014/main" val="1308971852"/>
                    </a:ext>
                  </a:extLst>
                </a:gridCol>
                <a:gridCol w="1585554">
                  <a:extLst>
                    <a:ext uri="{9D8B030D-6E8A-4147-A177-3AD203B41FA5}">
                      <a16:colId xmlns:a16="http://schemas.microsoft.com/office/drawing/2014/main" val="801123782"/>
                    </a:ext>
                  </a:extLst>
                </a:gridCol>
              </a:tblGrid>
              <a:tr h="866306">
                <a:tc>
                  <a:txBody>
                    <a:bodyPr/>
                    <a:lstStyle/>
                    <a:p>
                      <a:pPr algn="ctr"/>
                      <a:r>
                        <a:rPr lang="en-IN" dirty="0"/>
                        <a:t>                 S.NO</a:t>
                      </a:r>
                    </a:p>
                  </a:txBody>
                  <a:tcPr/>
                </a:tc>
                <a:tc>
                  <a:txBody>
                    <a:bodyPr/>
                    <a:lstStyle/>
                    <a:p>
                      <a:r>
                        <a:rPr lang="en-IN" dirty="0"/>
                        <a:t>        </a:t>
                      </a:r>
                    </a:p>
                    <a:p>
                      <a:pPr algn="ctr"/>
                      <a:r>
                        <a:rPr lang="en-IN" dirty="0"/>
                        <a:t>TITLE                  </a:t>
                      </a:r>
                    </a:p>
                  </a:txBody>
                  <a:tcPr/>
                </a:tc>
                <a:tc>
                  <a:txBody>
                    <a:bodyPr/>
                    <a:lstStyle/>
                    <a:p>
                      <a:pPr algn="ctr"/>
                      <a:endParaRPr lang="en-IN" dirty="0"/>
                    </a:p>
                    <a:p>
                      <a:pPr algn="ctr"/>
                      <a:r>
                        <a:rPr lang="en-IN" dirty="0"/>
                        <a:t>AUTHOR</a:t>
                      </a:r>
                    </a:p>
                    <a:p>
                      <a:pPr algn="ctr"/>
                      <a:endParaRPr lang="en-IN" dirty="0"/>
                    </a:p>
                  </a:txBody>
                  <a:tcPr/>
                </a:tc>
                <a:tc>
                  <a:txBody>
                    <a:bodyPr/>
                    <a:lstStyle/>
                    <a:p>
                      <a:pPr algn="ctr"/>
                      <a:endParaRPr lang="en-IN" dirty="0"/>
                    </a:p>
                    <a:p>
                      <a:pPr algn="ctr"/>
                      <a:r>
                        <a:rPr lang="en-IN" dirty="0"/>
                        <a:t>YEAR</a:t>
                      </a:r>
                    </a:p>
                  </a:txBody>
                  <a:tcPr/>
                </a:tc>
                <a:tc>
                  <a:txBody>
                    <a:bodyPr/>
                    <a:lstStyle/>
                    <a:p>
                      <a:endParaRPr lang="en-IN" dirty="0"/>
                    </a:p>
                    <a:p>
                      <a:pPr algn="ctr"/>
                      <a:r>
                        <a:rPr lang="en-IN" dirty="0"/>
                        <a:t>JOURNAL</a:t>
                      </a:r>
                    </a:p>
                  </a:txBody>
                  <a:tcPr/>
                </a:tc>
                <a:tc>
                  <a:txBody>
                    <a:bodyPr/>
                    <a:lstStyle/>
                    <a:p>
                      <a:pPr algn="ctr"/>
                      <a:endParaRPr lang="en-IN" dirty="0"/>
                    </a:p>
                    <a:p>
                      <a:pPr algn="ctr"/>
                      <a:r>
                        <a:rPr lang="en-IN" dirty="0"/>
                        <a:t>DESCRIPTION</a:t>
                      </a:r>
                    </a:p>
                  </a:txBody>
                  <a:tcPr/>
                </a:tc>
                <a:tc>
                  <a:txBody>
                    <a:bodyPr/>
                    <a:lstStyle/>
                    <a:p>
                      <a:endParaRPr lang="en-IN" dirty="0"/>
                    </a:p>
                    <a:p>
                      <a:pPr algn="ctr"/>
                      <a:r>
                        <a:rPr lang="en-IN" dirty="0"/>
                        <a:t>MERITS</a:t>
                      </a:r>
                    </a:p>
                  </a:txBody>
                  <a:tcPr/>
                </a:tc>
                <a:tc>
                  <a:txBody>
                    <a:bodyPr/>
                    <a:lstStyle/>
                    <a:p>
                      <a:pPr algn="ctr"/>
                      <a:r>
                        <a:rPr lang="en-IN" dirty="0"/>
                        <a:t> </a:t>
                      </a:r>
                    </a:p>
                    <a:p>
                      <a:pPr algn="ctr"/>
                      <a:r>
                        <a:rPr lang="en-IN" dirty="0"/>
                        <a:t>DEMERITS</a:t>
                      </a:r>
                    </a:p>
                  </a:txBody>
                  <a:tcPr/>
                </a:tc>
                <a:extLst>
                  <a:ext uri="{0D108BD9-81ED-4DB2-BD59-A6C34878D82A}">
                    <a16:rowId xmlns:a16="http://schemas.microsoft.com/office/drawing/2014/main" val="621626994"/>
                  </a:ext>
                </a:extLst>
              </a:tr>
              <a:tr h="1935805">
                <a:tc>
                  <a:txBody>
                    <a:bodyPr/>
                    <a:lstStyle/>
                    <a:p>
                      <a:endParaRPr lang="en-IN" sz="1600" dirty="0"/>
                    </a:p>
                    <a:p>
                      <a:endParaRPr lang="en-IN" sz="1600" dirty="0"/>
                    </a:p>
                    <a:p>
                      <a:pPr algn="ctr"/>
                      <a:r>
                        <a:rPr lang="en-IN" sz="1600" dirty="0"/>
                        <a:t>7</a:t>
                      </a:r>
                    </a:p>
                  </a:txBody>
                  <a:tcPr/>
                </a:tc>
                <a:tc>
                  <a:txBody>
                    <a:bodyPr/>
                    <a:lstStyle/>
                    <a:p>
                      <a:r>
                        <a:rPr lang="en-IN" sz="1600" b="1" dirty="0"/>
                        <a:t>Vehicle Identification</a:t>
                      </a:r>
                    </a:p>
                    <a:p>
                      <a:r>
                        <a:rPr lang="en-IN" sz="1600" b="1" dirty="0"/>
                        <a:t>and Location Detection at CCTV to find Vehicles Using OCR and OpenCV </a:t>
                      </a:r>
                    </a:p>
                  </a:txBody>
                  <a:tcPr/>
                </a:tc>
                <a:tc>
                  <a:txBody>
                    <a:bodyPr/>
                    <a:lstStyle/>
                    <a:p>
                      <a:endParaRPr lang="en-IN" sz="1600" dirty="0">
                        <a:latin typeface="+mn-lt"/>
                      </a:endParaRPr>
                    </a:p>
                    <a:p>
                      <a:endParaRPr lang="en-IN" sz="1600" dirty="0">
                        <a:latin typeface="+mn-lt"/>
                      </a:endParaRPr>
                    </a:p>
                    <a:p>
                      <a:r>
                        <a:rPr lang="en-IN" sz="1600" dirty="0">
                          <a:latin typeface="+mn-lt"/>
                        </a:rPr>
                        <a:t>V. Shiva Kumar</a:t>
                      </a:r>
                    </a:p>
                    <a:p>
                      <a:endParaRPr lang="en-IN" sz="1600" dirty="0">
                        <a:latin typeface="+mn-lt"/>
                      </a:endParaRPr>
                    </a:p>
                    <a:p>
                      <a:r>
                        <a:rPr lang="en-IN" sz="1600" dirty="0" err="1">
                          <a:latin typeface="+mn-lt"/>
                        </a:rPr>
                        <a:t>N.Pravalika</a:t>
                      </a:r>
                      <a:endParaRPr lang="en-IN" sz="1600" dirty="0">
                        <a:latin typeface="+mn-lt"/>
                      </a:endParaRPr>
                    </a:p>
                  </a:txBody>
                  <a:tcPr/>
                </a:tc>
                <a:tc>
                  <a:txBody>
                    <a:bodyPr/>
                    <a:lstStyle/>
                    <a:p>
                      <a:endParaRPr lang="en-IN" sz="1600" dirty="0"/>
                    </a:p>
                    <a:p>
                      <a:endParaRPr lang="en-IN" sz="1600" dirty="0"/>
                    </a:p>
                    <a:p>
                      <a:endParaRPr lang="en-IN" sz="1600" dirty="0"/>
                    </a:p>
                    <a:p>
                      <a:r>
                        <a:rPr lang="en-IN" sz="1600" dirty="0"/>
                        <a:t>2023</a:t>
                      </a:r>
                    </a:p>
                  </a:txBody>
                  <a:tcPr/>
                </a:tc>
                <a:tc>
                  <a:txBody>
                    <a:bodyPr/>
                    <a:lstStyle/>
                    <a:p>
                      <a:pPr algn="ctr"/>
                      <a:endParaRPr lang="en-IN" sz="1600" dirty="0"/>
                    </a:p>
                    <a:p>
                      <a:pPr algn="ctr"/>
                      <a:endParaRPr lang="en-IN" sz="1600" dirty="0"/>
                    </a:p>
                    <a:p>
                      <a:pPr algn="ctr"/>
                      <a:r>
                        <a:rPr lang="en-IN" sz="1600" dirty="0"/>
                        <a:t>International Journal  of Research Publication</a:t>
                      </a:r>
                    </a:p>
                  </a:txBody>
                  <a:tcPr/>
                </a:tc>
                <a:tc>
                  <a:txBody>
                    <a:bodyPr/>
                    <a:lstStyle/>
                    <a:p>
                      <a:pPr lvl="0" algn="l"/>
                      <a:r>
                        <a:rPr lang="en-IN" sz="1600" dirty="0"/>
                        <a:t>Implementation of OCR and OpenCV techniques to extract license plate information from CCTV footage, enabling vehicle identification and location detection </a:t>
                      </a:r>
                    </a:p>
                  </a:txBody>
                  <a:tcPr/>
                </a:tc>
                <a:tc>
                  <a:txBody>
                    <a:bodyPr/>
                    <a:lstStyle/>
                    <a:p>
                      <a:r>
                        <a:rPr lang="en-IN" sz="1600" dirty="0"/>
                        <a:t>Enhancing security measures and law enforcement capabilities</a:t>
                      </a:r>
                    </a:p>
                  </a:txBody>
                  <a:tcPr/>
                </a:tc>
                <a:tc>
                  <a:txBody>
                    <a:bodyPr/>
                    <a:lstStyle/>
                    <a:p>
                      <a:r>
                        <a:rPr lang="en-IN" sz="1600" dirty="0"/>
                        <a:t>It lacks specific details on experimental setup,</a:t>
                      </a:r>
                    </a:p>
                    <a:p>
                      <a:r>
                        <a:rPr lang="en-IN" sz="1600" dirty="0"/>
                        <a:t>performance evaluation metrices</a:t>
                      </a:r>
                    </a:p>
                  </a:txBody>
                  <a:tcPr/>
                </a:tc>
                <a:extLst>
                  <a:ext uri="{0D108BD9-81ED-4DB2-BD59-A6C34878D82A}">
                    <a16:rowId xmlns:a16="http://schemas.microsoft.com/office/drawing/2014/main" val="4273819155"/>
                  </a:ext>
                </a:extLst>
              </a:tr>
              <a:tr h="2396781">
                <a:tc>
                  <a:txBody>
                    <a:bodyPr/>
                    <a:lstStyle/>
                    <a:p>
                      <a:endParaRPr lang="en-IN" sz="1600" dirty="0"/>
                    </a:p>
                    <a:p>
                      <a:r>
                        <a:rPr lang="en-IN" sz="1600" dirty="0"/>
                        <a:t>   </a:t>
                      </a:r>
                    </a:p>
                    <a:p>
                      <a:r>
                        <a:rPr lang="en-IN" sz="1600" dirty="0"/>
                        <a:t> 8</a:t>
                      </a:r>
                    </a:p>
                  </a:txBody>
                  <a:tcPr/>
                </a:tc>
                <a:tc>
                  <a:txBody>
                    <a:bodyPr/>
                    <a:lstStyle/>
                    <a:p>
                      <a:pPr algn="l"/>
                      <a:r>
                        <a:rPr lang="en-IN" sz="1600" b="1" dirty="0"/>
                        <a:t>Research on Deep Learning Automatic Vehicle Recognition Algorithm Based </a:t>
                      </a:r>
                      <a:r>
                        <a:rPr lang="en-IN" sz="1600" b="1"/>
                        <a:t>on RES-YOLO </a:t>
                      </a:r>
                      <a:r>
                        <a:rPr lang="en-IN" sz="1600" b="1" dirty="0"/>
                        <a:t>Model</a:t>
                      </a:r>
                    </a:p>
                  </a:txBody>
                  <a:tcPr/>
                </a:tc>
                <a:tc>
                  <a:txBody>
                    <a:bodyPr/>
                    <a:lstStyle/>
                    <a:p>
                      <a:endParaRPr lang="en-IN" sz="1600" dirty="0"/>
                    </a:p>
                    <a:p>
                      <a:r>
                        <a:rPr lang="en-IN" sz="1600" dirty="0" err="1"/>
                        <a:t>Yanyi</a:t>
                      </a:r>
                      <a:r>
                        <a:rPr lang="en-IN" sz="1600" dirty="0"/>
                        <a:t> Li</a:t>
                      </a:r>
                    </a:p>
                    <a:p>
                      <a:endParaRPr lang="en-IN" sz="1600" dirty="0"/>
                    </a:p>
                    <a:p>
                      <a:r>
                        <a:rPr lang="en-IN" sz="1600" dirty="0"/>
                        <a:t>Jian Wang</a:t>
                      </a:r>
                    </a:p>
                    <a:p>
                      <a:endParaRPr lang="en-IN" sz="1600" dirty="0"/>
                    </a:p>
                    <a:p>
                      <a:r>
                        <a:rPr lang="en-IN" sz="1600" dirty="0"/>
                        <a:t>Jin Huang</a:t>
                      </a:r>
                    </a:p>
                  </a:txBody>
                  <a:tcPr/>
                </a:tc>
                <a:tc>
                  <a:txBody>
                    <a:bodyPr/>
                    <a:lstStyle/>
                    <a:p>
                      <a:endParaRPr lang="en-IN" sz="1600" dirty="0"/>
                    </a:p>
                    <a:p>
                      <a:endParaRPr lang="en-IN" sz="1600" dirty="0"/>
                    </a:p>
                    <a:p>
                      <a:r>
                        <a:rPr lang="en-IN" sz="1600" dirty="0"/>
                        <a:t>2023</a:t>
                      </a:r>
                    </a:p>
                  </a:txBody>
                  <a:tcPr/>
                </a:tc>
                <a:tc>
                  <a:txBody>
                    <a:bodyPr/>
                    <a:lstStyle/>
                    <a:p>
                      <a:endParaRPr lang="en-IN" sz="1600" dirty="0"/>
                    </a:p>
                    <a:p>
                      <a:endParaRPr lang="en-IN" sz="1600" dirty="0"/>
                    </a:p>
                    <a:p>
                      <a:pPr algn="ctr"/>
                      <a:r>
                        <a:rPr lang="en-IN" sz="1600" dirty="0"/>
                        <a:t>MDPI</a:t>
                      </a:r>
                    </a:p>
                    <a:p>
                      <a:endParaRPr lang="en-IN" sz="1600" dirty="0"/>
                    </a:p>
                  </a:txBody>
                  <a:tcPr/>
                </a:tc>
                <a:tc>
                  <a:txBody>
                    <a:bodyPr/>
                    <a:lstStyle/>
                    <a:p>
                      <a:r>
                        <a:rPr lang="en-IN" sz="1600" dirty="0"/>
                        <a:t>The study includes details on network structures , data enhancement techniques, and experimental results demonstrating robust performance in various challenges scenarios and implementing a RES-YOLO Model for Vehicle Recognition</a:t>
                      </a:r>
                    </a:p>
                  </a:txBody>
                  <a:tcPr/>
                </a:tc>
                <a:tc>
                  <a:txBody>
                    <a:bodyPr/>
                    <a:lstStyle/>
                    <a:p>
                      <a:r>
                        <a:rPr lang="en-IN" sz="1600" dirty="0"/>
                        <a:t>Presents an innovative and robust approach that outperforms traditional YOLO networks </a:t>
                      </a:r>
                    </a:p>
                  </a:txBody>
                  <a:tcPr/>
                </a:tc>
                <a:tc>
                  <a:txBody>
                    <a:bodyPr/>
                    <a:lstStyle/>
                    <a:p>
                      <a:r>
                        <a:rPr lang="en-IN" sz="1600" dirty="0"/>
                        <a:t>Face challenges related to overfitting , training errors, requiring careful adjustment of coefficients to prevent these issues</a:t>
                      </a:r>
                    </a:p>
                  </a:txBody>
                  <a:tcPr/>
                </a:tc>
                <a:extLst>
                  <a:ext uri="{0D108BD9-81ED-4DB2-BD59-A6C34878D82A}">
                    <a16:rowId xmlns:a16="http://schemas.microsoft.com/office/drawing/2014/main" val="3523384522"/>
                  </a:ext>
                </a:extLst>
              </a:tr>
            </a:tbl>
          </a:graphicData>
        </a:graphic>
      </p:graphicFrame>
      <p:pic>
        <p:nvPicPr>
          <p:cNvPr id="2" name="Content Placeholder 6">
            <a:extLst>
              <a:ext uri="{FF2B5EF4-FFF2-40B4-BE49-F238E27FC236}">
                <a16:creationId xmlns:a16="http://schemas.microsoft.com/office/drawing/2014/main" id="{A088EEC1-924A-244E-4850-44E2C294D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151" y="229952"/>
            <a:ext cx="3318294" cy="986373"/>
          </a:xfrm>
          <a:prstGeom prst="rect">
            <a:avLst/>
          </a:prstGeom>
        </p:spPr>
      </p:pic>
    </p:spTree>
    <p:extLst>
      <p:ext uri="{BB962C8B-B14F-4D97-AF65-F5344CB8AC3E}">
        <p14:creationId xmlns:p14="http://schemas.microsoft.com/office/powerpoint/2010/main" val="4185508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2737</TotalTime>
  <Words>1695</Words>
  <Application>Microsoft Office PowerPoint</Application>
  <PresentationFormat>Widescreen</PresentationFormat>
  <Paragraphs>333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__fkGroteskNeue_a82850</vt:lpstr>
      <vt:lpstr>-apple-system</vt:lpstr>
      <vt:lpstr>Arial</vt:lpstr>
      <vt:lpstr>Calibri</vt:lpstr>
      <vt:lpstr>Calibri Light</vt:lpstr>
      <vt:lpstr>Söhne</vt:lpstr>
      <vt:lpstr>Office Theme</vt:lpstr>
      <vt:lpstr>Number Plate Recognition Using YOLOv5</vt:lpstr>
      <vt:lpstr>CONTENTS</vt:lpstr>
      <vt:lpstr>BASE PAPER DETAILS</vt:lpstr>
      <vt:lpstr>PROBLEM STATEMENT</vt:lpstr>
      <vt:lpstr>OBJECTIVE</vt:lpstr>
      <vt:lpstr>LITERATURE REVIEW</vt:lpstr>
      <vt:lpstr>PowerPoint Presentation</vt:lpstr>
      <vt:lpstr>PowerPoint Presentation</vt:lpstr>
      <vt:lpstr>PowerPoint Presentation</vt:lpstr>
      <vt:lpstr>      </vt:lpstr>
      <vt:lpstr>      </vt:lpstr>
      <vt:lpstr>      </vt:lpstr>
      <vt:lpstr>   YOLOv5 consists of three parts:  1)Backbone: CSPDarknet(Cross Stage Partial) 2) Neck: PANet(Path Aggreration Network) 3) Head: Yolo Layer BACKBONE :  1.In YOLOv5 Convolutional Neural Networks are used as the backbone architecture for object detection.  2.Here CSPDarknet53 backbone is to extract hierarchical features from input images, enabling the model to detect objects.  </vt:lpstr>
      <vt:lpstr>NECK:  1)The neck facilitates the fusion of features from different scales, enabling the model to create a more comprehensive representation of the input image. 2) PANet helps to aggregate multi-scale features from different stages of the backbone network, enabling the model to better handle objects of various sizes.  HEAD:  1) YOLOv5 employs a detection head that predicts bounding boxes, objectness scores, and class probabilities. It uses anchor boxes to predict the size and position of bounding boxes. 2)It uses anchor boxes to predict the size and position of bounding boxes. 3)Anchor boxes are predefined bounding box shapes used during training in object detection models. During training, these boxes are adjusted by the model to better match the actual objects in the dataset. The model learns to predict bounding box coordinates, objectness scores, and class probabilities.</vt:lpstr>
      <vt:lpstr>YOLOv5  models  are classified based on their sizes: 1)YOLOv5n(Nano) : YOLOv5n is a smaller variant  aimed at ultra-lightweight applications or scenarios with extremely limited computational resources. 2)YOLOv5s(Small): Faster inference speed but may struggle with detecting smaller objects 3)YOLOv5m(Medium) : Good balance between speed and accuracy  </vt:lpstr>
      <vt:lpstr>        </vt:lpstr>
      <vt:lpstr>      </vt:lpstr>
      <vt:lpstr>      </vt:lpstr>
      <vt:lpstr>      </vt:lpstr>
      <vt:lpstr>      </vt:lpstr>
      <vt:lpstr>      </vt:lpstr>
      <vt:lpstr>PowerPoint Presentation</vt:lpstr>
      <vt:lpstr>The datsets is likely sourced from “KAGGLE”:  1)https://www.kaggle.com/datasets/andrewmvd/car-plate-detection    This dataset contains 433 images   This dataset contains completely car images.   2)For dehazing foggy images has been chosen from different 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Dual license plate recognition and visual features encoding for  vehicle identification</dc:title>
  <dc:creator>Pranathi Narreddy</dc:creator>
  <cp:lastModifiedBy>kaviya r</cp:lastModifiedBy>
  <cp:revision>82</cp:revision>
  <dcterms:created xsi:type="dcterms:W3CDTF">2024-02-12T17:00:06Z</dcterms:created>
  <dcterms:modified xsi:type="dcterms:W3CDTF">2024-05-31T06:48:13Z</dcterms:modified>
</cp:coreProperties>
</file>