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30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57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96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43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088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227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162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69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3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06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1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58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44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32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5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7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8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91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stwell.in/304-stainless-steel-supplier-manufacturer.html" TargetMode="External"/><Relationship Id="rId2" Type="http://schemas.openxmlformats.org/officeDocument/2006/relationships/hyperlink" Target="https://www.wingrastone.com/wingra-redi-mix/pricing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7B89D7-2DD9-48A8-B486-A14404F5E701}"/>
              </a:ext>
            </a:extLst>
          </p:cNvPr>
          <p:cNvSpPr txBox="1"/>
          <p:nvPr/>
        </p:nvSpPr>
        <p:spPr>
          <a:xfrm>
            <a:off x="822665" y="993612"/>
            <a:ext cx="98275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ASSIGNMENT  </a:t>
            </a:r>
          </a:p>
          <a:p>
            <a:pPr algn="ctr"/>
            <a:r>
              <a:rPr lang="en-US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PRESENTATION</a:t>
            </a:r>
            <a:endParaRPr lang="en-IN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D5A0F2-C32D-4C08-8492-89ED0B6CA954}"/>
              </a:ext>
            </a:extLst>
          </p:cNvPr>
          <p:cNvCxnSpPr>
            <a:cxnSpLocks/>
          </p:cNvCxnSpPr>
          <p:nvPr/>
        </p:nvCxnSpPr>
        <p:spPr>
          <a:xfrm>
            <a:off x="719091" y="5317724"/>
            <a:ext cx="1147290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9CBBB1F-3A9A-4DF4-B04E-51E2D91E1A01}"/>
              </a:ext>
            </a:extLst>
          </p:cNvPr>
          <p:cNvSpPr txBox="1"/>
          <p:nvPr/>
        </p:nvSpPr>
        <p:spPr>
          <a:xfrm>
            <a:off x="1704511" y="5426200"/>
            <a:ext cx="6833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STRUCTURE SUPER COMBO MID TERM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A439EF-B149-4BD3-9AA9-96E9A1ED3A69}"/>
              </a:ext>
            </a:extLst>
          </p:cNvPr>
          <p:cNvSpPr txBox="1"/>
          <p:nvPr/>
        </p:nvSpPr>
        <p:spPr>
          <a:xfrm>
            <a:off x="1704511" y="0"/>
            <a:ext cx="3089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DESCON SOCIETY</a:t>
            </a:r>
            <a:endParaRPr lang="en-IN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964718-A759-4FCE-B968-757D09FE09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578" t="42977" r="16990" b="27857"/>
          <a:stretch/>
        </p:blipFill>
        <p:spPr>
          <a:xfrm>
            <a:off x="7503112" y="4221888"/>
            <a:ext cx="5051394" cy="2000252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ContrastingLeftFacing"/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1275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C73C69-CA96-46B3-9CB7-3972906136ED}"/>
              </a:ext>
            </a:extLst>
          </p:cNvPr>
          <p:cNvSpPr txBox="1"/>
          <p:nvPr/>
        </p:nvSpPr>
        <p:spPr>
          <a:xfrm>
            <a:off x="3690151" y="683580"/>
            <a:ext cx="481169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SOURCES :</a:t>
            </a:r>
          </a:p>
          <a:p>
            <a:pPr algn="ctr"/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B1B453-BE28-495D-BBFD-C1D73D4C00D9}"/>
              </a:ext>
            </a:extLst>
          </p:cNvPr>
          <p:cNvSpPr txBox="1"/>
          <p:nvPr/>
        </p:nvSpPr>
        <p:spPr>
          <a:xfrm>
            <a:off x="2183905" y="1553056"/>
            <a:ext cx="86912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RATES OF CONCRETE  </a:t>
            </a:r>
            <a:r>
              <a:rPr lang="en-US" sz="2800" dirty="0">
                <a:hlinkClick r:id="rId2"/>
              </a:rPr>
              <a:t>https://www.wingrastone.com/wingra-redi-mix/pricing/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756E32-AE74-4999-B757-727549781A0B}"/>
              </a:ext>
            </a:extLst>
          </p:cNvPr>
          <p:cNvSpPr txBox="1"/>
          <p:nvPr/>
        </p:nvSpPr>
        <p:spPr>
          <a:xfrm>
            <a:off x="2183905" y="3898077"/>
            <a:ext cx="951686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RATES OF STAINLESS STEEL </a:t>
            </a:r>
          </a:p>
          <a:p>
            <a:r>
              <a:rPr lang="en-IN" sz="2800" dirty="0"/>
              <a:t>    </a:t>
            </a:r>
            <a:r>
              <a:rPr lang="en-IN" sz="2800" dirty="0">
                <a:hlinkClick r:id="rId3"/>
              </a:rPr>
              <a:t>https://www.fastwell.in/304-stainless-steel-supplier-manufacturer.html</a:t>
            </a:r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43567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D495B3-1959-4071-9213-D30FF1962D92}"/>
              </a:ext>
            </a:extLst>
          </p:cNvPr>
          <p:cNvSpPr/>
          <p:nvPr/>
        </p:nvSpPr>
        <p:spPr>
          <a:xfrm>
            <a:off x="2950297" y="2106201"/>
            <a:ext cx="709040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i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   YOU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79C199-875B-4FE2-900A-817A7E0AF300}"/>
              </a:ext>
            </a:extLst>
          </p:cNvPr>
          <p:cNvSpPr/>
          <p:nvPr/>
        </p:nvSpPr>
        <p:spPr>
          <a:xfrm>
            <a:off x="8424909" y="4935985"/>
            <a:ext cx="3767091" cy="1922016"/>
          </a:xfrm>
          <a:prstGeom prst="rect">
            <a:avLst/>
          </a:prstGeom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BY : PRIYA SINGH </a:t>
            </a:r>
          </a:p>
          <a:p>
            <a:pPr algn="ctr"/>
            <a:r>
              <a:rPr lang="en-US" sz="3200" b="1" i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ROLL NO. :200728</a:t>
            </a:r>
            <a:endParaRPr lang="en-IN" sz="3200" b="1" i="1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80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E72E22-0D98-43D6-85E2-5C133B5CC716}"/>
              </a:ext>
            </a:extLst>
          </p:cNvPr>
          <p:cNvSpPr txBox="1"/>
          <p:nvPr/>
        </p:nvSpPr>
        <p:spPr>
          <a:xfrm>
            <a:off x="2139518" y="363984"/>
            <a:ext cx="69867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DIMENSIONS OF TRAIN STATION SHADE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LENGTH = </a:t>
            </a:r>
            <a:r>
              <a:rPr lang="en-US" sz="4000" b="1" dirty="0"/>
              <a:t>100</a:t>
            </a:r>
            <a:r>
              <a:rPr lang="en-US" sz="3200" b="1" dirty="0"/>
              <a:t> </a:t>
            </a:r>
            <a:r>
              <a:rPr lang="en-US" sz="3600" b="1" dirty="0"/>
              <a:t>m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WIDTH</a:t>
            </a:r>
            <a:r>
              <a:rPr lang="en-US" sz="3200" b="1" dirty="0"/>
              <a:t>  = </a:t>
            </a:r>
            <a:r>
              <a:rPr lang="en-US" sz="4000" b="1" dirty="0"/>
              <a:t>20 </a:t>
            </a:r>
            <a:r>
              <a:rPr lang="en-US" sz="3600" b="1" dirty="0"/>
              <a:t>m</a:t>
            </a:r>
            <a:endParaRPr lang="en-IN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02B83-F3D9-49E1-9D13-717090305219}"/>
              </a:ext>
            </a:extLst>
          </p:cNvPr>
          <p:cNvSpPr txBox="1"/>
          <p:nvPr/>
        </p:nvSpPr>
        <p:spPr>
          <a:xfrm>
            <a:off x="2139518" y="2490187"/>
            <a:ext cx="56018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MATERIALS  USED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/>
              <a:t>STAINLESS STEEL 340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/>
              <a:t>CONCRETE (4000 PSI)</a:t>
            </a:r>
            <a:endParaRPr lang="en-IN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3C9CFE-E371-4C27-B682-B01AC80D4D04}"/>
              </a:ext>
            </a:extLst>
          </p:cNvPr>
          <p:cNvSpPr txBox="1"/>
          <p:nvPr/>
        </p:nvSpPr>
        <p:spPr>
          <a:xfrm>
            <a:off x="2272683" y="4431724"/>
            <a:ext cx="80342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COST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/>
              <a:t>CONCRETE = ₹9,573.09 (per cubic yard)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/>
              <a:t>SS 340 = ₹195 (per Kg)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753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1DB5C5-3341-4164-B001-3396C0E6E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98" t="39276" r="26627" b="30057"/>
          <a:stretch/>
        </p:blipFill>
        <p:spPr>
          <a:xfrm>
            <a:off x="2633472" y="2971800"/>
            <a:ext cx="8039286" cy="31181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B7C1F3-5CFA-49BF-ACE4-8DB9848D8E4E}"/>
              </a:ext>
            </a:extLst>
          </p:cNvPr>
          <p:cNvSpPr txBox="1"/>
          <p:nvPr/>
        </p:nvSpPr>
        <p:spPr>
          <a:xfrm>
            <a:off x="3148747" y="859536"/>
            <a:ext cx="69448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PICTURE OF UNDEFORMED STRUCTURE   IN  Y-Z PLANE :</a:t>
            </a:r>
            <a:endParaRPr lang="en-IN" sz="3600" b="1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2493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30A500-7735-426E-84C7-9C6D49642E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38" t="28773" r="8710" b="41291"/>
          <a:stretch/>
        </p:blipFill>
        <p:spPr>
          <a:xfrm>
            <a:off x="3291840" y="1783640"/>
            <a:ext cx="8705088" cy="21214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8E0A1E-2539-404E-BF94-91F3247540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98" t="27866" r="9327" b="39867"/>
          <a:stretch/>
        </p:blipFill>
        <p:spPr>
          <a:xfrm>
            <a:off x="3291840" y="4425696"/>
            <a:ext cx="8705088" cy="22128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F7E477-013B-46DE-A3D5-337EF01094B2}"/>
              </a:ext>
            </a:extLst>
          </p:cNvPr>
          <p:cNvSpPr txBox="1"/>
          <p:nvPr/>
        </p:nvSpPr>
        <p:spPr>
          <a:xfrm>
            <a:off x="3602301" y="271302"/>
            <a:ext cx="62407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PICTURE OF UNDEFORMED STRUCTURE   IN   X-Z PLANE :</a:t>
            </a:r>
            <a:endParaRPr lang="en-IN" sz="3600" dirty="0"/>
          </a:p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70AD92-91CA-4819-B64C-D19E586C24DC}"/>
              </a:ext>
            </a:extLst>
          </p:cNvPr>
          <p:cNvSpPr txBox="1"/>
          <p:nvPr/>
        </p:nvSpPr>
        <p:spPr>
          <a:xfrm>
            <a:off x="1277874" y="2631062"/>
            <a:ext cx="17236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= 0 or</a:t>
            </a:r>
          </a:p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= 20</a:t>
            </a:r>
            <a:endParaRPr lang="en-IN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A1E5B98-EBFC-4178-BA83-0F244BBB8147}"/>
              </a:ext>
            </a:extLst>
          </p:cNvPr>
          <p:cNvSpPr/>
          <p:nvPr/>
        </p:nvSpPr>
        <p:spPr>
          <a:xfrm>
            <a:off x="2880360" y="2951946"/>
            <a:ext cx="411480" cy="129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BBC6C84-08F3-4C9C-8127-7403CD222DE2}"/>
              </a:ext>
            </a:extLst>
          </p:cNvPr>
          <p:cNvSpPr/>
          <p:nvPr/>
        </p:nvSpPr>
        <p:spPr>
          <a:xfrm>
            <a:off x="2926080" y="5080373"/>
            <a:ext cx="365760" cy="173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F07413-DB0D-4173-A2EC-F76844E613E6}"/>
              </a:ext>
            </a:extLst>
          </p:cNvPr>
          <p:cNvSpPr txBox="1"/>
          <p:nvPr/>
        </p:nvSpPr>
        <p:spPr>
          <a:xfrm>
            <a:off x="1682496" y="4905631"/>
            <a:ext cx="1319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= 10</a:t>
            </a:r>
            <a:endParaRPr lang="en-IN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997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B6E36C-D6D0-4E7A-9676-CE570060BCED}"/>
              </a:ext>
            </a:extLst>
          </p:cNvPr>
          <p:cNvSpPr txBox="1"/>
          <p:nvPr/>
        </p:nvSpPr>
        <p:spPr>
          <a:xfrm>
            <a:off x="1589104" y="-102608"/>
            <a:ext cx="104135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PICTURE OF UNDEFORMED STRUCTURE IN X-Y PLANE :</a:t>
            </a:r>
            <a:endParaRPr lang="en-IN" sz="3600" dirty="0"/>
          </a:p>
          <a:p>
            <a:pPr algn="ctr"/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B39BFA-2EE0-4E98-A6A3-B2405476DA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0" t="27618" r="10000" b="30884"/>
          <a:stretch/>
        </p:blipFill>
        <p:spPr>
          <a:xfrm>
            <a:off x="5308097" y="4910328"/>
            <a:ext cx="6883903" cy="19476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DF4B9A-F28B-4738-9264-FC52AA9194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49" t="26934" r="8575" b="29333"/>
          <a:stretch/>
        </p:blipFill>
        <p:spPr>
          <a:xfrm>
            <a:off x="-9324" y="2978837"/>
            <a:ext cx="6926940" cy="20124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A638A34-181A-4F8E-B70D-D70E1F50AB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99" t="24933" r="9025" b="28400"/>
          <a:stretch/>
        </p:blipFill>
        <p:spPr>
          <a:xfrm>
            <a:off x="5788332" y="948867"/>
            <a:ext cx="6455304" cy="202997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C4E39F1-D83F-4996-A86B-593F3FAE6CDF}"/>
              </a:ext>
            </a:extLst>
          </p:cNvPr>
          <p:cNvSpPr txBox="1"/>
          <p:nvPr/>
        </p:nvSpPr>
        <p:spPr>
          <a:xfrm>
            <a:off x="3454146" y="5884164"/>
            <a:ext cx="1483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 = 0</a:t>
            </a:r>
            <a:endParaRPr lang="en-IN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CD848C1-71C1-4ECD-A321-3BDA62DB8E78}"/>
              </a:ext>
            </a:extLst>
          </p:cNvPr>
          <p:cNvSpPr/>
          <p:nvPr/>
        </p:nvSpPr>
        <p:spPr>
          <a:xfrm>
            <a:off x="4654296" y="5796410"/>
            <a:ext cx="603506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B9BE2A90-4EFC-47D4-9C97-0266545C1984}"/>
              </a:ext>
            </a:extLst>
          </p:cNvPr>
          <p:cNvSpPr/>
          <p:nvPr/>
        </p:nvSpPr>
        <p:spPr>
          <a:xfrm>
            <a:off x="6917616" y="3834908"/>
            <a:ext cx="635328" cy="5486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F92DE08-B0B1-4775-B3BC-842DEC7E634A}"/>
              </a:ext>
            </a:extLst>
          </p:cNvPr>
          <p:cNvSpPr/>
          <p:nvPr/>
        </p:nvSpPr>
        <p:spPr>
          <a:xfrm>
            <a:off x="5047663" y="1515100"/>
            <a:ext cx="740669" cy="6616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C98278-04C1-40DF-A5DB-8E23CCA3859A}"/>
              </a:ext>
            </a:extLst>
          </p:cNvPr>
          <p:cNvSpPr txBox="1"/>
          <p:nvPr/>
        </p:nvSpPr>
        <p:spPr>
          <a:xfrm>
            <a:off x="3958212" y="1584329"/>
            <a:ext cx="1202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 = 6</a:t>
            </a:r>
            <a:endParaRPr lang="en-IN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859687-9BD4-44E1-B4AB-70A084D55725}"/>
              </a:ext>
            </a:extLst>
          </p:cNvPr>
          <p:cNvSpPr txBox="1"/>
          <p:nvPr/>
        </p:nvSpPr>
        <p:spPr>
          <a:xfrm>
            <a:off x="7726680" y="3853571"/>
            <a:ext cx="1289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 = 5</a:t>
            </a:r>
            <a:endParaRPr lang="en-IN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307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73D7FD-3E55-434C-907A-5EE6A470DFCD}"/>
              </a:ext>
            </a:extLst>
          </p:cNvPr>
          <p:cNvSpPr txBox="1"/>
          <p:nvPr/>
        </p:nvSpPr>
        <p:spPr>
          <a:xfrm>
            <a:off x="1582964" y="0"/>
            <a:ext cx="101649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PICTURE OF UNDEFORMED STRUCTURE IN 3-D :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A8D451A-5B5F-4F72-8D2C-D39F7AF4BE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44" t="40906" r="32646" b="23880"/>
          <a:stretch/>
        </p:blipFill>
        <p:spPr>
          <a:xfrm>
            <a:off x="1493701" y="861774"/>
            <a:ext cx="8661331" cy="381081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350600E-F9FF-481B-BE19-6BFEDE2A96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106" t="44923" r="19321" b="26602"/>
          <a:stretch/>
        </p:blipFill>
        <p:spPr>
          <a:xfrm>
            <a:off x="105655" y="4796426"/>
            <a:ext cx="3972571" cy="206157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9D71528-7305-4A24-B6E4-6A8FD88949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249" t="46861" r="11285" b="33463"/>
          <a:stretch/>
        </p:blipFill>
        <p:spPr>
          <a:xfrm>
            <a:off x="3869527" y="4672584"/>
            <a:ext cx="8405465" cy="21245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AF1927-4B13-4BEC-91EE-18CDB0BBA9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16" t="32104" r="28715" b="6926"/>
          <a:stretch/>
        </p:blipFill>
        <p:spPr>
          <a:xfrm>
            <a:off x="8317245" y="2734852"/>
            <a:ext cx="3917429" cy="206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41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4E023-ADCD-4386-99D0-B1B8F8D8EE29}"/>
              </a:ext>
            </a:extLst>
          </p:cNvPr>
          <p:cNvSpPr txBox="1"/>
          <p:nvPr/>
        </p:nvSpPr>
        <p:spPr>
          <a:xfrm>
            <a:off x="2513838" y="0"/>
            <a:ext cx="71643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PICTURE OF DEFORMED STRUCTURE IN 3-D :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B10998-7264-466B-ACA6-1E56D88995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0" t="8110" r="31220" b="15606"/>
          <a:stretch/>
        </p:blipFill>
        <p:spPr>
          <a:xfrm>
            <a:off x="5174641" y="2276856"/>
            <a:ext cx="7017359" cy="4581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49F63A-AC4F-43A9-958D-0ECFFE2F69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78" t="18234" r="1846" b="7033"/>
          <a:stretch/>
        </p:blipFill>
        <p:spPr>
          <a:xfrm>
            <a:off x="0" y="1234440"/>
            <a:ext cx="8049768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69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DAD03FB-4A5C-48BC-A0F4-33CE1C972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309913"/>
              </p:ext>
            </p:extLst>
          </p:nvPr>
        </p:nvGraphicFramePr>
        <p:xfrm>
          <a:off x="1349407" y="976544"/>
          <a:ext cx="10842595" cy="5881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519">
                  <a:extLst>
                    <a:ext uri="{9D8B030D-6E8A-4147-A177-3AD203B41FA5}">
                      <a16:colId xmlns:a16="http://schemas.microsoft.com/office/drawing/2014/main" val="1814363998"/>
                    </a:ext>
                  </a:extLst>
                </a:gridCol>
                <a:gridCol w="2168519">
                  <a:extLst>
                    <a:ext uri="{9D8B030D-6E8A-4147-A177-3AD203B41FA5}">
                      <a16:colId xmlns:a16="http://schemas.microsoft.com/office/drawing/2014/main" val="1816246383"/>
                    </a:ext>
                  </a:extLst>
                </a:gridCol>
                <a:gridCol w="2168519">
                  <a:extLst>
                    <a:ext uri="{9D8B030D-6E8A-4147-A177-3AD203B41FA5}">
                      <a16:colId xmlns:a16="http://schemas.microsoft.com/office/drawing/2014/main" val="587904219"/>
                    </a:ext>
                  </a:extLst>
                </a:gridCol>
                <a:gridCol w="2168519">
                  <a:extLst>
                    <a:ext uri="{9D8B030D-6E8A-4147-A177-3AD203B41FA5}">
                      <a16:colId xmlns:a16="http://schemas.microsoft.com/office/drawing/2014/main" val="4102277069"/>
                    </a:ext>
                  </a:extLst>
                </a:gridCol>
                <a:gridCol w="2168519">
                  <a:extLst>
                    <a:ext uri="{9D8B030D-6E8A-4147-A177-3AD203B41FA5}">
                      <a16:colId xmlns:a16="http://schemas.microsoft.com/office/drawing/2014/main" val="571078845"/>
                    </a:ext>
                  </a:extLst>
                </a:gridCol>
              </a:tblGrid>
              <a:tr h="736443">
                <a:tc>
                  <a:txBody>
                    <a:bodyPr/>
                    <a:lstStyle/>
                    <a:p>
                      <a:r>
                        <a:rPr lang="en-US" dirty="0"/>
                        <a:t>ELEMENT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VOLUME (in Kg)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( in </a:t>
                      </a:r>
                      <a:r>
                        <a:rPr lang="en-US" dirty="0">
                          <a:latin typeface="Arial Black" panose="020B0A04020102020204" pitchFamily="34" charset="0"/>
                        </a:rPr>
                        <a:t>₹ 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501782"/>
                  </a:ext>
                </a:extLst>
              </a:tr>
              <a:tr h="7364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beam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3524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687180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 340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41986"/>
                  </a:ext>
                </a:extLst>
              </a:tr>
              <a:tr h="7364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431.75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84191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 340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846481"/>
                  </a:ext>
                </a:extLst>
              </a:tr>
              <a:tr h="7364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2+10+10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892.808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174096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SS 340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294290"/>
                  </a:ext>
                </a:extLst>
              </a:tr>
              <a:tr h="7364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truss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10+8+16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59.11+496.19+</a:t>
                      </a:r>
                    </a:p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1583.79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417122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SS 340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329865"/>
                  </a:ext>
                </a:extLst>
              </a:tr>
              <a:tr h="7364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ROOF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 PLATES TRIANGULAR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401994.88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5033377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CONCRETE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381481"/>
                  </a:ext>
                </a:extLst>
              </a:tr>
              <a:tr h="72635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Solid1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200000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2504200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CONCRETE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967075"/>
                  </a:ext>
                </a:extLst>
              </a:tr>
              <a:tr h="73644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TOTAL COST </a:t>
                      </a:r>
                      <a:r>
                        <a:rPr lang="en-US" dirty="0">
                          <a:latin typeface="Arial Black" panose="020B0A04020102020204" pitchFamily="34" charset="0"/>
                          <a:sym typeface="Wingdings" panose="05000000000000000000" pitchFamily="2" charset="2"/>
                        </a:rPr>
                        <a:t></a:t>
                      </a:r>
                      <a:endParaRPr lang="en-IN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89,00,166</a:t>
                      </a:r>
                      <a:endParaRPr lang="en-IN" b="1" dirty="0"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85741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40A03D1-7D5D-4627-9C18-435181F37614}"/>
              </a:ext>
            </a:extLst>
          </p:cNvPr>
          <p:cNvSpPr txBox="1"/>
          <p:nvPr/>
        </p:nvSpPr>
        <p:spPr>
          <a:xfrm>
            <a:off x="3841246" y="226954"/>
            <a:ext cx="6054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Arial Black" panose="020B0A04020102020204" pitchFamily="34" charset="0"/>
              </a:rPr>
              <a:t>TOTAL COST ESTIMATION</a:t>
            </a:r>
            <a:endParaRPr lang="en-IN" sz="3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547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C5B76D-2EAC-458F-99F4-61643676C392}"/>
              </a:ext>
            </a:extLst>
          </p:cNvPr>
          <p:cNvSpPr txBox="1"/>
          <p:nvPr/>
        </p:nvSpPr>
        <p:spPr>
          <a:xfrm>
            <a:off x="2317072" y="0"/>
            <a:ext cx="8194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TRAIN  STATION  SHADE :</a:t>
            </a:r>
            <a:endParaRPr lang="en-IN" sz="40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8F29E9-6099-49A5-8374-242574B9D5A2}"/>
              </a:ext>
            </a:extLst>
          </p:cNvPr>
          <p:cNvSpPr txBox="1"/>
          <p:nvPr/>
        </p:nvSpPr>
        <p:spPr>
          <a:xfrm>
            <a:off x="2796466" y="1030107"/>
            <a:ext cx="9188388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Bahnschrift" panose="020B0502040204020203" pitchFamily="34" charset="0"/>
              </a:rPr>
              <a:t>THE MOTIVATION BEHIND MAKING THIS STRUCTURE IS THE BASIC  MODEL OF RAILWAY STATION SHADE AT VARIOUS STATIONS.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 dirty="0">
              <a:latin typeface="Bahnschrift" panose="020B0502040204020203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Bahnschrift" panose="020B0502040204020203" pitchFamily="34" charset="0"/>
              </a:rPr>
              <a:t>SECOND COMES THE MATERIAL,SINCE STAINLESS STEEL IS RUST FREE AND ALSO LASTS LONGER AS COMPARED TO OTHER MATERIALS.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 dirty="0">
              <a:latin typeface="Bahnschrift" panose="020B0502040204020203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Bahnschrift" panose="020B0502040204020203" pitchFamily="34" charset="0"/>
              </a:rPr>
              <a:t>CONCRETE IS BETTER THAN TIN SHADE SINCE METAL HEATS UP EASILY WHEREAS CONCRETE DOES BUT SLOWLY.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2400" dirty="0">
              <a:latin typeface="Bahnschrift" panose="020B0502040204020203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400" dirty="0">
                <a:latin typeface="Bahnschrift" panose="020B0502040204020203" pitchFamily="34" charset="0"/>
              </a:rPr>
              <a:t>MAKING THE MODEL EFFICIENT WAS THE GOAL AND ALSO THIS STRUCTURE HAS VERY LESS DEFORMTION</a:t>
            </a:r>
            <a:r>
              <a:rPr lang="en-IN" sz="2800" dirty="0">
                <a:latin typeface="Bahnschrift" panose="020B0502040204020203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53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146</TotalTime>
  <Words>293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Bahnschrift</vt:lpstr>
      <vt:lpstr>Bahnschrift SemiBold</vt:lpstr>
      <vt:lpstr>Corbel</vt:lpstr>
      <vt:lpstr>Courier New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 singh</dc:creator>
  <cp:lastModifiedBy>priya singh</cp:lastModifiedBy>
  <cp:revision>15</cp:revision>
  <dcterms:created xsi:type="dcterms:W3CDTF">2021-06-17T19:31:22Z</dcterms:created>
  <dcterms:modified xsi:type="dcterms:W3CDTF">2021-06-17T21:58:14Z</dcterms:modified>
</cp:coreProperties>
</file>