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8" r:id="rId2"/>
    <p:sldId id="257" r:id="rId3"/>
    <p:sldId id="264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2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4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1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308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17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84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470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634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42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57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6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07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14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39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7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01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04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82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169AA4-AD6D-41DD-ABBD-432FEF2E6802}"/>
              </a:ext>
            </a:extLst>
          </p:cNvPr>
          <p:cNvSpPr txBox="1"/>
          <p:nvPr/>
        </p:nvSpPr>
        <p:spPr>
          <a:xfrm>
            <a:off x="1588517" y="1205752"/>
            <a:ext cx="7871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/>
              <a:t>FINAL PROBLEM</a:t>
            </a:r>
            <a:endParaRPr lang="en-IN" sz="72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C54A9-8D14-4827-8DB2-AD8AB5DE71A3}"/>
              </a:ext>
            </a:extLst>
          </p:cNvPr>
          <p:cNvSpPr txBox="1"/>
          <p:nvPr/>
        </p:nvSpPr>
        <p:spPr>
          <a:xfrm>
            <a:off x="-511943" y="33489"/>
            <a:ext cx="493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STRUCTURE SUPER COMBO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D71FD-9B03-44CE-8936-D946D55ABCF2}"/>
              </a:ext>
            </a:extLst>
          </p:cNvPr>
          <p:cNvSpPr txBox="1"/>
          <p:nvPr/>
        </p:nvSpPr>
        <p:spPr>
          <a:xfrm>
            <a:off x="1957834" y="2958301"/>
            <a:ext cx="7132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i="1" dirty="0">
                <a:latin typeface="Arial Black" panose="020B0A04020102020204" pitchFamily="34" charset="0"/>
              </a:rPr>
              <a:t>PART : 2</a:t>
            </a:r>
            <a:endParaRPr lang="en-IN" sz="9600" b="1" i="1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E551D-9833-4052-972A-CD146C6034EE}"/>
              </a:ext>
            </a:extLst>
          </p:cNvPr>
          <p:cNvSpPr txBox="1"/>
          <p:nvPr/>
        </p:nvSpPr>
        <p:spPr>
          <a:xfrm>
            <a:off x="8607881" y="2712"/>
            <a:ext cx="3844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DESCON SOCIETY</a:t>
            </a:r>
            <a:endParaRPr lang="en-IN" sz="28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44558-E038-46E9-B726-C5C9CDE52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3" t="38430" r="12794" b="22484"/>
          <a:stretch/>
        </p:blipFill>
        <p:spPr>
          <a:xfrm>
            <a:off x="8365025" y="4451920"/>
            <a:ext cx="3738282" cy="235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7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2D6C1-20A1-43A8-8113-C4A7B9AE080A}"/>
              </a:ext>
            </a:extLst>
          </p:cNvPr>
          <p:cNvSpPr txBox="1"/>
          <p:nvPr/>
        </p:nvSpPr>
        <p:spPr>
          <a:xfrm>
            <a:off x="1138519" y="88673"/>
            <a:ext cx="8462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>
                <a:latin typeface="Bahnschrift Condensed" panose="020B0502040204020203" pitchFamily="34" charset="0"/>
              </a:rPr>
              <a:t>DIMENSIONS OF BUILDING</a:t>
            </a:r>
            <a:endParaRPr lang="en-IN" sz="7200" b="1" i="1" dirty="0">
              <a:latin typeface="Bahnschrift 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9F70B-F87C-43E1-9339-9761C02B4C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33856" r="72720" b="27451"/>
          <a:stretch/>
        </p:blipFill>
        <p:spPr>
          <a:xfrm>
            <a:off x="1138519" y="1836316"/>
            <a:ext cx="2823882" cy="50052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3D9D0-A52F-44FE-8F71-E8AEA83EC578}"/>
              </a:ext>
            </a:extLst>
          </p:cNvPr>
          <p:cNvCxnSpPr/>
          <p:nvPr/>
        </p:nvCxnSpPr>
        <p:spPr>
          <a:xfrm flipV="1">
            <a:off x="1004047" y="1836316"/>
            <a:ext cx="0" cy="475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B4B022-3DE1-4225-9DE6-3D3540259F01}"/>
              </a:ext>
            </a:extLst>
          </p:cNvPr>
          <p:cNvCxnSpPr/>
          <p:nvPr/>
        </p:nvCxnSpPr>
        <p:spPr>
          <a:xfrm>
            <a:off x="1004047" y="2904565"/>
            <a:ext cx="0" cy="524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6C177C-4FB2-43FD-A436-E705F052E172}"/>
              </a:ext>
            </a:extLst>
          </p:cNvPr>
          <p:cNvCxnSpPr>
            <a:cxnSpLocks/>
          </p:cNvCxnSpPr>
          <p:nvPr/>
        </p:nvCxnSpPr>
        <p:spPr>
          <a:xfrm flipV="1">
            <a:off x="4132729" y="3657601"/>
            <a:ext cx="0" cy="39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3C3E02-E01F-4849-91AB-E848D5572146}"/>
              </a:ext>
            </a:extLst>
          </p:cNvPr>
          <p:cNvCxnSpPr>
            <a:cxnSpLocks/>
          </p:cNvCxnSpPr>
          <p:nvPr/>
        </p:nvCxnSpPr>
        <p:spPr>
          <a:xfrm>
            <a:off x="4132729" y="4464424"/>
            <a:ext cx="0" cy="363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4637DC-B083-4AEF-AA68-1FBF08EAF91C}"/>
              </a:ext>
            </a:extLst>
          </p:cNvPr>
          <p:cNvCxnSpPr>
            <a:cxnSpLocks/>
          </p:cNvCxnSpPr>
          <p:nvPr/>
        </p:nvCxnSpPr>
        <p:spPr>
          <a:xfrm flipV="1">
            <a:off x="1004047" y="4724400"/>
            <a:ext cx="8965" cy="453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DB7A16-C6C6-4DD9-8E24-8FF7E41687D5}"/>
              </a:ext>
            </a:extLst>
          </p:cNvPr>
          <p:cNvCxnSpPr>
            <a:cxnSpLocks/>
          </p:cNvCxnSpPr>
          <p:nvPr/>
        </p:nvCxnSpPr>
        <p:spPr>
          <a:xfrm flipH="1">
            <a:off x="1004047" y="5681277"/>
            <a:ext cx="8965" cy="513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BCDCA4-E0D0-49ED-8BE3-08B0DE052A2E}"/>
              </a:ext>
            </a:extLst>
          </p:cNvPr>
          <p:cNvCxnSpPr>
            <a:cxnSpLocks/>
          </p:cNvCxnSpPr>
          <p:nvPr/>
        </p:nvCxnSpPr>
        <p:spPr>
          <a:xfrm>
            <a:off x="4061012" y="6248400"/>
            <a:ext cx="0" cy="5049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F1AFFC-671E-4D8A-B6C8-B106E1CB8EDD}"/>
              </a:ext>
            </a:extLst>
          </p:cNvPr>
          <p:cNvSpPr txBox="1"/>
          <p:nvPr/>
        </p:nvSpPr>
        <p:spPr>
          <a:xfrm>
            <a:off x="555812" y="24462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12’5”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83C9E-54CE-40C5-A924-0ABD25D7082A}"/>
              </a:ext>
            </a:extLst>
          </p:cNvPr>
          <p:cNvSpPr txBox="1"/>
          <p:nvPr/>
        </p:nvSpPr>
        <p:spPr>
          <a:xfrm>
            <a:off x="3962401" y="40867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10’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1F4749-F065-4701-904C-9972A74B8534}"/>
              </a:ext>
            </a:extLst>
          </p:cNvPr>
          <p:cNvSpPr txBox="1"/>
          <p:nvPr/>
        </p:nvSpPr>
        <p:spPr>
          <a:xfrm>
            <a:off x="4096872" y="63025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4’6”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52EC35-D251-4A16-B9F8-B832E4AFCFF1}"/>
              </a:ext>
            </a:extLst>
          </p:cNvPr>
          <p:cNvSpPr txBox="1"/>
          <p:nvPr/>
        </p:nvSpPr>
        <p:spPr>
          <a:xfrm>
            <a:off x="389966" y="52448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14’7”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2628DF-C030-489A-BB9E-61586A6DEEBE}"/>
              </a:ext>
            </a:extLst>
          </p:cNvPr>
          <p:cNvCxnSpPr/>
          <p:nvPr/>
        </p:nvCxnSpPr>
        <p:spPr>
          <a:xfrm>
            <a:off x="1138519" y="1676400"/>
            <a:ext cx="13267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6A4A-074D-44EE-B7E6-DF5392047347}"/>
              </a:ext>
            </a:extLst>
          </p:cNvPr>
          <p:cNvCxnSpPr/>
          <p:nvPr/>
        </p:nvCxnSpPr>
        <p:spPr>
          <a:xfrm>
            <a:off x="2626659" y="1667435"/>
            <a:ext cx="11833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96BE4B-6489-4A1F-836E-35609AF787D6}"/>
              </a:ext>
            </a:extLst>
          </p:cNvPr>
          <p:cNvSpPr txBox="1"/>
          <p:nvPr/>
        </p:nvSpPr>
        <p:spPr>
          <a:xfrm>
            <a:off x="2895600" y="12890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11’11”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FDE02B-6E1E-48BE-90BC-1C3CA6D10045}"/>
              </a:ext>
            </a:extLst>
          </p:cNvPr>
          <p:cNvSpPr txBox="1"/>
          <p:nvPr/>
        </p:nvSpPr>
        <p:spPr>
          <a:xfrm>
            <a:off x="1470212" y="12890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11’7”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0FB56C-B2CD-4F76-8C8B-2EBD747B18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9" t="45050" r="54529" b="40576"/>
          <a:stretch/>
        </p:blipFill>
        <p:spPr>
          <a:xfrm>
            <a:off x="5554069" y="1985820"/>
            <a:ext cx="3634756" cy="4584249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079C1C-151D-4894-BC3C-8D6E12CE731F}"/>
              </a:ext>
            </a:extLst>
          </p:cNvPr>
          <p:cNvCxnSpPr>
            <a:cxnSpLocks/>
          </p:cNvCxnSpPr>
          <p:nvPr/>
        </p:nvCxnSpPr>
        <p:spPr>
          <a:xfrm>
            <a:off x="9296401" y="2073880"/>
            <a:ext cx="0" cy="13551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83C23C-2691-4E00-9875-26500D9641B7}"/>
              </a:ext>
            </a:extLst>
          </p:cNvPr>
          <p:cNvCxnSpPr/>
          <p:nvPr/>
        </p:nvCxnSpPr>
        <p:spPr>
          <a:xfrm>
            <a:off x="9296401" y="3516404"/>
            <a:ext cx="0" cy="11407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2C5A80-71FF-4BAB-8DD6-F1DFE5E12E63}"/>
              </a:ext>
            </a:extLst>
          </p:cNvPr>
          <p:cNvCxnSpPr/>
          <p:nvPr/>
        </p:nvCxnSpPr>
        <p:spPr>
          <a:xfrm>
            <a:off x="9359155" y="4827494"/>
            <a:ext cx="0" cy="12864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68A2AA5-908A-401B-BEC8-BF8637AEDFA2}"/>
              </a:ext>
            </a:extLst>
          </p:cNvPr>
          <p:cNvSpPr txBox="1"/>
          <p:nvPr/>
        </p:nvSpPr>
        <p:spPr>
          <a:xfrm>
            <a:off x="9359154" y="25032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9’4”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B9C838-EE4B-4359-8AFB-B6B4F8637146}"/>
              </a:ext>
            </a:extLst>
          </p:cNvPr>
          <p:cNvSpPr txBox="1"/>
          <p:nvPr/>
        </p:nvSpPr>
        <p:spPr>
          <a:xfrm>
            <a:off x="9403978" y="39086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9’4”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D0A35E-82AD-423F-8BFF-5DA210E32F56}"/>
              </a:ext>
            </a:extLst>
          </p:cNvPr>
          <p:cNvSpPr txBox="1"/>
          <p:nvPr/>
        </p:nvSpPr>
        <p:spPr>
          <a:xfrm>
            <a:off x="9403978" y="53139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9’4”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59C6B3-0589-47B0-BCF3-1CF201D0DB05}"/>
              </a:ext>
            </a:extLst>
          </p:cNvPr>
          <p:cNvSpPr txBox="1"/>
          <p:nvPr/>
        </p:nvSpPr>
        <p:spPr>
          <a:xfrm>
            <a:off x="7794814" y="1083786"/>
            <a:ext cx="312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MADE SYMMETRIC BUILDINGS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97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1E327-D7A5-4CFB-968C-BC21C4690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" t="36716" r="12967" b="19067"/>
          <a:stretch/>
        </p:blipFill>
        <p:spPr>
          <a:xfrm>
            <a:off x="510988" y="3126903"/>
            <a:ext cx="10739718" cy="3397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DFD2D0-034F-48D2-B256-CF3FF8F521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" t="42876" r="52352" b="36340"/>
          <a:stretch/>
        </p:blipFill>
        <p:spPr>
          <a:xfrm>
            <a:off x="322730" y="304801"/>
            <a:ext cx="5127811" cy="142538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3E5FB-DA52-4974-A4D9-72FAE1B1BC19}"/>
              </a:ext>
            </a:extLst>
          </p:cNvPr>
          <p:cNvCxnSpPr/>
          <p:nvPr/>
        </p:nvCxnSpPr>
        <p:spPr>
          <a:xfrm>
            <a:off x="1344706" y="2070847"/>
            <a:ext cx="301214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AE2529-7F1C-4900-AA5E-03ACD0C9BBE7}"/>
              </a:ext>
            </a:extLst>
          </p:cNvPr>
          <p:cNvSpPr txBox="1"/>
          <p:nvPr/>
        </p:nvSpPr>
        <p:spPr>
          <a:xfrm>
            <a:off x="2429435" y="17015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100 ft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03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B64A9-BE53-4AA0-A8EA-3ED5560B9DD0}"/>
              </a:ext>
            </a:extLst>
          </p:cNvPr>
          <p:cNvSpPr txBox="1"/>
          <p:nvPr/>
        </p:nvSpPr>
        <p:spPr>
          <a:xfrm>
            <a:off x="322730" y="578224"/>
            <a:ext cx="6759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latin typeface="Bahnschrift SemiBold Condensed" panose="020B0502040204020203" pitchFamily="34" charset="0"/>
              </a:rPr>
              <a:t>DIFFERENT MATERIALS USED : </a:t>
            </a:r>
            <a:endParaRPr lang="en-IN" sz="5400" u="sng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C2BFC-F699-47C2-94A7-BF9D1DAED501}"/>
              </a:ext>
            </a:extLst>
          </p:cNvPr>
          <p:cNvSpPr txBox="1"/>
          <p:nvPr/>
        </p:nvSpPr>
        <p:spPr>
          <a:xfrm>
            <a:off x="322730" y="1613647"/>
            <a:ext cx="4554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REBAR HYSD Grade500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M20 concrete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A77E5-7BAD-45BA-8CFC-B66AEB3B190C}"/>
              </a:ext>
            </a:extLst>
          </p:cNvPr>
          <p:cNvSpPr txBox="1"/>
          <p:nvPr/>
        </p:nvSpPr>
        <p:spPr>
          <a:xfrm>
            <a:off x="322730" y="2810435"/>
            <a:ext cx="605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Bahnschrift Condensed" panose="020B0502040204020203" pitchFamily="34" charset="0"/>
              </a:rPr>
              <a:t>Total structures used: </a:t>
            </a:r>
            <a:endParaRPr lang="en-IN" sz="5400" b="1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70BC1-9DD1-4F40-A558-CA9A3DB2D736}"/>
              </a:ext>
            </a:extLst>
          </p:cNvPr>
          <p:cNvSpPr txBox="1"/>
          <p:nvPr/>
        </p:nvSpPr>
        <p:spPr>
          <a:xfrm>
            <a:off x="322730" y="3976446"/>
            <a:ext cx="5253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Beam=51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Column=36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Rectangular slab 130=21</a:t>
            </a:r>
          </a:p>
        </p:txBody>
      </p:sp>
    </p:spTree>
    <p:extLst>
      <p:ext uri="{BB962C8B-B14F-4D97-AF65-F5344CB8AC3E}">
        <p14:creationId xmlns:p14="http://schemas.microsoft.com/office/powerpoint/2010/main" val="147306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8047C0-7677-4C65-A9F5-B144913D702E}"/>
              </a:ext>
            </a:extLst>
          </p:cNvPr>
          <p:cNvSpPr txBox="1"/>
          <p:nvPr/>
        </p:nvSpPr>
        <p:spPr>
          <a:xfrm>
            <a:off x="412376" y="636494"/>
            <a:ext cx="9752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Bahnschrift Condensed" panose="020B0502040204020203" pitchFamily="34" charset="0"/>
              </a:rPr>
              <a:t>Different types of applied loads</a:t>
            </a:r>
            <a:endParaRPr lang="en-IN" sz="7200" b="1" dirty="0">
              <a:latin typeface="Bahnschrift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D9CA51-1C75-478E-8F26-E7FB8F83BD00}"/>
              </a:ext>
            </a:extLst>
          </p:cNvPr>
          <p:cNvSpPr txBox="1"/>
          <p:nvPr/>
        </p:nvSpPr>
        <p:spPr>
          <a:xfrm>
            <a:off x="860611" y="2272129"/>
            <a:ext cx="636494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DEAD LOAD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LIVE LOAD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ROOF LIVE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WALL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PARAPET WALL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PARTITION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EARTQUAKE X DIR.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EARTHQUAKE Y DIR.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5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A79CC-27FD-4A98-B50A-8272CA0F3CFA}"/>
              </a:ext>
            </a:extLst>
          </p:cNvPr>
          <p:cNvSpPr txBox="1"/>
          <p:nvPr/>
        </p:nvSpPr>
        <p:spPr>
          <a:xfrm>
            <a:off x="367552" y="452717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/>
              <a:t>Procedure: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C3CD6-0F18-430B-953F-AE8B5074FE09}"/>
              </a:ext>
            </a:extLst>
          </p:cNvPr>
          <p:cNvSpPr txBox="1"/>
          <p:nvPr/>
        </p:nvSpPr>
        <p:spPr>
          <a:xfrm>
            <a:off x="367552" y="1719392"/>
            <a:ext cx="102197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/>
              <a:t>Define grid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Define materials to be used and structures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Draw model and fix the joint restraints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Mess the area part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Define Diaphragm.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Apply loads and </a:t>
            </a:r>
            <a:r>
              <a:rPr lang="en-US" sz="3600" dirty="0" err="1"/>
              <a:t>sesmic</a:t>
            </a:r>
            <a:r>
              <a:rPr lang="en-US" sz="3600" dirty="0"/>
              <a:t> loads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 err="1"/>
              <a:t>Analyse</a:t>
            </a:r>
            <a:r>
              <a:rPr lang="en-US" sz="3600" dirty="0"/>
              <a:t> the model by checking if all the members pass the tests of frame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1928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B30B37-8463-402F-91E3-31939356FFAA}"/>
              </a:ext>
            </a:extLst>
          </p:cNvPr>
          <p:cNvSpPr/>
          <p:nvPr/>
        </p:nvSpPr>
        <p:spPr>
          <a:xfrm>
            <a:off x="3192262" y="1889792"/>
            <a:ext cx="449514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9600" b="1" i="1" dirty="0">
                <a:ln w="9525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Bahnschrift Condensed" panose="020B0502040204020203" pitchFamily="34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A752C-92C7-457D-91EF-8B491884AD5E}"/>
              </a:ext>
            </a:extLst>
          </p:cNvPr>
          <p:cNvSpPr txBox="1"/>
          <p:nvPr/>
        </p:nvSpPr>
        <p:spPr>
          <a:xfrm>
            <a:off x="9457765" y="5903893"/>
            <a:ext cx="3039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By: PRIYA SINGH</a:t>
            </a:r>
          </a:p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Roll No.:200728</a:t>
            </a:r>
            <a:endParaRPr lang="en-IN" sz="2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190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226</TotalTime>
  <Words>138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Bahnschrift Condensed</vt:lpstr>
      <vt:lpstr>Bahnschrift SemiBold Condensed</vt:lpstr>
      <vt:lpstr>Trebuchet MS</vt:lpstr>
      <vt:lpstr>Wingdings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singh</dc:creator>
  <cp:lastModifiedBy>priya singh</cp:lastModifiedBy>
  <cp:revision>3</cp:revision>
  <dcterms:created xsi:type="dcterms:W3CDTF">2021-07-23T04:38:51Z</dcterms:created>
  <dcterms:modified xsi:type="dcterms:W3CDTF">2021-07-23T08:49:17Z</dcterms:modified>
</cp:coreProperties>
</file>