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147470489" r:id="rId2"/>
    <p:sldId id="2147470492" r:id="rId3"/>
    <p:sldId id="2147470493" r:id="rId4"/>
    <p:sldId id="2147470494" r:id="rId5"/>
    <p:sldId id="2147470495" r:id="rId6"/>
    <p:sldId id="2147470496" r:id="rId7"/>
    <p:sldId id="2147470497" r:id="rId8"/>
    <p:sldId id="2147470491" r:id="rId9"/>
    <p:sldId id="2147470487" r:id="rId10"/>
    <p:sldId id="2147470498" r:id="rId11"/>
    <p:sldId id="2147470499" r:id="rId12"/>
    <p:sldId id="214747050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8C53C50-ABA5-4941-9F1D-83233CFFD641}">
          <p14:sldIdLst>
            <p14:sldId id="2147470489"/>
            <p14:sldId id="2147470492"/>
            <p14:sldId id="2147470493"/>
            <p14:sldId id="2147470494"/>
            <p14:sldId id="2147470495"/>
            <p14:sldId id="2147470496"/>
            <p14:sldId id="2147470497"/>
            <p14:sldId id="2147470491"/>
            <p14:sldId id="2147470487"/>
            <p14:sldId id="2147470498"/>
            <p14:sldId id="2147470499"/>
            <p14:sldId id="214747050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25B9ED"/>
    <a:srgbClr val="47BDAE"/>
    <a:srgbClr val="30BBDA"/>
    <a:srgbClr val="47BDAF"/>
    <a:srgbClr val="696969"/>
    <a:srgbClr val="1C4D98"/>
    <a:srgbClr val="8BC431"/>
    <a:srgbClr val="97B6BA"/>
    <a:srgbClr val="24A8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330" y="3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3BF2C51-C1B8-43AC-A2C2-178E35F2E3A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007745D0-8593-49B9-9028-C875E9E9479E}">
      <dgm:prSet/>
      <dgm:spPr/>
      <dgm:t>
        <a:bodyPr/>
        <a:lstStyle/>
        <a:p>
          <a:r>
            <a:rPr lang="en-US" b="0"/>
            <a:t>Authentication: Secure login with user ID, password, email &amp; emergency contact.</a:t>
          </a:r>
          <a:endParaRPr lang="en-IN"/>
        </a:p>
      </dgm:t>
    </dgm:pt>
    <dgm:pt modelId="{BADB1735-62A9-4B57-9F5B-1193685F691E}" type="parTrans" cxnId="{93A70B09-641E-4CA5-BCCF-E54492A25590}">
      <dgm:prSet/>
      <dgm:spPr/>
      <dgm:t>
        <a:bodyPr/>
        <a:lstStyle/>
        <a:p>
          <a:endParaRPr lang="en-IN"/>
        </a:p>
      </dgm:t>
    </dgm:pt>
    <dgm:pt modelId="{05C55583-9172-4C33-9F9F-FDF2A58C96DA}" type="sibTrans" cxnId="{93A70B09-641E-4CA5-BCCF-E54492A25590}">
      <dgm:prSet/>
      <dgm:spPr/>
      <dgm:t>
        <a:bodyPr/>
        <a:lstStyle/>
        <a:p>
          <a:endParaRPr lang="en-IN"/>
        </a:p>
      </dgm:t>
    </dgm:pt>
    <dgm:pt modelId="{4E889F46-0E47-4C28-84B0-DC28F24F9F77}">
      <dgm:prSet/>
      <dgm:spPr/>
      <dgm:t>
        <a:bodyPr/>
        <a:lstStyle/>
        <a:p>
          <a:r>
            <a:rPr lang="en-US" b="0"/>
            <a:t>Base Agent: Routes queries to the right specialized agent.</a:t>
          </a:r>
          <a:endParaRPr lang="en-IN"/>
        </a:p>
      </dgm:t>
    </dgm:pt>
    <dgm:pt modelId="{69BC465F-7438-477D-955A-E989B906FCF4}" type="parTrans" cxnId="{82249E40-5C7C-4D16-BE64-E1C5A68F685E}">
      <dgm:prSet/>
      <dgm:spPr/>
      <dgm:t>
        <a:bodyPr/>
        <a:lstStyle/>
        <a:p>
          <a:endParaRPr lang="en-IN"/>
        </a:p>
      </dgm:t>
    </dgm:pt>
    <dgm:pt modelId="{31C1972B-5764-45DC-B63E-215A2EE14DAF}" type="sibTrans" cxnId="{82249E40-5C7C-4D16-BE64-E1C5A68F685E}">
      <dgm:prSet/>
      <dgm:spPr/>
      <dgm:t>
        <a:bodyPr/>
        <a:lstStyle/>
        <a:p>
          <a:endParaRPr lang="en-IN"/>
        </a:p>
      </dgm:t>
    </dgm:pt>
    <dgm:pt modelId="{1D36F0A2-838B-48FE-B357-1BB7AEAE2640}">
      <dgm:prSet/>
      <dgm:spPr/>
      <dgm:t>
        <a:bodyPr/>
        <a:lstStyle/>
        <a:p>
          <a:r>
            <a:rPr lang="en-US" b="0" dirty="0"/>
            <a:t>Mood Agent: Logs daily mood, shows trends, sends alerts.</a:t>
          </a:r>
          <a:endParaRPr lang="en-IN" dirty="0"/>
        </a:p>
      </dgm:t>
    </dgm:pt>
    <dgm:pt modelId="{7745311A-B39C-42F3-873A-C0E91ADCB50E}" type="parTrans" cxnId="{AA54A74E-90DE-4DB3-B503-A5B6587C6C30}">
      <dgm:prSet/>
      <dgm:spPr/>
      <dgm:t>
        <a:bodyPr/>
        <a:lstStyle/>
        <a:p>
          <a:endParaRPr lang="en-IN"/>
        </a:p>
      </dgm:t>
    </dgm:pt>
    <dgm:pt modelId="{A783817E-7CCA-4EDB-A470-9727F3CB0ECA}" type="sibTrans" cxnId="{AA54A74E-90DE-4DB3-B503-A5B6587C6C30}">
      <dgm:prSet/>
      <dgm:spPr/>
      <dgm:t>
        <a:bodyPr/>
        <a:lstStyle/>
        <a:p>
          <a:endParaRPr lang="en-IN"/>
        </a:p>
      </dgm:t>
    </dgm:pt>
    <dgm:pt modelId="{C5DEF4E6-29AF-4387-9810-634053F10013}">
      <dgm:prSet/>
      <dgm:spPr/>
      <dgm:t>
        <a:bodyPr/>
        <a:lstStyle/>
        <a:p>
          <a:r>
            <a:rPr lang="en-US" b="0"/>
            <a:t>Therapy Agent: Offers CBT, journaling, mindfulness.</a:t>
          </a:r>
          <a:endParaRPr lang="en-IN"/>
        </a:p>
      </dgm:t>
    </dgm:pt>
    <dgm:pt modelId="{046BA30A-BCAB-48D2-8181-228C354DE458}" type="parTrans" cxnId="{6A675EEA-FC17-4F58-AEC4-B511CD27ED83}">
      <dgm:prSet/>
      <dgm:spPr/>
      <dgm:t>
        <a:bodyPr/>
        <a:lstStyle/>
        <a:p>
          <a:endParaRPr lang="en-IN"/>
        </a:p>
      </dgm:t>
    </dgm:pt>
    <dgm:pt modelId="{8BAB2577-E834-4D42-A5F7-B1680EEA7405}" type="sibTrans" cxnId="{6A675EEA-FC17-4F58-AEC4-B511CD27ED83}">
      <dgm:prSet/>
      <dgm:spPr/>
      <dgm:t>
        <a:bodyPr/>
        <a:lstStyle/>
        <a:p>
          <a:endParaRPr lang="en-IN"/>
        </a:p>
      </dgm:t>
    </dgm:pt>
    <dgm:pt modelId="{0A60534B-0F11-4FA0-B405-59CFDC19481D}">
      <dgm:prSet/>
      <dgm:spPr/>
      <dgm:t>
        <a:bodyPr/>
        <a:lstStyle/>
        <a:p>
          <a:r>
            <a:rPr lang="en-US" b="0"/>
            <a:t>Routine Agent: Guides habits &amp; lifestyle.</a:t>
          </a:r>
          <a:endParaRPr lang="en-IN"/>
        </a:p>
      </dgm:t>
    </dgm:pt>
    <dgm:pt modelId="{0510EA79-F950-474D-8361-F7E104C8E986}" type="parTrans" cxnId="{6E933BD1-B3F0-479B-839A-F80E15B9F235}">
      <dgm:prSet/>
      <dgm:spPr/>
      <dgm:t>
        <a:bodyPr/>
        <a:lstStyle/>
        <a:p>
          <a:endParaRPr lang="en-IN"/>
        </a:p>
      </dgm:t>
    </dgm:pt>
    <dgm:pt modelId="{2AEFCC41-2B4D-4167-A60B-7AB64202779B}" type="sibTrans" cxnId="{6E933BD1-B3F0-479B-839A-F80E15B9F235}">
      <dgm:prSet/>
      <dgm:spPr/>
      <dgm:t>
        <a:bodyPr/>
        <a:lstStyle/>
        <a:p>
          <a:endParaRPr lang="en-IN"/>
        </a:p>
      </dgm:t>
    </dgm:pt>
    <dgm:pt modelId="{864E824B-B66F-45EA-A6DF-718D5B294777}">
      <dgm:prSet/>
      <dgm:spPr/>
      <dgm:t>
        <a:bodyPr/>
        <a:lstStyle/>
        <a:p>
          <a:r>
            <a:rPr lang="en-US" b="0"/>
            <a:t>Crisis Agent: Detects risks, triggers emergency alerts.</a:t>
          </a:r>
          <a:endParaRPr lang="en-IN"/>
        </a:p>
      </dgm:t>
    </dgm:pt>
    <dgm:pt modelId="{EF424C05-634D-40D9-B496-F89A2DFA6984}" type="parTrans" cxnId="{9D7F28F6-4BD5-43D1-9020-DCC6839990F3}">
      <dgm:prSet/>
      <dgm:spPr/>
      <dgm:t>
        <a:bodyPr/>
        <a:lstStyle/>
        <a:p>
          <a:endParaRPr lang="en-IN"/>
        </a:p>
      </dgm:t>
    </dgm:pt>
    <dgm:pt modelId="{D15A2B9D-5222-497C-B4C5-402AB2442EF9}" type="sibTrans" cxnId="{9D7F28F6-4BD5-43D1-9020-DCC6839990F3}">
      <dgm:prSet/>
      <dgm:spPr/>
      <dgm:t>
        <a:bodyPr/>
        <a:lstStyle/>
        <a:p>
          <a:endParaRPr lang="en-IN"/>
        </a:p>
      </dgm:t>
    </dgm:pt>
    <dgm:pt modelId="{1A041176-78DA-4371-957D-09226147568A}">
      <dgm:prSet/>
      <dgm:spPr/>
      <dgm:t>
        <a:bodyPr/>
        <a:lstStyle/>
        <a:p>
          <a:r>
            <a:rPr lang="en-US" b="0"/>
            <a:t>Dashboard: Graphs &amp; insights for reflection.</a:t>
          </a:r>
          <a:endParaRPr lang="en-IN"/>
        </a:p>
      </dgm:t>
    </dgm:pt>
    <dgm:pt modelId="{8E5605D0-22F9-477C-9FFE-36CDEC8DFBA8}" type="parTrans" cxnId="{4DC2A2C1-47B8-4EF2-979F-60AD70CD9A39}">
      <dgm:prSet/>
      <dgm:spPr/>
      <dgm:t>
        <a:bodyPr/>
        <a:lstStyle/>
        <a:p>
          <a:endParaRPr lang="en-IN"/>
        </a:p>
      </dgm:t>
    </dgm:pt>
    <dgm:pt modelId="{C7E672C3-2B42-4CAD-959E-BED852467F14}" type="sibTrans" cxnId="{4DC2A2C1-47B8-4EF2-979F-60AD70CD9A39}">
      <dgm:prSet/>
      <dgm:spPr/>
      <dgm:t>
        <a:bodyPr/>
        <a:lstStyle/>
        <a:p>
          <a:endParaRPr lang="en-IN"/>
        </a:p>
      </dgm:t>
    </dgm:pt>
    <dgm:pt modelId="{155F0D90-431C-456A-BBA0-F171A8682683}">
      <dgm:prSet/>
      <dgm:spPr/>
      <dgm:t>
        <a:bodyPr/>
        <a:lstStyle/>
        <a:p>
          <a:r>
            <a:rPr lang="en-US" b="0"/>
            <a:t>Personalization: Adapts responses using history.</a:t>
          </a:r>
          <a:endParaRPr lang="en-IN"/>
        </a:p>
      </dgm:t>
    </dgm:pt>
    <dgm:pt modelId="{E0B42AB8-BC8F-4A2C-A2EC-CC43E09EFA9F}" type="parTrans" cxnId="{35A604B2-3827-4A63-A8CC-10E4F7534A5C}">
      <dgm:prSet/>
      <dgm:spPr/>
      <dgm:t>
        <a:bodyPr/>
        <a:lstStyle/>
        <a:p>
          <a:endParaRPr lang="en-IN"/>
        </a:p>
      </dgm:t>
    </dgm:pt>
    <dgm:pt modelId="{1F8D3EA1-AF70-4025-AA85-765A260D7CFF}" type="sibTrans" cxnId="{35A604B2-3827-4A63-A8CC-10E4F7534A5C}">
      <dgm:prSet/>
      <dgm:spPr/>
      <dgm:t>
        <a:bodyPr/>
        <a:lstStyle/>
        <a:p>
          <a:endParaRPr lang="en-IN"/>
        </a:p>
      </dgm:t>
    </dgm:pt>
    <dgm:pt modelId="{7AA301AA-123C-4796-8E15-50FBDF000232}" type="pres">
      <dgm:prSet presAssocID="{F3BF2C51-C1B8-43AC-A2C2-178E35F2E3A4}" presName="linear" presStyleCnt="0">
        <dgm:presLayoutVars>
          <dgm:animLvl val="lvl"/>
          <dgm:resizeHandles val="exact"/>
        </dgm:presLayoutVars>
      </dgm:prSet>
      <dgm:spPr/>
    </dgm:pt>
    <dgm:pt modelId="{C9A01081-1E04-48C2-AE4A-AAE3E5CF406B}" type="pres">
      <dgm:prSet presAssocID="{007745D0-8593-49B9-9028-C875E9E9479E}" presName="parentText" presStyleLbl="node1" presStyleIdx="0" presStyleCnt="8">
        <dgm:presLayoutVars>
          <dgm:chMax val="0"/>
          <dgm:bulletEnabled val="1"/>
        </dgm:presLayoutVars>
      </dgm:prSet>
      <dgm:spPr/>
    </dgm:pt>
    <dgm:pt modelId="{2B538D6D-D9FD-4BAF-ACE5-167D530A23B4}" type="pres">
      <dgm:prSet presAssocID="{05C55583-9172-4C33-9F9F-FDF2A58C96DA}" presName="spacer" presStyleCnt="0"/>
      <dgm:spPr/>
    </dgm:pt>
    <dgm:pt modelId="{C412041A-7ED9-4132-BA74-0804ACE3BA04}" type="pres">
      <dgm:prSet presAssocID="{4E889F46-0E47-4C28-84B0-DC28F24F9F77}" presName="parentText" presStyleLbl="node1" presStyleIdx="1" presStyleCnt="8">
        <dgm:presLayoutVars>
          <dgm:chMax val="0"/>
          <dgm:bulletEnabled val="1"/>
        </dgm:presLayoutVars>
      </dgm:prSet>
      <dgm:spPr/>
    </dgm:pt>
    <dgm:pt modelId="{2315B5EF-4729-49A6-856B-07599244E3E2}" type="pres">
      <dgm:prSet presAssocID="{31C1972B-5764-45DC-B63E-215A2EE14DAF}" presName="spacer" presStyleCnt="0"/>
      <dgm:spPr/>
    </dgm:pt>
    <dgm:pt modelId="{6DD90B64-99D8-4A8C-9711-9B24A5CC0ACE}" type="pres">
      <dgm:prSet presAssocID="{1D36F0A2-838B-48FE-B357-1BB7AEAE2640}" presName="parentText" presStyleLbl="node1" presStyleIdx="2" presStyleCnt="8">
        <dgm:presLayoutVars>
          <dgm:chMax val="0"/>
          <dgm:bulletEnabled val="1"/>
        </dgm:presLayoutVars>
      </dgm:prSet>
      <dgm:spPr/>
    </dgm:pt>
    <dgm:pt modelId="{935FA298-B641-4964-8450-8C7101FD03B0}" type="pres">
      <dgm:prSet presAssocID="{A783817E-7CCA-4EDB-A470-9727F3CB0ECA}" presName="spacer" presStyleCnt="0"/>
      <dgm:spPr/>
    </dgm:pt>
    <dgm:pt modelId="{47160D0C-D278-4EE7-A166-7A8491857F6F}" type="pres">
      <dgm:prSet presAssocID="{C5DEF4E6-29AF-4387-9810-634053F10013}" presName="parentText" presStyleLbl="node1" presStyleIdx="3" presStyleCnt="8">
        <dgm:presLayoutVars>
          <dgm:chMax val="0"/>
          <dgm:bulletEnabled val="1"/>
        </dgm:presLayoutVars>
      </dgm:prSet>
      <dgm:spPr/>
    </dgm:pt>
    <dgm:pt modelId="{69138329-C6DA-458B-BB9E-4B577945F401}" type="pres">
      <dgm:prSet presAssocID="{8BAB2577-E834-4D42-A5F7-B1680EEA7405}" presName="spacer" presStyleCnt="0"/>
      <dgm:spPr/>
    </dgm:pt>
    <dgm:pt modelId="{6623D49E-6CE2-447B-AFFF-EBB1537DDBC8}" type="pres">
      <dgm:prSet presAssocID="{0A60534B-0F11-4FA0-B405-59CFDC19481D}" presName="parentText" presStyleLbl="node1" presStyleIdx="4" presStyleCnt="8">
        <dgm:presLayoutVars>
          <dgm:chMax val="0"/>
          <dgm:bulletEnabled val="1"/>
        </dgm:presLayoutVars>
      </dgm:prSet>
      <dgm:spPr/>
    </dgm:pt>
    <dgm:pt modelId="{0E4D27B6-42DD-48F8-962D-53788866A227}" type="pres">
      <dgm:prSet presAssocID="{2AEFCC41-2B4D-4167-A60B-7AB64202779B}" presName="spacer" presStyleCnt="0"/>
      <dgm:spPr/>
    </dgm:pt>
    <dgm:pt modelId="{B5914393-6824-4ADB-A194-52B94301AC82}" type="pres">
      <dgm:prSet presAssocID="{864E824B-B66F-45EA-A6DF-718D5B294777}" presName="parentText" presStyleLbl="node1" presStyleIdx="5" presStyleCnt="8">
        <dgm:presLayoutVars>
          <dgm:chMax val="0"/>
          <dgm:bulletEnabled val="1"/>
        </dgm:presLayoutVars>
      </dgm:prSet>
      <dgm:spPr/>
    </dgm:pt>
    <dgm:pt modelId="{DB6189D2-D719-4891-BA18-CC952C89D0A1}" type="pres">
      <dgm:prSet presAssocID="{D15A2B9D-5222-497C-B4C5-402AB2442EF9}" presName="spacer" presStyleCnt="0"/>
      <dgm:spPr/>
    </dgm:pt>
    <dgm:pt modelId="{C3F28622-FA83-4B9F-8C8E-6BF8C1515D8D}" type="pres">
      <dgm:prSet presAssocID="{1A041176-78DA-4371-957D-09226147568A}" presName="parentText" presStyleLbl="node1" presStyleIdx="6" presStyleCnt="8">
        <dgm:presLayoutVars>
          <dgm:chMax val="0"/>
          <dgm:bulletEnabled val="1"/>
        </dgm:presLayoutVars>
      </dgm:prSet>
      <dgm:spPr/>
    </dgm:pt>
    <dgm:pt modelId="{70A88706-2C4A-4DC8-9EF5-2645EDA35D06}" type="pres">
      <dgm:prSet presAssocID="{C7E672C3-2B42-4CAD-959E-BED852467F14}" presName="spacer" presStyleCnt="0"/>
      <dgm:spPr/>
    </dgm:pt>
    <dgm:pt modelId="{167683B4-CBAD-4A5C-8C8F-E604318AD66E}" type="pres">
      <dgm:prSet presAssocID="{155F0D90-431C-456A-BBA0-F171A8682683}" presName="parentText" presStyleLbl="node1" presStyleIdx="7" presStyleCnt="8">
        <dgm:presLayoutVars>
          <dgm:chMax val="0"/>
          <dgm:bulletEnabled val="1"/>
        </dgm:presLayoutVars>
      </dgm:prSet>
      <dgm:spPr/>
    </dgm:pt>
  </dgm:ptLst>
  <dgm:cxnLst>
    <dgm:cxn modelId="{93A70B09-641E-4CA5-BCCF-E54492A25590}" srcId="{F3BF2C51-C1B8-43AC-A2C2-178E35F2E3A4}" destId="{007745D0-8593-49B9-9028-C875E9E9479E}" srcOrd="0" destOrd="0" parTransId="{BADB1735-62A9-4B57-9F5B-1193685F691E}" sibTransId="{05C55583-9172-4C33-9F9F-FDF2A58C96DA}"/>
    <dgm:cxn modelId="{9E739321-ACF6-43ED-8A60-B451A79BD210}" type="presOf" srcId="{F3BF2C51-C1B8-43AC-A2C2-178E35F2E3A4}" destId="{7AA301AA-123C-4796-8E15-50FBDF000232}" srcOrd="0" destOrd="0" presId="urn:microsoft.com/office/officeart/2005/8/layout/vList2"/>
    <dgm:cxn modelId="{F8851239-0826-477F-A9AA-9C808EAF0B2B}" type="presOf" srcId="{4E889F46-0E47-4C28-84B0-DC28F24F9F77}" destId="{C412041A-7ED9-4132-BA74-0804ACE3BA04}" srcOrd="0" destOrd="0" presId="urn:microsoft.com/office/officeart/2005/8/layout/vList2"/>
    <dgm:cxn modelId="{82249E40-5C7C-4D16-BE64-E1C5A68F685E}" srcId="{F3BF2C51-C1B8-43AC-A2C2-178E35F2E3A4}" destId="{4E889F46-0E47-4C28-84B0-DC28F24F9F77}" srcOrd="1" destOrd="0" parTransId="{69BC465F-7438-477D-955A-E989B906FCF4}" sibTransId="{31C1972B-5764-45DC-B63E-215A2EE14DAF}"/>
    <dgm:cxn modelId="{A60F696C-8477-413D-ADA2-C5EE0FFB31AE}" type="presOf" srcId="{155F0D90-431C-456A-BBA0-F171A8682683}" destId="{167683B4-CBAD-4A5C-8C8F-E604318AD66E}" srcOrd="0" destOrd="0" presId="urn:microsoft.com/office/officeart/2005/8/layout/vList2"/>
    <dgm:cxn modelId="{AA54A74E-90DE-4DB3-B503-A5B6587C6C30}" srcId="{F3BF2C51-C1B8-43AC-A2C2-178E35F2E3A4}" destId="{1D36F0A2-838B-48FE-B357-1BB7AEAE2640}" srcOrd="2" destOrd="0" parTransId="{7745311A-B39C-42F3-873A-C0E91ADCB50E}" sibTransId="{A783817E-7CCA-4EDB-A470-9727F3CB0ECA}"/>
    <dgm:cxn modelId="{2222804F-F276-408E-9BCB-F9DD302A2C8F}" type="presOf" srcId="{1A041176-78DA-4371-957D-09226147568A}" destId="{C3F28622-FA83-4B9F-8C8E-6BF8C1515D8D}" srcOrd="0" destOrd="0" presId="urn:microsoft.com/office/officeart/2005/8/layout/vList2"/>
    <dgm:cxn modelId="{C37A097D-EA66-4CCA-8A00-41B5587EE956}" type="presOf" srcId="{1D36F0A2-838B-48FE-B357-1BB7AEAE2640}" destId="{6DD90B64-99D8-4A8C-9711-9B24A5CC0ACE}" srcOrd="0" destOrd="0" presId="urn:microsoft.com/office/officeart/2005/8/layout/vList2"/>
    <dgm:cxn modelId="{6FD9449F-EC7D-4601-8B74-B9A5B89F0F08}" type="presOf" srcId="{007745D0-8593-49B9-9028-C875E9E9479E}" destId="{C9A01081-1E04-48C2-AE4A-AAE3E5CF406B}" srcOrd="0" destOrd="0" presId="urn:microsoft.com/office/officeart/2005/8/layout/vList2"/>
    <dgm:cxn modelId="{A624B8A1-FE55-4C42-99EF-A602DD6AA8C5}" type="presOf" srcId="{864E824B-B66F-45EA-A6DF-718D5B294777}" destId="{B5914393-6824-4ADB-A194-52B94301AC82}" srcOrd="0" destOrd="0" presId="urn:microsoft.com/office/officeart/2005/8/layout/vList2"/>
    <dgm:cxn modelId="{35A604B2-3827-4A63-A8CC-10E4F7534A5C}" srcId="{F3BF2C51-C1B8-43AC-A2C2-178E35F2E3A4}" destId="{155F0D90-431C-456A-BBA0-F171A8682683}" srcOrd="7" destOrd="0" parTransId="{E0B42AB8-BC8F-4A2C-A2EC-CC43E09EFA9F}" sibTransId="{1F8D3EA1-AF70-4025-AA85-765A260D7CFF}"/>
    <dgm:cxn modelId="{4DC2A2C1-47B8-4EF2-979F-60AD70CD9A39}" srcId="{F3BF2C51-C1B8-43AC-A2C2-178E35F2E3A4}" destId="{1A041176-78DA-4371-957D-09226147568A}" srcOrd="6" destOrd="0" parTransId="{8E5605D0-22F9-477C-9FFE-36CDEC8DFBA8}" sibTransId="{C7E672C3-2B42-4CAD-959E-BED852467F14}"/>
    <dgm:cxn modelId="{5822E7C9-5430-4EE4-B57E-8BBF2D779F55}" type="presOf" srcId="{C5DEF4E6-29AF-4387-9810-634053F10013}" destId="{47160D0C-D278-4EE7-A166-7A8491857F6F}" srcOrd="0" destOrd="0" presId="urn:microsoft.com/office/officeart/2005/8/layout/vList2"/>
    <dgm:cxn modelId="{AFB6ECC9-777B-4F7F-95CB-BCFCE86443A3}" type="presOf" srcId="{0A60534B-0F11-4FA0-B405-59CFDC19481D}" destId="{6623D49E-6CE2-447B-AFFF-EBB1537DDBC8}" srcOrd="0" destOrd="0" presId="urn:microsoft.com/office/officeart/2005/8/layout/vList2"/>
    <dgm:cxn modelId="{6E933BD1-B3F0-479B-839A-F80E15B9F235}" srcId="{F3BF2C51-C1B8-43AC-A2C2-178E35F2E3A4}" destId="{0A60534B-0F11-4FA0-B405-59CFDC19481D}" srcOrd="4" destOrd="0" parTransId="{0510EA79-F950-474D-8361-F7E104C8E986}" sibTransId="{2AEFCC41-2B4D-4167-A60B-7AB64202779B}"/>
    <dgm:cxn modelId="{6A675EEA-FC17-4F58-AEC4-B511CD27ED83}" srcId="{F3BF2C51-C1B8-43AC-A2C2-178E35F2E3A4}" destId="{C5DEF4E6-29AF-4387-9810-634053F10013}" srcOrd="3" destOrd="0" parTransId="{046BA30A-BCAB-48D2-8181-228C354DE458}" sibTransId="{8BAB2577-E834-4D42-A5F7-B1680EEA7405}"/>
    <dgm:cxn modelId="{9D7F28F6-4BD5-43D1-9020-DCC6839990F3}" srcId="{F3BF2C51-C1B8-43AC-A2C2-178E35F2E3A4}" destId="{864E824B-B66F-45EA-A6DF-718D5B294777}" srcOrd="5" destOrd="0" parTransId="{EF424C05-634D-40D9-B496-F89A2DFA6984}" sibTransId="{D15A2B9D-5222-497C-B4C5-402AB2442EF9}"/>
    <dgm:cxn modelId="{97D4B39A-FFBB-4376-90F0-66B3D37659C5}" type="presParOf" srcId="{7AA301AA-123C-4796-8E15-50FBDF000232}" destId="{C9A01081-1E04-48C2-AE4A-AAE3E5CF406B}" srcOrd="0" destOrd="0" presId="urn:microsoft.com/office/officeart/2005/8/layout/vList2"/>
    <dgm:cxn modelId="{07778335-BE8D-472B-8634-406845376E88}" type="presParOf" srcId="{7AA301AA-123C-4796-8E15-50FBDF000232}" destId="{2B538D6D-D9FD-4BAF-ACE5-167D530A23B4}" srcOrd="1" destOrd="0" presId="urn:microsoft.com/office/officeart/2005/8/layout/vList2"/>
    <dgm:cxn modelId="{7EC19138-A46F-48CF-8347-A8D45440E3F3}" type="presParOf" srcId="{7AA301AA-123C-4796-8E15-50FBDF000232}" destId="{C412041A-7ED9-4132-BA74-0804ACE3BA04}" srcOrd="2" destOrd="0" presId="urn:microsoft.com/office/officeart/2005/8/layout/vList2"/>
    <dgm:cxn modelId="{EB97069A-F186-47B9-8537-CD6E8982257F}" type="presParOf" srcId="{7AA301AA-123C-4796-8E15-50FBDF000232}" destId="{2315B5EF-4729-49A6-856B-07599244E3E2}" srcOrd="3" destOrd="0" presId="urn:microsoft.com/office/officeart/2005/8/layout/vList2"/>
    <dgm:cxn modelId="{1EA94394-D241-4404-9CC8-A8D1E670969F}" type="presParOf" srcId="{7AA301AA-123C-4796-8E15-50FBDF000232}" destId="{6DD90B64-99D8-4A8C-9711-9B24A5CC0ACE}" srcOrd="4" destOrd="0" presId="urn:microsoft.com/office/officeart/2005/8/layout/vList2"/>
    <dgm:cxn modelId="{07778FDA-84E7-4EDC-AFFD-0FA4F56CBAC3}" type="presParOf" srcId="{7AA301AA-123C-4796-8E15-50FBDF000232}" destId="{935FA298-B641-4964-8450-8C7101FD03B0}" srcOrd="5" destOrd="0" presId="urn:microsoft.com/office/officeart/2005/8/layout/vList2"/>
    <dgm:cxn modelId="{9ED6D0BE-1D03-4CC9-B3B7-1387781A3123}" type="presParOf" srcId="{7AA301AA-123C-4796-8E15-50FBDF000232}" destId="{47160D0C-D278-4EE7-A166-7A8491857F6F}" srcOrd="6" destOrd="0" presId="urn:microsoft.com/office/officeart/2005/8/layout/vList2"/>
    <dgm:cxn modelId="{A061E370-824A-4768-8410-F33C4598014F}" type="presParOf" srcId="{7AA301AA-123C-4796-8E15-50FBDF000232}" destId="{69138329-C6DA-458B-BB9E-4B577945F401}" srcOrd="7" destOrd="0" presId="urn:microsoft.com/office/officeart/2005/8/layout/vList2"/>
    <dgm:cxn modelId="{1BB73DE7-DF8E-424A-8C57-77D031B370D1}" type="presParOf" srcId="{7AA301AA-123C-4796-8E15-50FBDF000232}" destId="{6623D49E-6CE2-447B-AFFF-EBB1537DDBC8}" srcOrd="8" destOrd="0" presId="urn:microsoft.com/office/officeart/2005/8/layout/vList2"/>
    <dgm:cxn modelId="{7D292186-85CA-4D61-869D-5625E4770E85}" type="presParOf" srcId="{7AA301AA-123C-4796-8E15-50FBDF000232}" destId="{0E4D27B6-42DD-48F8-962D-53788866A227}" srcOrd="9" destOrd="0" presId="urn:microsoft.com/office/officeart/2005/8/layout/vList2"/>
    <dgm:cxn modelId="{EAB47ADD-DB63-42C5-8E1D-CADE6829088C}" type="presParOf" srcId="{7AA301AA-123C-4796-8E15-50FBDF000232}" destId="{B5914393-6824-4ADB-A194-52B94301AC82}" srcOrd="10" destOrd="0" presId="urn:microsoft.com/office/officeart/2005/8/layout/vList2"/>
    <dgm:cxn modelId="{3ACD128B-C83A-4B2B-8A17-C9562032542C}" type="presParOf" srcId="{7AA301AA-123C-4796-8E15-50FBDF000232}" destId="{DB6189D2-D719-4891-BA18-CC952C89D0A1}" srcOrd="11" destOrd="0" presId="urn:microsoft.com/office/officeart/2005/8/layout/vList2"/>
    <dgm:cxn modelId="{4BEB9457-5964-4DE0-B661-2E94E82D401F}" type="presParOf" srcId="{7AA301AA-123C-4796-8E15-50FBDF000232}" destId="{C3F28622-FA83-4B9F-8C8E-6BF8C1515D8D}" srcOrd="12" destOrd="0" presId="urn:microsoft.com/office/officeart/2005/8/layout/vList2"/>
    <dgm:cxn modelId="{52CAC63D-0CC7-4D2A-B612-7DFD75A81FA7}" type="presParOf" srcId="{7AA301AA-123C-4796-8E15-50FBDF000232}" destId="{70A88706-2C4A-4DC8-9EF5-2645EDA35D06}" srcOrd="13" destOrd="0" presId="urn:microsoft.com/office/officeart/2005/8/layout/vList2"/>
    <dgm:cxn modelId="{2E7E3A2E-1EE2-4B4D-9754-8DC7644D0C72}" type="presParOf" srcId="{7AA301AA-123C-4796-8E15-50FBDF000232}" destId="{167683B4-CBAD-4A5C-8C8F-E604318AD66E}" srcOrd="1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A01081-1E04-48C2-AE4A-AAE3E5CF406B}">
      <dsp:nvSpPr>
        <dsp:cNvPr id="0" name=""/>
        <dsp:cNvSpPr/>
      </dsp:nvSpPr>
      <dsp:spPr>
        <a:xfrm>
          <a:off x="0" y="78633"/>
          <a:ext cx="11678338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kern="1200"/>
            <a:t>Authentication: Secure login with user ID, password, email &amp; emergency contact.</a:t>
          </a:r>
          <a:endParaRPr lang="en-IN" sz="2300" kern="1200"/>
        </a:p>
      </dsp:txBody>
      <dsp:txXfrm>
        <a:off x="26930" y="105563"/>
        <a:ext cx="11624478" cy="497795"/>
      </dsp:txXfrm>
    </dsp:sp>
    <dsp:sp modelId="{C412041A-7ED9-4132-BA74-0804ACE3BA04}">
      <dsp:nvSpPr>
        <dsp:cNvPr id="0" name=""/>
        <dsp:cNvSpPr/>
      </dsp:nvSpPr>
      <dsp:spPr>
        <a:xfrm>
          <a:off x="0" y="696528"/>
          <a:ext cx="11678338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kern="1200"/>
            <a:t>Base Agent: Routes queries to the right specialized agent.</a:t>
          </a:r>
          <a:endParaRPr lang="en-IN" sz="2300" kern="1200"/>
        </a:p>
      </dsp:txBody>
      <dsp:txXfrm>
        <a:off x="26930" y="723458"/>
        <a:ext cx="11624478" cy="497795"/>
      </dsp:txXfrm>
    </dsp:sp>
    <dsp:sp modelId="{6DD90B64-99D8-4A8C-9711-9B24A5CC0ACE}">
      <dsp:nvSpPr>
        <dsp:cNvPr id="0" name=""/>
        <dsp:cNvSpPr/>
      </dsp:nvSpPr>
      <dsp:spPr>
        <a:xfrm>
          <a:off x="0" y="1314423"/>
          <a:ext cx="11678338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kern="1200" dirty="0"/>
            <a:t>Mood Agent: Logs daily mood, shows trends, sends alerts.</a:t>
          </a:r>
          <a:endParaRPr lang="en-IN" sz="2300" kern="1200" dirty="0"/>
        </a:p>
      </dsp:txBody>
      <dsp:txXfrm>
        <a:off x="26930" y="1341353"/>
        <a:ext cx="11624478" cy="497795"/>
      </dsp:txXfrm>
    </dsp:sp>
    <dsp:sp modelId="{47160D0C-D278-4EE7-A166-7A8491857F6F}">
      <dsp:nvSpPr>
        <dsp:cNvPr id="0" name=""/>
        <dsp:cNvSpPr/>
      </dsp:nvSpPr>
      <dsp:spPr>
        <a:xfrm>
          <a:off x="0" y="1932318"/>
          <a:ext cx="11678338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kern="1200"/>
            <a:t>Therapy Agent: Offers CBT, journaling, mindfulness.</a:t>
          </a:r>
          <a:endParaRPr lang="en-IN" sz="2300" kern="1200"/>
        </a:p>
      </dsp:txBody>
      <dsp:txXfrm>
        <a:off x="26930" y="1959248"/>
        <a:ext cx="11624478" cy="497795"/>
      </dsp:txXfrm>
    </dsp:sp>
    <dsp:sp modelId="{6623D49E-6CE2-447B-AFFF-EBB1537DDBC8}">
      <dsp:nvSpPr>
        <dsp:cNvPr id="0" name=""/>
        <dsp:cNvSpPr/>
      </dsp:nvSpPr>
      <dsp:spPr>
        <a:xfrm>
          <a:off x="0" y="2550213"/>
          <a:ext cx="11678338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kern="1200"/>
            <a:t>Routine Agent: Guides habits &amp; lifestyle.</a:t>
          </a:r>
          <a:endParaRPr lang="en-IN" sz="2300" kern="1200"/>
        </a:p>
      </dsp:txBody>
      <dsp:txXfrm>
        <a:off x="26930" y="2577143"/>
        <a:ext cx="11624478" cy="497795"/>
      </dsp:txXfrm>
    </dsp:sp>
    <dsp:sp modelId="{B5914393-6824-4ADB-A194-52B94301AC82}">
      <dsp:nvSpPr>
        <dsp:cNvPr id="0" name=""/>
        <dsp:cNvSpPr/>
      </dsp:nvSpPr>
      <dsp:spPr>
        <a:xfrm>
          <a:off x="0" y="3168108"/>
          <a:ext cx="11678338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kern="1200"/>
            <a:t>Crisis Agent: Detects risks, triggers emergency alerts.</a:t>
          </a:r>
          <a:endParaRPr lang="en-IN" sz="2300" kern="1200"/>
        </a:p>
      </dsp:txBody>
      <dsp:txXfrm>
        <a:off x="26930" y="3195038"/>
        <a:ext cx="11624478" cy="497795"/>
      </dsp:txXfrm>
    </dsp:sp>
    <dsp:sp modelId="{C3F28622-FA83-4B9F-8C8E-6BF8C1515D8D}">
      <dsp:nvSpPr>
        <dsp:cNvPr id="0" name=""/>
        <dsp:cNvSpPr/>
      </dsp:nvSpPr>
      <dsp:spPr>
        <a:xfrm>
          <a:off x="0" y="3786003"/>
          <a:ext cx="11678338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kern="1200"/>
            <a:t>Dashboard: Graphs &amp; insights for reflection.</a:t>
          </a:r>
          <a:endParaRPr lang="en-IN" sz="2300" kern="1200"/>
        </a:p>
      </dsp:txBody>
      <dsp:txXfrm>
        <a:off x="26930" y="3812933"/>
        <a:ext cx="11624478" cy="497795"/>
      </dsp:txXfrm>
    </dsp:sp>
    <dsp:sp modelId="{167683B4-CBAD-4A5C-8C8F-E604318AD66E}">
      <dsp:nvSpPr>
        <dsp:cNvPr id="0" name=""/>
        <dsp:cNvSpPr/>
      </dsp:nvSpPr>
      <dsp:spPr>
        <a:xfrm>
          <a:off x="0" y="4403898"/>
          <a:ext cx="11678338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kern="1200"/>
            <a:t>Personalization: Adapts responses using history.</a:t>
          </a:r>
          <a:endParaRPr lang="en-IN" sz="2300" kern="1200"/>
        </a:p>
      </dsp:txBody>
      <dsp:txXfrm>
        <a:off x="26930" y="4430828"/>
        <a:ext cx="11624478" cy="4977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3F4D17B-9B25-2D63-E389-71163BD2C8E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FC4ED1-FB42-4A6C-B292-B8C58946A8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35A630-145D-4232-9865-98341E30F7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708363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B0375-D926-48D9-8605-813B1B64E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8D7657-21CC-45AA-A2CE-92653962FC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39364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A09EBA-4206-40BF-81B1-742CF8BD5B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B8BE7B-6EB1-4B41-A25B-B41833E5B2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11384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3">
            <a:extLst>
              <a:ext uri="{FF2B5EF4-FFF2-40B4-BE49-F238E27FC236}">
                <a16:creationId xmlns:a16="http://schemas.microsoft.com/office/drawing/2014/main" id="{F7878D79-3823-9575-1C88-56C4110E1E3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55996" y="1271219"/>
            <a:ext cx="10624338" cy="44456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2800" b="1" kern="1200" dirty="0">
                <a:solidFill>
                  <a:srgbClr val="0070C0"/>
                </a:solidFill>
                <a:latin typeface="Frutiger 45 bold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 dirty="0"/>
              <a:t>Title Here</a:t>
            </a:r>
          </a:p>
        </p:txBody>
      </p:sp>
      <p:sp>
        <p:nvSpPr>
          <p:cNvPr id="4" name="Text Placeholder 13">
            <a:extLst>
              <a:ext uri="{FF2B5EF4-FFF2-40B4-BE49-F238E27FC236}">
                <a16:creationId xmlns:a16="http://schemas.microsoft.com/office/drawing/2014/main" id="{06C9D6B8-9A00-34FD-3E41-E67F07F278E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55996" y="629525"/>
            <a:ext cx="10624338" cy="44456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2800" b="1" kern="1200" dirty="0">
                <a:solidFill>
                  <a:srgbClr val="0070C0"/>
                </a:solidFill>
                <a:latin typeface="Frutiger 45 bold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36477356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3">
            <a:extLst>
              <a:ext uri="{FF2B5EF4-FFF2-40B4-BE49-F238E27FC236}">
                <a16:creationId xmlns:a16="http://schemas.microsoft.com/office/drawing/2014/main" id="{F7878D79-3823-9575-1C88-56C4110E1E3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3803" y="469835"/>
            <a:ext cx="11672300" cy="650048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3200" b="1" kern="1200" dirty="0">
                <a:solidFill>
                  <a:srgbClr val="595959"/>
                </a:solidFill>
                <a:latin typeface="Frutiger 45 bold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2443542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837F2-3C53-43E6-9F25-242D13C5A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2C3C5-9B28-493B-9422-74FF4AE180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70436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9B68FAD-9CFA-CBF0-4B37-9944C2E932A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D4B6E2-CC70-4366-ABC8-87480CC35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0D34EE-ED80-45A7-B964-53ED80D946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33036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3BCD6-D227-4C30-8364-6F161FA12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C3054-5604-4679-AF7D-07BF06BE01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47BA85-32D5-4EA3-9F8B-5A8B925174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96123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F33A1-3BE5-4F1B-8E70-082254902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C4CAE0-72F2-4F22-A85A-772E3DA044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DE67E9-F76F-4049-98D4-82E9E7C800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332A94-E906-4159-9FE4-E63CFAE0BE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16D1AA-A642-4FEB-91F0-3F506A2AE8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39363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BF108-6EC2-4592-9D33-716E6B1AC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26736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7387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2AB71-FC15-4C88-A99B-0D66CDCEE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69B3E-A4BB-45D7-ABB7-1E151F04F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FD4C72-B215-468A-8722-23007428B0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94330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42731-906B-40B4-86D3-CD7878598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1042F1-26FD-477E-A079-62384AA43E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52E8FE-8F89-4D08-8341-786A0381BB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38541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microsoft.com/office/2007/relationships/hdphoto" Target="../media/hdphoto2.wdp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2D087FE-85BE-5152-9EB5-3B57AE38DD48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337544"/>
            <a:ext cx="12191994" cy="154830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EFA70D2-ADBF-0DD4-D7D1-F37201867E99}"/>
              </a:ext>
            </a:extLst>
          </p:cNvPr>
          <p:cNvSpPr/>
          <p:nvPr userDrawn="1"/>
        </p:nvSpPr>
        <p:spPr>
          <a:xfrm>
            <a:off x="0" y="0"/>
            <a:ext cx="12192000" cy="365125"/>
          </a:xfrm>
          <a:prstGeom prst="rect">
            <a:avLst/>
          </a:prstGeom>
          <a:gradFill>
            <a:gsLst>
              <a:gs pos="5000">
                <a:srgbClr val="47BDAE"/>
              </a:gs>
              <a:gs pos="59000">
                <a:srgbClr val="25B9ED"/>
              </a:gs>
              <a:gs pos="100000">
                <a:srgbClr val="FFFFFF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2000" b="1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BC08DB-FBED-4A43-AE4B-B2CE371FE6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271" y="1191757"/>
            <a:ext cx="11004446" cy="47950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028" name="Picture 4" descr="LTIMindtree logo in transparent PNG and vectorized SVG formats">
            <a:extLst>
              <a:ext uri="{FF2B5EF4-FFF2-40B4-BE49-F238E27FC236}">
                <a16:creationId xmlns:a16="http://schemas.microsoft.com/office/drawing/2014/main" id="{21F70453-17DB-04F6-290A-DCDEF9FDE02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saturation sat="400000"/>
                    </a14:imgEffect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5387" y="6562429"/>
            <a:ext cx="1541059" cy="295571"/>
          </a:xfrm>
          <a:prstGeom prst="rect">
            <a:avLst/>
          </a:prstGeom>
          <a:noFill/>
        </p:spPr>
      </p:pic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DBDE3A73-7407-B3B5-0BC2-D13C973D143A}"/>
              </a:ext>
            </a:extLst>
          </p:cNvPr>
          <p:cNvSpPr txBox="1">
            <a:spLocks/>
          </p:cNvSpPr>
          <p:nvPr userDrawn="1"/>
        </p:nvSpPr>
        <p:spPr>
          <a:xfrm>
            <a:off x="221274" y="88514"/>
            <a:ext cx="8176583" cy="11032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70A0B4C8-C250-76C3-01DB-D728F6B32656}"/>
              </a:ext>
            </a:extLst>
          </p:cNvPr>
          <p:cNvSpPr txBox="1">
            <a:spLocks/>
          </p:cNvSpPr>
          <p:nvPr userDrawn="1"/>
        </p:nvSpPr>
        <p:spPr>
          <a:xfrm>
            <a:off x="391411" y="640135"/>
            <a:ext cx="11290305" cy="5237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>
              <a:latin typeface="Calibri (Body)"/>
            </a:endParaRP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349D7A90-F0A3-C216-D67E-9B86D1BECDF5}"/>
              </a:ext>
            </a:extLst>
          </p:cNvPr>
          <p:cNvSpPr txBox="1">
            <a:spLocks/>
          </p:cNvSpPr>
          <p:nvPr userDrawn="1"/>
        </p:nvSpPr>
        <p:spPr>
          <a:xfrm>
            <a:off x="158720" y="413891"/>
            <a:ext cx="10025576" cy="6859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83075D7-F006-A81F-68F1-A5F218FAF004}"/>
              </a:ext>
            </a:extLst>
          </p:cNvPr>
          <p:cNvPicPr>
            <a:picLocks noChangeAspect="1"/>
          </p:cNvPicPr>
          <p:nvPr userDrawn="1"/>
        </p:nvPicPr>
        <p:blipFill>
          <a:blip r:embed="rId18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rightnessContrast bright="-20000"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5554" y="6358271"/>
            <a:ext cx="964436" cy="411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482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4" Type="http://schemas.microsoft.com/office/2007/relationships/hdphoto" Target="../media/hdphoto3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8D30BC0-07A3-DCDA-0D0B-DD40C2178A62}"/>
              </a:ext>
            </a:extLst>
          </p:cNvPr>
          <p:cNvSpPr/>
          <p:nvPr/>
        </p:nvSpPr>
        <p:spPr>
          <a:xfrm>
            <a:off x="-31269" y="29737"/>
            <a:ext cx="12254538" cy="6868389"/>
          </a:xfrm>
          <a:prstGeom prst="rect">
            <a:avLst/>
          </a:prstGeom>
          <a:gradFill>
            <a:gsLst>
              <a:gs pos="0">
                <a:srgbClr val="47BDAF"/>
              </a:gs>
              <a:gs pos="100000">
                <a:srgbClr val="3793A6"/>
              </a:gs>
              <a:gs pos="39000">
                <a:srgbClr val="1C4D98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utiger LT Pro 45 Light" panose="020B0403030504020204" pitchFamily="34" charset="0"/>
              <a:ea typeface="+mn-ea"/>
              <a:cs typeface="+mn-cs"/>
            </a:endParaRPr>
          </a:p>
        </p:txBody>
      </p:sp>
      <p:sp>
        <p:nvSpPr>
          <p:cNvPr id="14" name="Text Placeholder 1">
            <a:extLst>
              <a:ext uri="{FF2B5EF4-FFF2-40B4-BE49-F238E27FC236}">
                <a16:creationId xmlns:a16="http://schemas.microsoft.com/office/drawing/2014/main" id="{0741E81D-922F-23FE-07A9-320FA2B27E3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89635" y="17705"/>
            <a:ext cx="6910121" cy="1058125"/>
          </a:xfrm>
        </p:spPr>
        <p:txBody>
          <a:bodyPr/>
          <a:lstStyle/>
          <a:p>
            <a:pPr marL="0" indent="0" algn="ctr">
              <a:buNone/>
            </a:pPr>
            <a:r>
              <a:rPr lang="en-US" sz="4400" dirty="0">
                <a:solidFill>
                  <a:schemeClr val="bg1"/>
                </a:solidFill>
              </a:rPr>
              <a:t>M.Tech Program </a:t>
            </a:r>
          </a:p>
          <a:p>
            <a:pPr marL="0" indent="0" algn="ctr">
              <a:buNone/>
            </a:pPr>
            <a:r>
              <a:rPr lang="en-US" sz="2000" dirty="0">
                <a:solidFill>
                  <a:schemeClr val="bg1"/>
                </a:solidFill>
              </a:rPr>
              <a:t>Advanced Industry Integrated Programs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D19DFA2-C55E-F4D5-C53A-B5ECEB442DC1}"/>
              </a:ext>
            </a:extLst>
          </p:cNvPr>
          <p:cNvCxnSpPr/>
          <p:nvPr/>
        </p:nvCxnSpPr>
        <p:spPr>
          <a:xfrm>
            <a:off x="2977350" y="1120307"/>
            <a:ext cx="58662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41AA452C-B3E6-7A79-FD46-04E813851A85}"/>
              </a:ext>
            </a:extLst>
          </p:cNvPr>
          <p:cNvSpPr/>
          <p:nvPr/>
        </p:nvSpPr>
        <p:spPr>
          <a:xfrm>
            <a:off x="4125951" y="1177578"/>
            <a:ext cx="3033131" cy="28603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rutiger 45 bold"/>
                <a:ea typeface="+mn-ea"/>
                <a:cs typeface="Calibri" panose="020F0502020204030204" pitchFamily="34" charset="0"/>
              </a:rPr>
              <a:t>Jointly offered by University and LTIMindTree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8A8852-79FE-2D69-0530-D7712358063B}"/>
              </a:ext>
            </a:extLst>
          </p:cNvPr>
          <p:cNvSpPr txBox="1"/>
          <p:nvPr/>
        </p:nvSpPr>
        <p:spPr>
          <a:xfrm>
            <a:off x="180236" y="1659822"/>
            <a:ext cx="11428184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>
                <a:solidFill>
                  <a:prstClr val="white"/>
                </a:solidFill>
                <a:cs typeface="Calibri" panose="020F0502020204030204" pitchFamily="34" charset="0"/>
              </a:rPr>
              <a:t>SynerMind -  A Multi-Agent AI ecosystem for Mental wellness</a:t>
            </a:r>
          </a:p>
          <a:p>
            <a:pPr lvl="0" algn="ctr">
              <a:defRPr/>
            </a:pPr>
            <a:endParaRPr lang="en-US" sz="3600" b="1" dirty="0">
              <a:solidFill>
                <a:prstClr val="white"/>
              </a:solidFill>
              <a:cs typeface="Calibri" panose="020F0502020204030204" pitchFamily="34" charset="0"/>
            </a:endParaRPr>
          </a:p>
          <a:p>
            <a:pPr lvl="0" algn="ctr">
              <a:defRPr/>
            </a:pPr>
            <a:endParaRPr kumimoji="0" lang="en-US" sz="5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utiger 45 bold"/>
              <a:ea typeface="+mn-ea"/>
              <a:cs typeface="Calibri" panose="020F0502020204030204" pitchFamily="34" charset="0"/>
            </a:endParaRPr>
          </a:p>
          <a:p>
            <a:pPr lvl="0" algn="ctr">
              <a:defRPr/>
            </a:pPr>
            <a:r>
              <a:rPr lang="en-US" sz="2400" b="1" dirty="0">
                <a:solidFill>
                  <a:prstClr val="white"/>
                </a:solidFill>
                <a:cs typeface="Calibri" panose="020F0502020204030204" pitchFamily="34" charset="0"/>
              </a:rPr>
              <a:t>PRIYA RAI</a:t>
            </a:r>
          </a:p>
          <a:p>
            <a:pPr lvl="0" algn="ctr">
              <a:defRPr/>
            </a:pPr>
            <a:r>
              <a:rPr lang="en-US" sz="2400" b="1" dirty="0">
                <a:solidFill>
                  <a:prstClr val="white"/>
                </a:solidFill>
                <a:cs typeface="Calibri" panose="020F0502020204030204" pitchFamily="34" charset="0"/>
              </a:rPr>
              <a:t>TID –T8556</a:t>
            </a:r>
          </a:p>
          <a:p>
            <a:pPr algn="ctr">
              <a:defRPr/>
            </a:pPr>
            <a:endParaRPr lang="en-US" sz="2400" b="1" dirty="0">
              <a:solidFill>
                <a:prstClr val="white"/>
              </a:solidFill>
              <a:cs typeface="Calibri" panose="020F0502020204030204" pitchFamily="34" charset="0"/>
            </a:endParaRPr>
          </a:p>
          <a:p>
            <a:pPr lvl="0" algn="ctr">
              <a:defRPr/>
            </a:pPr>
            <a:endParaRPr lang="en-US" sz="5400" b="1" dirty="0">
              <a:solidFill>
                <a:prstClr val="white"/>
              </a:solidFill>
              <a:latin typeface="Frutiger 45 bold"/>
              <a:cs typeface="Calibri" panose="020F0502020204030204" pitchFamily="34" charset="0"/>
            </a:endParaRPr>
          </a:p>
          <a:p>
            <a:pPr lvl="0" algn="ctr">
              <a:defRPr/>
            </a:pPr>
            <a:endParaRPr kumimoji="0" lang="en-US" sz="5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utiger 45 bold"/>
              <a:ea typeface="+mn-ea"/>
              <a:cs typeface="Calibri" panose="020F0502020204030204" pitchFamily="34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E7F5D19-19F4-F87F-17C2-8520612BCFEC}"/>
              </a:ext>
            </a:extLst>
          </p:cNvPr>
          <p:cNvGraphicFramePr>
            <a:graphicFrameLocks noGrp="1"/>
          </p:cNvGraphicFramePr>
          <p:nvPr/>
        </p:nvGraphicFramePr>
        <p:xfrm>
          <a:off x="-47290" y="5501244"/>
          <a:ext cx="12239216" cy="326483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19608">
                  <a:extLst>
                    <a:ext uri="{9D8B030D-6E8A-4147-A177-3AD203B41FA5}">
                      <a16:colId xmlns:a16="http://schemas.microsoft.com/office/drawing/2014/main" val="586572480"/>
                    </a:ext>
                  </a:extLst>
                </a:gridCol>
                <a:gridCol w="6119608">
                  <a:extLst>
                    <a:ext uri="{9D8B030D-6E8A-4147-A177-3AD203B41FA5}">
                      <a16:colId xmlns:a16="http://schemas.microsoft.com/office/drawing/2014/main" val="157907922"/>
                    </a:ext>
                  </a:extLst>
                </a:gridCol>
              </a:tblGrid>
              <a:tr h="15274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Frutiger 45 bold"/>
                          <a:cs typeface="Calibri" panose="020F0502020204030204" pitchFamily="34" charset="0"/>
                        </a:rPr>
                        <a:t>Knowledge partner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Frutiger 45 bold"/>
                          <a:cs typeface="Calibri" panose="020F0502020204030204" pitchFamily="34" charset="0"/>
                        </a:rPr>
                        <a:t>                                                                     Implementation partner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33668230"/>
                  </a:ext>
                </a:extLst>
              </a:tr>
              <a:tr h="1184198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66263768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2715C658-0B94-5B63-55F1-B9B6F645F0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5332" y="5852667"/>
            <a:ext cx="1987468" cy="847417"/>
          </a:xfrm>
          <a:prstGeom prst="rect">
            <a:avLst/>
          </a:prstGeom>
        </p:spPr>
      </p:pic>
      <p:pic>
        <p:nvPicPr>
          <p:cNvPr id="9" name="Picture 2" descr="LTIMindtree - Technology Consulting and Digital Solutions Company">
            <a:extLst>
              <a:ext uri="{FF2B5EF4-FFF2-40B4-BE49-F238E27FC236}">
                <a16:creationId xmlns:a16="http://schemas.microsoft.com/office/drawing/2014/main" id="{B3D78849-E5F7-1DB2-227F-1424458612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52667"/>
            <a:ext cx="3886489" cy="864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95075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E625A9-86EE-6A7E-2C49-927B52360B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A3809AB-F8BF-8FF3-315C-0D4F9946AF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0624338" cy="4617950"/>
          </a:xfrm>
        </p:spPr>
        <p:txBody>
          <a:bodyPr/>
          <a:lstStyle/>
          <a:p>
            <a:pPr marL="1428750" lvl="2" indent="-514350">
              <a:lnSpc>
                <a:spcPct val="150000"/>
              </a:lnSpc>
              <a:buFont typeface="+mj-lt"/>
              <a:buAutoNum type="romanLcPeriod" startAt="4"/>
            </a:pPr>
            <a:r>
              <a:rPr lang="en-US" sz="2800" dirty="0">
                <a:solidFill>
                  <a:srgbClr val="5583D1"/>
                </a:solidFill>
              </a:rPr>
              <a:t>Routine Agent</a:t>
            </a:r>
          </a:p>
          <a:p>
            <a:pPr lvl="3">
              <a:lnSpc>
                <a:spcPct val="150000"/>
              </a:lnSpc>
            </a:pPr>
            <a:r>
              <a:rPr lang="en-US" sz="2800" dirty="0">
                <a:solidFill>
                  <a:srgbClr val="5583D1"/>
                </a:solidFill>
              </a:rPr>
              <a:t>Suggests </a:t>
            </a:r>
            <a:r>
              <a:rPr lang="en-US" sz="2800" dirty="0" err="1">
                <a:solidFill>
                  <a:srgbClr val="5583D1"/>
                </a:solidFill>
              </a:rPr>
              <a:t>routines,lifestyle</a:t>
            </a:r>
            <a:r>
              <a:rPr lang="en-US" sz="2800" dirty="0">
                <a:solidFill>
                  <a:srgbClr val="5583D1"/>
                </a:solidFill>
              </a:rPr>
              <a:t> habits</a:t>
            </a:r>
          </a:p>
          <a:p>
            <a:pPr marL="1428750" lvl="2" indent="-514350">
              <a:lnSpc>
                <a:spcPct val="150000"/>
              </a:lnSpc>
              <a:buFont typeface="+mj-lt"/>
              <a:buAutoNum type="romanLcPeriod" startAt="4"/>
            </a:pPr>
            <a:r>
              <a:rPr lang="en-US" sz="2800" dirty="0">
                <a:solidFill>
                  <a:srgbClr val="5583D1"/>
                </a:solidFill>
              </a:rPr>
              <a:t>Crisis Agent</a:t>
            </a:r>
          </a:p>
          <a:p>
            <a:pPr lvl="3">
              <a:lnSpc>
                <a:spcPct val="150000"/>
              </a:lnSpc>
            </a:pPr>
            <a:r>
              <a:rPr lang="en-US" sz="2800" dirty="0">
                <a:solidFill>
                  <a:srgbClr val="5583D1"/>
                </a:solidFill>
              </a:rPr>
              <a:t>Detects self-harm or danger signals.</a:t>
            </a:r>
          </a:p>
          <a:p>
            <a:pPr lvl="3">
              <a:lnSpc>
                <a:spcPct val="150000"/>
              </a:lnSpc>
            </a:pPr>
            <a:r>
              <a:rPr lang="en-US" sz="2800" dirty="0">
                <a:solidFill>
                  <a:srgbClr val="5583D1"/>
                </a:solidFill>
              </a:rPr>
              <a:t>Mail Alerts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>
              <a:solidFill>
                <a:srgbClr val="5583D1"/>
              </a:solidFill>
              <a:latin typeface="+mn-lt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dirty="0">
              <a:solidFill>
                <a:srgbClr val="5583D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5583D1"/>
              </a:solidFill>
              <a:latin typeface="+mn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6CE80C-3816-6D83-2CAB-01A40ABC1495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3600" b="1" dirty="0">
                <a:solidFill>
                  <a:srgbClr val="5B9BD5">
                    <a:lumMod val="50000"/>
                  </a:srgbClr>
                </a:solidFill>
                <a:latin typeface="Calibri" panose="020F0502020204030204"/>
              </a:rPr>
              <a:t>Module name - </a:t>
            </a:r>
            <a:r>
              <a:rPr lang="en-US" sz="3600" b="1" dirty="0">
                <a:solidFill>
                  <a:srgbClr val="5B9BD5">
                    <a:lumMod val="50000"/>
                  </a:srgbClr>
                </a:solidFill>
              </a:rPr>
              <a:t>Calibri body -36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BCAF099-D341-3597-D0A7-1D559622D87A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28297C2-1043-7558-1612-AEC2D1DC9CD1}"/>
              </a:ext>
            </a:extLst>
          </p:cNvPr>
          <p:cNvSpPr txBox="1"/>
          <p:nvPr/>
        </p:nvSpPr>
        <p:spPr>
          <a:xfrm>
            <a:off x="6093893" y="57036"/>
            <a:ext cx="6098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err="1">
                <a:solidFill>
                  <a:prstClr val="white"/>
                </a:solidFill>
                <a:cs typeface="Calibri" panose="020F0502020204030204" pitchFamily="34" charset="0"/>
              </a:rPr>
              <a:t>SynerMind</a:t>
            </a:r>
            <a:r>
              <a:rPr lang="en-US" b="1" dirty="0">
                <a:solidFill>
                  <a:prstClr val="white"/>
                </a:solidFill>
                <a:cs typeface="Calibri" panose="020F0502020204030204" pitchFamily="34" charset="0"/>
              </a:rPr>
              <a:t> -  A Multi-Agent AI ecosystem for Mental wellness</a:t>
            </a: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62381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CA27A4-6BE9-C8FE-57B8-5B395CF0AD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5E5C043-1A20-E271-CC45-78EC4CA37C3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0624338" cy="4617950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>
                <a:solidFill>
                  <a:srgbClr val="5583D1"/>
                </a:solidFill>
                <a:latin typeface="+mn-lt"/>
              </a:rPr>
              <a:t>3. Visualization &amp;Dashboard Module</a:t>
            </a:r>
          </a:p>
          <a:p>
            <a:pPr lvl="1">
              <a:lnSpc>
                <a:spcPct val="150000"/>
              </a:lnSpc>
            </a:pPr>
            <a:r>
              <a:rPr lang="en-US" sz="2800" dirty="0" err="1">
                <a:solidFill>
                  <a:srgbClr val="5583D1"/>
                </a:solidFill>
              </a:rPr>
              <a:t>Streamlit</a:t>
            </a:r>
            <a:r>
              <a:rPr lang="en-US" sz="2800" dirty="0">
                <a:solidFill>
                  <a:srgbClr val="5583D1"/>
                </a:solidFill>
              </a:rPr>
              <a:t>-Based charts and insights.</a:t>
            </a:r>
          </a:p>
          <a:p>
            <a:pPr lvl="1">
              <a:lnSpc>
                <a:spcPct val="150000"/>
              </a:lnSpc>
            </a:pPr>
            <a:r>
              <a:rPr lang="en-US" sz="2800" dirty="0">
                <a:solidFill>
                  <a:srgbClr val="5583D1"/>
                </a:solidFill>
              </a:rPr>
              <a:t>User friendly dashboard with mood patterns and therapy </a:t>
            </a:r>
            <a:r>
              <a:rPr lang="en-US" sz="2800" dirty="0" err="1">
                <a:solidFill>
                  <a:srgbClr val="5583D1"/>
                </a:solidFill>
              </a:rPr>
              <a:t>sugggestions</a:t>
            </a:r>
            <a:endParaRPr lang="en-US" sz="2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US" dirty="0">
              <a:solidFill>
                <a:srgbClr val="5583D1"/>
              </a:solidFill>
              <a:latin typeface="+mn-lt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dirty="0">
              <a:solidFill>
                <a:srgbClr val="5583D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5583D1"/>
              </a:solidFill>
              <a:latin typeface="+mn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ADEC99-5224-CB97-E8DE-03B3CFC92965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3600" b="1" dirty="0">
                <a:solidFill>
                  <a:srgbClr val="5B9BD5">
                    <a:lumMod val="50000"/>
                  </a:srgbClr>
                </a:solidFill>
                <a:latin typeface="Calibri" panose="020F0502020204030204"/>
              </a:rPr>
              <a:t>Module name - </a:t>
            </a:r>
            <a:r>
              <a:rPr lang="en-US" sz="3600" b="1" dirty="0">
                <a:solidFill>
                  <a:srgbClr val="5B9BD5">
                    <a:lumMod val="50000"/>
                  </a:srgbClr>
                </a:solidFill>
              </a:rPr>
              <a:t>Calibri body -36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7036789-CF45-11D8-9EA8-FAA9A2A25C49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B6109CB-8503-F082-C2D5-7371E9449FF3}"/>
              </a:ext>
            </a:extLst>
          </p:cNvPr>
          <p:cNvSpPr txBox="1"/>
          <p:nvPr/>
        </p:nvSpPr>
        <p:spPr>
          <a:xfrm>
            <a:off x="6093893" y="57036"/>
            <a:ext cx="6098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err="1">
                <a:solidFill>
                  <a:prstClr val="white"/>
                </a:solidFill>
                <a:cs typeface="Calibri" panose="020F0502020204030204" pitchFamily="34" charset="0"/>
              </a:rPr>
              <a:t>SynerMind</a:t>
            </a:r>
            <a:r>
              <a:rPr lang="en-US" b="1" dirty="0">
                <a:solidFill>
                  <a:prstClr val="white"/>
                </a:solidFill>
                <a:cs typeface="Calibri" panose="020F0502020204030204" pitchFamily="34" charset="0"/>
              </a:rPr>
              <a:t> -  A Multi-Agent AI ecosystem for Mental wellness</a:t>
            </a: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1071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57D7F5-1EB4-C498-AD12-9237AA13C0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CFE927C-D827-DE17-C72A-B308581F0A3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0624338" cy="4617950"/>
          </a:xfrm>
        </p:spPr>
        <p:txBody>
          <a:bodyPr/>
          <a:lstStyle/>
          <a:p>
            <a:pPr marL="0" indent="0" algn="ctr">
              <a:buNone/>
            </a:pPr>
            <a:endParaRPr lang="en-US" dirty="0">
              <a:solidFill>
                <a:srgbClr val="5583D1"/>
              </a:solidFill>
              <a:latin typeface="+mn-lt"/>
            </a:endParaRPr>
          </a:p>
          <a:p>
            <a:pPr marL="0" indent="0" algn="ctr">
              <a:buNone/>
            </a:pPr>
            <a:endParaRPr lang="en-US" dirty="0">
              <a:solidFill>
                <a:srgbClr val="5583D1"/>
              </a:solidFill>
              <a:latin typeface="+mn-lt"/>
            </a:endParaRPr>
          </a:p>
          <a:p>
            <a:pPr marL="0" indent="0" algn="ctr">
              <a:buNone/>
            </a:pPr>
            <a:endParaRPr lang="en-US" dirty="0">
              <a:solidFill>
                <a:srgbClr val="5583D1"/>
              </a:solidFill>
              <a:latin typeface="+mn-lt"/>
            </a:endParaRPr>
          </a:p>
          <a:p>
            <a:pPr marL="0" indent="0" algn="ctr">
              <a:buNone/>
            </a:pPr>
            <a:endParaRPr lang="en-US" dirty="0">
              <a:solidFill>
                <a:srgbClr val="5583D1"/>
              </a:solidFill>
              <a:latin typeface="+mn-lt"/>
            </a:endParaRPr>
          </a:p>
          <a:p>
            <a:pPr marL="0" indent="0" algn="ctr">
              <a:buNone/>
            </a:pPr>
            <a:r>
              <a:rPr lang="en-US" sz="3600" dirty="0">
                <a:solidFill>
                  <a:srgbClr val="5583D1"/>
                </a:solidFill>
                <a:latin typeface="+mn-lt"/>
              </a:rPr>
              <a:t>THANK YOU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27BE76-77E3-6DED-C195-39321175256B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AF0CD6D-D00E-3C0E-4748-AE4DB427E65B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794B217-B397-BADD-E98A-5BEEB0820038}"/>
              </a:ext>
            </a:extLst>
          </p:cNvPr>
          <p:cNvSpPr txBox="1"/>
          <p:nvPr/>
        </p:nvSpPr>
        <p:spPr>
          <a:xfrm>
            <a:off x="6093893" y="57036"/>
            <a:ext cx="6098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err="1">
                <a:solidFill>
                  <a:prstClr val="white"/>
                </a:solidFill>
                <a:cs typeface="Calibri" panose="020F0502020204030204" pitchFamily="34" charset="0"/>
              </a:rPr>
              <a:t>SynerMind</a:t>
            </a:r>
            <a:r>
              <a:rPr lang="en-US" b="1" dirty="0">
                <a:solidFill>
                  <a:prstClr val="white"/>
                </a:solidFill>
                <a:cs typeface="Calibri" panose="020F0502020204030204" pitchFamily="34" charset="0"/>
              </a:rPr>
              <a:t> -  A Multi-Agent AI ecosystem for Mental wellness</a:t>
            </a: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300183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318EFD-13D1-118F-A8E4-F9E2D3695A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7726612-73E0-5A94-F635-3A742DD5BA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5" y="1271218"/>
            <a:ext cx="11782033" cy="5084235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700" b="0" dirty="0">
                <a:solidFill>
                  <a:srgbClr val="5583D1"/>
                </a:solidFill>
                <a:latin typeface="+mn-lt"/>
              </a:rPr>
              <a:t>Mental wellness challenges such as stress, anxiety and depression are rising globally.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700" b="0" dirty="0">
                <a:solidFill>
                  <a:srgbClr val="5583D1"/>
                </a:solidFill>
                <a:latin typeface="+mn-lt"/>
              </a:rPr>
              <a:t>Traditional therapy often limited by availability, personalization and accessibility.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700" b="0" dirty="0">
                <a:solidFill>
                  <a:srgbClr val="5583D1"/>
                </a:solidFill>
                <a:latin typeface="+mn-lt"/>
              </a:rPr>
              <a:t>AI powered multi-agent system offer the potential to provide 24/7 personalized, adaptive and empathetic mental health support.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700" dirty="0">
                <a:solidFill>
                  <a:srgbClr val="5583D1"/>
                </a:solidFill>
                <a:latin typeface="+mn-lt"/>
              </a:rPr>
              <a:t>SynerMind </a:t>
            </a:r>
            <a:r>
              <a:rPr lang="en-US" sz="2700" b="0" dirty="0">
                <a:solidFill>
                  <a:srgbClr val="5583D1"/>
                </a:solidFill>
                <a:latin typeface="+mn-lt"/>
              </a:rPr>
              <a:t>is designed as a unified AI  ecosystem that combines Mood Tracking, Therapy assistance, Routine building and Crisis detection to empower users in their mental wellness journey.</a:t>
            </a:r>
            <a:endParaRPr lang="en-US" sz="2700" b="0" dirty="0">
              <a:solidFill>
                <a:srgbClr val="5583D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4E3812-AF2F-9DD8-6ECF-C3425146B38F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 err="1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</a:t>
            </a:r>
            <a:r>
              <a:rPr lang="en-US" sz="3600" b="1" dirty="0">
                <a:solidFill>
                  <a:srgbClr val="5B9BD5">
                    <a:lumMod val="50000"/>
                  </a:srgbClr>
                </a:solidFill>
                <a:latin typeface="Calibri" panose="020F0502020204030204"/>
              </a:rPr>
              <a:t>on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295426A-3395-FE92-30C7-C8A6AC62DE62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D91B1D4-191E-E882-BD37-9FBAED57B57F}"/>
              </a:ext>
            </a:extLst>
          </p:cNvPr>
          <p:cNvSpPr txBox="1"/>
          <p:nvPr/>
        </p:nvSpPr>
        <p:spPr>
          <a:xfrm>
            <a:off x="6093893" y="57036"/>
            <a:ext cx="60981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prstClr val="white"/>
                </a:solidFill>
                <a:cs typeface="Calibri" panose="020F0502020204030204" pitchFamily="34" charset="0"/>
              </a:rPr>
              <a:t>SynerMind -  A Multi-Agent AI ecosystem for Mental wellness</a:t>
            </a:r>
          </a:p>
          <a:p>
            <a:pPr algn="r"/>
            <a:endParaRPr lang="en-US" sz="1800" b="1" i="1" dirty="0">
              <a:solidFill>
                <a:srgbClr val="FFFFFF"/>
              </a:solidFill>
            </a:endParaRP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180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D1235D-73A1-0B84-0745-6B97432CB0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4D551BF-43EB-C049-6D3B-4D17D57752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5" y="1271219"/>
            <a:ext cx="11668912" cy="4554546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Ø"/>
              <a:tabLst>
                <a:tab pos="468000" algn="l"/>
              </a:tabLst>
            </a:pPr>
            <a:r>
              <a:rPr lang="en-US" b="0" dirty="0">
                <a:solidFill>
                  <a:srgbClr val="5583D1"/>
                </a:solidFill>
                <a:latin typeface="+mn-lt"/>
              </a:rPr>
              <a:t>To design and implement a multi-agent AI framework  for mental wellness.</a:t>
            </a:r>
          </a:p>
          <a:p>
            <a:pPr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Ø"/>
              <a:tabLst>
                <a:tab pos="468000" algn="l"/>
              </a:tabLst>
            </a:pPr>
            <a:r>
              <a:rPr lang="en-US" b="0" dirty="0">
                <a:solidFill>
                  <a:srgbClr val="5583D1"/>
                </a:solidFill>
                <a:latin typeface="+mn-lt"/>
              </a:rPr>
              <a:t>To enable daily mood logging ,therapy guidance, lifestyle recommendations and crisis detection.</a:t>
            </a:r>
          </a:p>
          <a:p>
            <a:pPr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Ø"/>
              <a:tabLst>
                <a:tab pos="468000" algn="l"/>
              </a:tabLst>
            </a:pPr>
            <a:r>
              <a:rPr lang="en-US" b="0" dirty="0">
                <a:solidFill>
                  <a:srgbClr val="5583D1"/>
                </a:solidFill>
                <a:latin typeface="+mn-lt"/>
              </a:rPr>
              <a:t>To provide real-time  alerts to emergency contacts when risks are detected.</a:t>
            </a:r>
          </a:p>
          <a:p>
            <a:pPr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Ø"/>
              <a:tabLst>
                <a:tab pos="468000" algn="l"/>
              </a:tabLst>
            </a:pPr>
            <a:r>
              <a:rPr lang="en-US" b="0" dirty="0">
                <a:solidFill>
                  <a:srgbClr val="5583D1"/>
                </a:solidFill>
                <a:latin typeface="+mn-lt"/>
              </a:rPr>
              <a:t>To build  a stream-lit based personalized dashboard  with chart interface and mood visualizations.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400" b="0" dirty="0">
              <a:solidFill>
                <a:srgbClr val="5583D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FF40D3-B05A-88C3-591F-882A93FC9918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Objective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2740D4D-2363-70E1-0E6E-1BDDA8C33C87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4452DD5-D934-4955-F39B-2109AC72692F}"/>
              </a:ext>
            </a:extLst>
          </p:cNvPr>
          <p:cNvSpPr txBox="1"/>
          <p:nvPr/>
        </p:nvSpPr>
        <p:spPr>
          <a:xfrm>
            <a:off x="6093893" y="57036"/>
            <a:ext cx="6098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err="1">
                <a:solidFill>
                  <a:prstClr val="white"/>
                </a:solidFill>
                <a:cs typeface="Calibri" panose="020F0502020204030204" pitchFamily="34" charset="0"/>
              </a:rPr>
              <a:t>SynerMind</a:t>
            </a:r>
            <a:r>
              <a:rPr lang="en-US" b="1" dirty="0">
                <a:solidFill>
                  <a:prstClr val="white"/>
                </a:solidFill>
                <a:cs typeface="Calibri" panose="020F0502020204030204" pitchFamily="34" charset="0"/>
              </a:rPr>
              <a:t> -  A Multi-Agent AI ecosystem for Mental wellness</a:t>
            </a: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450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E2D7CD-C158-6FC1-06C7-09444D2DE0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5F3FA4C3-8499-C5E9-BB53-8EAE2AB91710}"/>
              </a:ext>
            </a:extLst>
          </p:cNvPr>
          <p:cNvGraphicFramePr/>
          <p:nvPr/>
        </p:nvGraphicFramePr>
        <p:xfrm>
          <a:off x="255996" y="1234637"/>
          <a:ext cx="11678338" cy="50341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CB15F4B8-EED0-F7BE-96C7-D7AAE989A251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Scope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A882B44-FCE4-BF93-E951-46CF2238FB74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CE164B1-01DD-BF3B-88E8-DF2DEDBFA9EB}"/>
              </a:ext>
            </a:extLst>
          </p:cNvPr>
          <p:cNvSpPr txBox="1"/>
          <p:nvPr/>
        </p:nvSpPr>
        <p:spPr>
          <a:xfrm>
            <a:off x="6093893" y="57036"/>
            <a:ext cx="6098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err="1">
                <a:solidFill>
                  <a:prstClr val="white"/>
                </a:solidFill>
                <a:cs typeface="Calibri" panose="020F0502020204030204" pitchFamily="34" charset="0"/>
              </a:rPr>
              <a:t>SynerMind</a:t>
            </a:r>
            <a:r>
              <a:rPr lang="en-US" b="1" dirty="0">
                <a:solidFill>
                  <a:prstClr val="white"/>
                </a:solidFill>
                <a:cs typeface="Calibri" panose="020F0502020204030204" pitchFamily="34" charset="0"/>
              </a:rPr>
              <a:t> -  A Multi-Agent AI ecosystem for Mental wellness</a:t>
            </a: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681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069C03-8E92-54D7-6EE2-33DC2B5C67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B433ECB-8EAD-0AB5-1D66-62BCF658AA2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1116854" cy="4843831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700" dirty="0" err="1">
                <a:latin typeface="+mn-lt"/>
              </a:rPr>
              <a:t>PRoAI</a:t>
            </a:r>
            <a:r>
              <a:rPr lang="en-US" sz="2700" dirty="0">
                <a:latin typeface="+mn-lt"/>
              </a:rPr>
              <a:t>: </a:t>
            </a:r>
            <a:r>
              <a:rPr lang="en-US" sz="2700" b="0" dirty="0">
                <a:latin typeface="+mn-lt"/>
              </a:rPr>
              <a:t>Proactive Multi-Agent Conversational AI with Structured Knowledge Base for Psychiatric Diagnosis (2025, Wu et al.) </a:t>
            </a:r>
          </a:p>
          <a:p>
            <a:pPr>
              <a:lnSpc>
                <a:spcPct val="150000"/>
              </a:lnSpc>
            </a:pPr>
            <a:r>
              <a:rPr lang="en-US" sz="2700" dirty="0" err="1">
                <a:latin typeface="+mn-lt"/>
              </a:rPr>
              <a:t>DeepPsy</a:t>
            </a:r>
            <a:r>
              <a:rPr lang="en-US" sz="2700" dirty="0">
                <a:latin typeface="+mn-lt"/>
              </a:rPr>
              <a:t>-Agent: </a:t>
            </a:r>
            <a:r>
              <a:rPr lang="en-US" sz="2700" b="0" dirty="0">
                <a:latin typeface="+mn-lt"/>
              </a:rPr>
              <a:t>A Stage-Aware and Deep-Thinking Emotional Support Agent System (2025, Chen &amp; Sun) </a:t>
            </a:r>
          </a:p>
          <a:p>
            <a:pPr>
              <a:lnSpc>
                <a:spcPct val="150000"/>
              </a:lnSpc>
            </a:pPr>
            <a:r>
              <a:rPr lang="en-US" sz="2700" dirty="0" err="1">
                <a:latin typeface="+mn-lt"/>
              </a:rPr>
              <a:t>PsyDraw</a:t>
            </a:r>
            <a:r>
              <a:rPr lang="en-US" sz="2700" dirty="0">
                <a:latin typeface="+mn-lt"/>
              </a:rPr>
              <a:t>: </a:t>
            </a:r>
            <a:r>
              <a:rPr lang="en-US" sz="2700" b="0" dirty="0">
                <a:latin typeface="+mn-lt"/>
              </a:rPr>
              <a:t>A Multi-Agent Multimodal System for Mental Health Screening in Left-Behind Children (2024, Zhang et al.) </a:t>
            </a:r>
          </a:p>
          <a:p>
            <a:pPr>
              <a:lnSpc>
                <a:spcPct val="150000"/>
              </a:lnSpc>
            </a:pPr>
            <a:r>
              <a:rPr lang="en-US" sz="2700" b="0" dirty="0">
                <a:latin typeface="+mn-lt"/>
              </a:rPr>
              <a:t>A Multi-Agent Dual Dialogue System to Support Mental Health Care Providers (2024, Kampman et al.)</a:t>
            </a:r>
            <a:br>
              <a:rPr lang="en-US" dirty="0">
                <a:latin typeface="+mn-lt"/>
              </a:rPr>
            </a:br>
            <a:endParaRPr lang="en-US" dirty="0">
              <a:latin typeface="+mn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B3663C-4C71-EB2A-170D-22878BAC4C68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Literature Review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91B76A7-3EE1-470C-EBA7-8F98E8FFE105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084F4041-8131-3536-FDDF-513CA3ABA637}"/>
              </a:ext>
            </a:extLst>
          </p:cNvPr>
          <p:cNvSpPr txBox="1"/>
          <p:nvPr/>
        </p:nvSpPr>
        <p:spPr>
          <a:xfrm>
            <a:off x="6093893" y="57036"/>
            <a:ext cx="6098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err="1">
                <a:solidFill>
                  <a:prstClr val="white"/>
                </a:solidFill>
                <a:cs typeface="Calibri" panose="020F0502020204030204" pitchFamily="34" charset="0"/>
              </a:rPr>
              <a:t>SynerMind</a:t>
            </a:r>
            <a:r>
              <a:rPr lang="en-US" b="1" dirty="0">
                <a:solidFill>
                  <a:prstClr val="white"/>
                </a:solidFill>
                <a:cs typeface="Calibri" panose="020F0502020204030204" pitchFamily="34" charset="0"/>
              </a:rPr>
              <a:t> -  A Multi-Agent AI ecosystem for Mental wellness</a:t>
            </a: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765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253C69-472F-A80F-ECBC-553E043DB9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364AF3A-1BAA-BB19-865F-8604C4E3B8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5" y="1271219"/>
            <a:ext cx="11338973" cy="4733654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0" dirty="0" err="1">
                <a:solidFill>
                  <a:srgbClr val="5583D1"/>
                </a:solidFill>
                <a:latin typeface="+mn-lt"/>
              </a:rPr>
              <a:t>CaliWu</a:t>
            </a:r>
            <a:r>
              <a:rPr lang="en-US" b="0" dirty="0">
                <a:solidFill>
                  <a:srgbClr val="5583D1"/>
                </a:solidFill>
                <a:latin typeface="+mn-lt"/>
              </a:rPr>
              <a:t> et al., 2025 – </a:t>
            </a:r>
            <a:r>
              <a:rPr lang="en-US" b="0" dirty="0" err="1">
                <a:solidFill>
                  <a:srgbClr val="5583D1"/>
                </a:solidFill>
                <a:latin typeface="+mn-lt"/>
              </a:rPr>
              <a:t>ProAI</a:t>
            </a:r>
            <a:r>
              <a:rPr lang="en-US" b="0" dirty="0">
                <a:solidFill>
                  <a:srgbClr val="5583D1"/>
                </a:solidFill>
                <a:latin typeface="+mn-lt"/>
              </a:rPr>
              <a:t>: Proactive Multi-Agent Conversational AI with Structured Knowledge Base for Psychiatric Diagnosis→ Built a proactive diagnostic assistant for psychiatry, but restricted to structured interviews, not daily user wellness.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0" dirty="0">
                <a:solidFill>
                  <a:srgbClr val="5583D1"/>
                </a:solidFill>
                <a:latin typeface="+mn-lt"/>
              </a:rPr>
              <a:t>Chen &amp; Sun, 2025 – </a:t>
            </a:r>
            <a:r>
              <a:rPr lang="en-US" b="0" dirty="0" err="1">
                <a:solidFill>
                  <a:srgbClr val="5583D1"/>
                </a:solidFill>
                <a:latin typeface="+mn-lt"/>
              </a:rPr>
              <a:t>DeepPsy</a:t>
            </a:r>
            <a:r>
              <a:rPr lang="en-US" b="0" dirty="0">
                <a:solidFill>
                  <a:srgbClr val="5583D1"/>
                </a:solidFill>
                <a:latin typeface="+mn-lt"/>
              </a:rPr>
              <a:t>-Agent: A Stage-Aware and Deep-Thinking Emotional Support Agent System→ Designed stage-aware agents for therapy sessions, but lacked habit-building and crisis alert integration.</a:t>
            </a:r>
            <a:endParaRPr lang="en-US" b="0" dirty="0">
              <a:solidFill>
                <a:srgbClr val="5583D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C2521A-B8A4-7818-FEB4-0309182DBECF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Summary of Literature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6871527-EAED-D60A-DB4D-12A2CE4201DE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8EADF6DB-6CFE-DDC5-997C-E84EE1A9470D}"/>
              </a:ext>
            </a:extLst>
          </p:cNvPr>
          <p:cNvSpPr txBox="1"/>
          <p:nvPr/>
        </p:nvSpPr>
        <p:spPr>
          <a:xfrm>
            <a:off x="6093893" y="57036"/>
            <a:ext cx="6098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err="1">
                <a:solidFill>
                  <a:prstClr val="white"/>
                </a:solidFill>
                <a:cs typeface="Calibri" panose="020F0502020204030204" pitchFamily="34" charset="0"/>
              </a:rPr>
              <a:t>SynerMind</a:t>
            </a:r>
            <a:r>
              <a:rPr lang="en-US" b="1" dirty="0">
                <a:solidFill>
                  <a:prstClr val="white"/>
                </a:solidFill>
                <a:cs typeface="Calibri" panose="020F0502020204030204" pitchFamily="34" charset="0"/>
              </a:rPr>
              <a:t> -  A Multi-Agent AI ecosystem for Mental wellness</a:t>
            </a: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4703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9CEA2B-384E-F256-4734-5578EDB524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0F88864-2E71-2992-AD53-E8948837272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5" y="1271218"/>
            <a:ext cx="11367253" cy="5084231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700" b="0" dirty="0">
                <a:solidFill>
                  <a:srgbClr val="5583D1"/>
                </a:solidFill>
                <a:latin typeface="+mn-lt"/>
              </a:rPr>
              <a:t>Kampman et al., 2024 – A Multi-Agent Dual Dialogue System to Support Mental Health Care Providers→ Developed dual-agent models to assist therapists with responses and CBT exercises, but focused only on professional support.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700" b="0" dirty="0">
                <a:solidFill>
                  <a:srgbClr val="5583D1"/>
                </a:solidFill>
                <a:latin typeface="+mn-lt"/>
              </a:rPr>
              <a:t>Zhang et al., 2024 – </a:t>
            </a:r>
            <a:r>
              <a:rPr lang="en-US" sz="2700" b="0" dirty="0" err="1">
                <a:solidFill>
                  <a:srgbClr val="5583D1"/>
                </a:solidFill>
                <a:latin typeface="+mn-lt"/>
              </a:rPr>
              <a:t>PsyDraw</a:t>
            </a:r>
            <a:r>
              <a:rPr lang="en-US" sz="2700" b="0" dirty="0">
                <a:solidFill>
                  <a:srgbClr val="5583D1"/>
                </a:solidFill>
                <a:latin typeface="+mn-lt"/>
              </a:rPr>
              <a:t>: A Multi-Agent Multimodal System for Mental Health Screening in Children→ Used multi-agent AI to analyze children’s house-tree-person drawings, effective for screening but limited to child-specific settings.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411E118-0427-BF72-3B78-1707B0D6E382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>
                <a:solidFill>
                  <a:srgbClr val="5B9BD5">
                    <a:lumMod val="50000"/>
                  </a:srgbClr>
                </a:solidFill>
                <a:latin typeface="Calibri" panose="020F0502020204030204"/>
              </a:rPr>
              <a:t>Literature Summary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A5618F6-CE69-311A-F79A-D12C7E917449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4F7A196-7B69-DD68-52A5-39CD9B799F7D}"/>
              </a:ext>
            </a:extLst>
          </p:cNvPr>
          <p:cNvSpPr txBox="1"/>
          <p:nvPr/>
        </p:nvSpPr>
        <p:spPr>
          <a:xfrm>
            <a:off x="6093893" y="57036"/>
            <a:ext cx="6098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err="1">
                <a:solidFill>
                  <a:prstClr val="white"/>
                </a:solidFill>
                <a:cs typeface="Calibri" panose="020F0502020204030204" pitchFamily="34" charset="0"/>
              </a:rPr>
              <a:t>SynerMind</a:t>
            </a:r>
            <a:r>
              <a:rPr lang="en-US" b="1" dirty="0">
                <a:solidFill>
                  <a:prstClr val="white"/>
                </a:solidFill>
                <a:cs typeface="Calibri" panose="020F0502020204030204" pitchFamily="34" charset="0"/>
              </a:rPr>
              <a:t> -  A Multi-Agent AI ecosystem for Mental wellness</a:t>
            </a: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362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F24291B-7EDA-4E3D-40F5-03FDC22C33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0624338" cy="5162237"/>
          </a:xfrm>
        </p:spPr>
        <p:txBody>
          <a:bodyPr/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rgbClr val="5583D1"/>
                </a:solidFill>
                <a:latin typeface="+mn-lt"/>
              </a:rPr>
              <a:t>Authentication   </a:t>
            </a:r>
          </a:p>
          <a:p>
            <a:pPr lvl="1">
              <a:lnSpc>
                <a:spcPct val="150000"/>
              </a:lnSpc>
            </a:pPr>
            <a:r>
              <a:rPr lang="en-US" sz="2800" dirty="0">
                <a:solidFill>
                  <a:srgbClr val="5583D1"/>
                </a:solidFill>
              </a:rPr>
              <a:t>Secure login/sign-up(User Id ,</a:t>
            </a:r>
            <a:r>
              <a:rPr lang="en-US" sz="2800" dirty="0" err="1">
                <a:solidFill>
                  <a:srgbClr val="5583D1"/>
                </a:solidFill>
              </a:rPr>
              <a:t>password,Email,Emergency</a:t>
            </a:r>
            <a:r>
              <a:rPr lang="en-US" sz="2800" dirty="0">
                <a:solidFill>
                  <a:srgbClr val="5583D1"/>
                </a:solidFill>
              </a:rPr>
              <a:t> Contact)              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rgbClr val="5583D1"/>
                </a:solidFill>
                <a:latin typeface="+mn-lt"/>
              </a:rPr>
              <a:t> Agents</a:t>
            </a:r>
          </a:p>
          <a:p>
            <a:pPr marL="971550" lvl="1" indent="-514350">
              <a:lnSpc>
                <a:spcPct val="150000"/>
              </a:lnSpc>
              <a:buFont typeface="+mj-lt"/>
              <a:buAutoNum type="romanLcPeriod"/>
            </a:pPr>
            <a:r>
              <a:rPr lang="en-US" sz="2800" dirty="0">
                <a:solidFill>
                  <a:srgbClr val="5583D1"/>
                </a:solidFill>
              </a:rPr>
              <a:t>Base Agent(Router)</a:t>
            </a:r>
          </a:p>
          <a:p>
            <a:pPr lvl="2">
              <a:lnSpc>
                <a:spcPct val="150000"/>
              </a:lnSpc>
            </a:pPr>
            <a:r>
              <a:rPr lang="en-US" sz="2800" dirty="0">
                <a:solidFill>
                  <a:srgbClr val="5583D1"/>
                </a:solidFill>
              </a:rPr>
              <a:t> uses Gemini API for intent classification </a:t>
            </a:r>
          </a:p>
          <a:p>
            <a:pPr lvl="2">
              <a:lnSpc>
                <a:spcPct val="150000"/>
              </a:lnSpc>
            </a:pPr>
            <a:r>
              <a:rPr lang="en-US" sz="2800" dirty="0">
                <a:solidFill>
                  <a:srgbClr val="5583D1"/>
                </a:solidFill>
              </a:rPr>
              <a:t>Routes input to </a:t>
            </a:r>
            <a:r>
              <a:rPr lang="en-US" sz="2800" dirty="0" err="1">
                <a:solidFill>
                  <a:srgbClr val="5583D1"/>
                </a:solidFill>
              </a:rPr>
              <a:t>Mood,Therapy,Routine</a:t>
            </a:r>
            <a:r>
              <a:rPr lang="en-US" sz="2800" dirty="0">
                <a:solidFill>
                  <a:srgbClr val="5583D1"/>
                </a:solidFill>
              </a:rPr>
              <a:t> or Crisis Agents.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>
              <a:solidFill>
                <a:srgbClr val="5583D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EA9B7F-B60D-6297-DC95-0FDA7E6D7C7C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Modules to cover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5CD5B67-3503-60B5-8469-F3C3191D84D7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D4A0452-2CB8-E4C6-FAC7-ECD109C50CE1}"/>
              </a:ext>
            </a:extLst>
          </p:cNvPr>
          <p:cNvSpPr txBox="1"/>
          <p:nvPr/>
        </p:nvSpPr>
        <p:spPr>
          <a:xfrm>
            <a:off x="6093893" y="57036"/>
            <a:ext cx="6098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err="1">
                <a:solidFill>
                  <a:prstClr val="white"/>
                </a:solidFill>
                <a:cs typeface="Calibri" panose="020F0502020204030204" pitchFamily="34" charset="0"/>
              </a:rPr>
              <a:t>SynerMind</a:t>
            </a:r>
            <a:r>
              <a:rPr lang="en-US" b="1" dirty="0">
                <a:solidFill>
                  <a:prstClr val="white"/>
                </a:solidFill>
                <a:cs typeface="Calibri" panose="020F0502020204030204" pitchFamily="34" charset="0"/>
              </a:rPr>
              <a:t> -  A Multi-Agent AI ecosystem for Mental wellness</a:t>
            </a: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364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F24291B-7EDA-4E3D-40F5-03FDC22C33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8"/>
            <a:ext cx="10624338" cy="4988063"/>
          </a:xfrm>
        </p:spPr>
        <p:txBody>
          <a:bodyPr/>
          <a:lstStyle/>
          <a:p>
            <a:pPr marL="1485900" lvl="2" indent="-571500">
              <a:lnSpc>
                <a:spcPct val="150000"/>
              </a:lnSpc>
              <a:buFont typeface="+mj-lt"/>
              <a:buAutoNum type="romanLcPeriod" startAt="2"/>
            </a:pPr>
            <a:r>
              <a:rPr lang="en-US" sz="2800" dirty="0">
                <a:solidFill>
                  <a:srgbClr val="5583D1"/>
                </a:solidFill>
              </a:rPr>
              <a:t>Mood Agent</a:t>
            </a:r>
          </a:p>
          <a:p>
            <a:pPr lvl="3">
              <a:lnSpc>
                <a:spcPct val="150000"/>
              </a:lnSpc>
            </a:pPr>
            <a:r>
              <a:rPr lang="en-US" sz="2800" dirty="0">
                <a:solidFill>
                  <a:srgbClr val="5583D1"/>
                </a:solidFill>
              </a:rPr>
              <a:t>Logs daily moods in DB.</a:t>
            </a:r>
          </a:p>
          <a:p>
            <a:pPr lvl="3">
              <a:lnSpc>
                <a:spcPct val="150000"/>
              </a:lnSpc>
            </a:pPr>
            <a:r>
              <a:rPr lang="en-US" sz="2800" dirty="0">
                <a:solidFill>
                  <a:srgbClr val="5583D1"/>
                </a:solidFill>
              </a:rPr>
              <a:t>Generates 2-4 mood trends graphs.</a:t>
            </a:r>
          </a:p>
          <a:p>
            <a:pPr lvl="3">
              <a:lnSpc>
                <a:spcPct val="150000"/>
              </a:lnSpc>
            </a:pPr>
            <a:r>
              <a:rPr lang="en-US" sz="2800" dirty="0">
                <a:solidFill>
                  <a:srgbClr val="5583D1"/>
                </a:solidFill>
              </a:rPr>
              <a:t>Alerts if low mood persists</a:t>
            </a:r>
          </a:p>
          <a:p>
            <a:pPr marL="1485900" lvl="2" indent="-571500">
              <a:lnSpc>
                <a:spcPct val="150000"/>
              </a:lnSpc>
              <a:buFont typeface="+mj-lt"/>
              <a:buAutoNum type="romanLcPeriod" startAt="2"/>
            </a:pPr>
            <a:r>
              <a:rPr lang="en-US" sz="2800" dirty="0">
                <a:solidFill>
                  <a:srgbClr val="5583D1"/>
                </a:solidFill>
              </a:rPr>
              <a:t>Therapy Agent</a:t>
            </a:r>
          </a:p>
          <a:p>
            <a:pPr lvl="3">
              <a:lnSpc>
                <a:spcPct val="150000"/>
              </a:lnSpc>
            </a:pPr>
            <a:r>
              <a:rPr lang="en-US" sz="2800" dirty="0">
                <a:solidFill>
                  <a:srgbClr val="5583D1"/>
                </a:solidFill>
              </a:rPr>
              <a:t>Provides CBT-style </a:t>
            </a:r>
            <a:r>
              <a:rPr lang="en-US" sz="2800" dirty="0" err="1">
                <a:solidFill>
                  <a:srgbClr val="5583D1"/>
                </a:solidFill>
              </a:rPr>
              <a:t>prompts,journaling</a:t>
            </a:r>
            <a:r>
              <a:rPr lang="en-US" sz="2800" dirty="0">
                <a:solidFill>
                  <a:srgbClr val="5583D1"/>
                </a:solidFill>
              </a:rPr>
              <a:t> support, mindfulness exercise.</a:t>
            </a:r>
          </a:p>
          <a:p>
            <a:pPr marL="457200" lvl="1" indent="0">
              <a:lnSpc>
                <a:spcPct val="150000"/>
              </a:lnSpc>
              <a:buNone/>
            </a:pPr>
            <a:endParaRPr lang="en-US" sz="2800" dirty="0">
              <a:solidFill>
                <a:srgbClr val="5583D1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en-US" dirty="0">
              <a:solidFill>
                <a:srgbClr val="5583D1"/>
              </a:solidFill>
              <a:latin typeface="+mn-lt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dirty="0">
              <a:solidFill>
                <a:srgbClr val="5583D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5583D1"/>
              </a:solidFill>
              <a:latin typeface="+mn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EA9B7F-B60D-6297-DC95-0FDA7E6D7C7C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3600" b="1" dirty="0">
                <a:solidFill>
                  <a:srgbClr val="5B9BD5">
                    <a:lumMod val="50000"/>
                  </a:srgbClr>
                </a:solidFill>
                <a:latin typeface="Calibri" panose="020F0502020204030204"/>
              </a:rPr>
              <a:t>Module name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6F77F89-4F98-73F2-FD5A-5DD416A6F12F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5221164-7940-3B34-A613-28A74A63E0F7}"/>
              </a:ext>
            </a:extLst>
          </p:cNvPr>
          <p:cNvSpPr txBox="1"/>
          <p:nvPr/>
        </p:nvSpPr>
        <p:spPr>
          <a:xfrm>
            <a:off x="6093893" y="57036"/>
            <a:ext cx="6098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err="1">
                <a:solidFill>
                  <a:prstClr val="white"/>
                </a:solidFill>
                <a:cs typeface="Calibri" panose="020F0502020204030204" pitchFamily="34" charset="0"/>
              </a:rPr>
              <a:t>SynerMind</a:t>
            </a:r>
            <a:r>
              <a:rPr lang="en-US" b="1" dirty="0">
                <a:solidFill>
                  <a:prstClr val="white"/>
                </a:solidFill>
                <a:cs typeface="Calibri" panose="020F0502020204030204" pitchFamily="34" charset="0"/>
              </a:rPr>
              <a:t> -  A Multi-Agent AI ecosystem for Mental wellness</a:t>
            </a: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5862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422</TotalTime>
  <Words>703</Words>
  <Application>Microsoft Office PowerPoint</Application>
  <PresentationFormat>Widescreen</PresentationFormat>
  <Paragraphs>89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Calibri (Body)</vt:lpstr>
      <vt:lpstr>Calibri Light</vt:lpstr>
      <vt:lpstr>Frutiger 45 bold</vt:lpstr>
      <vt:lpstr>Frutiger LT Pro 45 Light</vt:lpstr>
      <vt:lpstr>Wingdings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HARI PRASATH</dc:creator>
  <cp:lastModifiedBy>Priya Rai</cp:lastModifiedBy>
  <cp:revision>15</cp:revision>
  <dcterms:created xsi:type="dcterms:W3CDTF">2024-05-13T10:33:11Z</dcterms:created>
  <dcterms:modified xsi:type="dcterms:W3CDTF">2025-09-10T12:18:46Z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c52bb50-aef2-4dc8-bb7f-e0da22648362_Enabled">
    <vt:lpwstr>true</vt:lpwstr>
  </property>
  <property fmtid="{D5CDD505-2E9C-101B-9397-08002B2CF9AE}" pid="3" name="MSIP_Label_ac52bb50-aef2-4dc8-bb7f-e0da22648362_SetDate">
    <vt:lpwstr>2025-08-25T08:11:33Z</vt:lpwstr>
  </property>
  <property fmtid="{D5CDD505-2E9C-101B-9397-08002B2CF9AE}" pid="4" name="MSIP_Label_ac52bb50-aef2-4dc8-bb7f-e0da22648362_Method">
    <vt:lpwstr>Standard</vt:lpwstr>
  </property>
  <property fmtid="{D5CDD505-2E9C-101B-9397-08002B2CF9AE}" pid="5" name="MSIP_Label_ac52bb50-aef2-4dc8-bb7f-e0da22648362_Name">
    <vt:lpwstr>ac52bb50-aef2-4dc8-bb7f-e0da22648362</vt:lpwstr>
  </property>
  <property fmtid="{D5CDD505-2E9C-101B-9397-08002B2CF9AE}" pid="6" name="MSIP_Label_ac52bb50-aef2-4dc8-bb7f-e0da22648362_SiteId">
    <vt:lpwstr>264b9899-fe1b-430b-9509-2154878d5774</vt:lpwstr>
  </property>
  <property fmtid="{D5CDD505-2E9C-101B-9397-08002B2CF9AE}" pid="7" name="MSIP_Label_ac52bb50-aef2-4dc8-bb7f-e0da22648362_ActionId">
    <vt:lpwstr>5a5317b9-6049-4f38-9ea6-5786aca62bc4</vt:lpwstr>
  </property>
  <property fmtid="{D5CDD505-2E9C-101B-9397-08002B2CF9AE}" pid="8" name="MSIP_Label_ac52bb50-aef2-4dc8-bb7f-e0da22648362_ContentBits">
    <vt:lpwstr>2</vt:lpwstr>
  </property>
  <property fmtid="{D5CDD505-2E9C-101B-9397-08002B2CF9AE}" pid="9" name="MSIP_Label_ac52bb50-aef2-4dc8-bb7f-e0da22648362_Tag">
    <vt:lpwstr>10, 3, 0, 1</vt:lpwstr>
  </property>
  <property fmtid="{D5CDD505-2E9C-101B-9397-08002B2CF9AE}" pid="10" name="ClassificationContentMarkingFooterLocations">
    <vt:lpwstr>1_Office Theme:8</vt:lpwstr>
  </property>
  <property fmtid="{D5CDD505-2E9C-101B-9397-08002B2CF9AE}" pid="11" name="ClassificationContentMarkingFooterText">
    <vt:lpwstr>Sensitivity: LNT Construction Internal Use</vt:lpwstr>
  </property>
</Properties>
</file>