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5" r:id="rId12"/>
    <p:sldId id="264" r:id="rId13"/>
    <p:sldId id="266" r:id="rId14"/>
    <p:sldId id="267" r:id="rId15"/>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1pPr>
    <a:lvl2pPr marL="4572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2pPr>
    <a:lvl3pPr marL="9144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3pPr>
    <a:lvl4pPr marL="13716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4pPr>
    <a:lvl5pPr marL="18288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5pPr>
    <a:lvl6pPr marL="22860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6pPr>
    <a:lvl7pPr marL="27432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7pPr>
    <a:lvl8pPr marL="32004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8pPr>
    <a:lvl9pPr marL="32004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66" autoAdjust="0"/>
    <p:restoredTop sz="100000" autoAdjust="0"/>
  </p:normalViewPr>
  <p:slideViewPr>
    <p:cSldViewPr snapToGrid="0" snapToObjects="1">
      <p:cViewPr varScale="1">
        <p:scale>
          <a:sx n="69" d="100"/>
          <a:sy n="69" d="100"/>
        </p:scale>
        <p:origin x="708" y="60"/>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ELCOT\Desktop\New%20Folder\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0" vertOverflow="ellipsis" vert="horz" wrap="square" anchor="ctr" anchorCtr="1"/>
        <a:lstStyle/>
        <a:p>
          <a:pPr>
            <a:defRPr lang="en-US" sz="1400" b="1" i="0" u="none" strike="noStrike" kern="1200" baseline="0">
              <a:solidFill>
                <a:schemeClr val="tx1">
                  <a:lumMod val="75000"/>
                  <a:lumOff val="25000"/>
                </a:schemeClr>
              </a:solidFill>
              <a:latin typeface="+mn-lt"/>
              <a:ea typeface="+mn-ea"/>
              <a:cs typeface="+mn-cs"/>
            </a:defRPr>
          </a:pPr>
        </a:p>
      </c:txPr>
    </c:title>
    <c:autoTitleDeleted val="0"/>
    <c:plotArea>
      <c:layout/>
      <c:barChart>
        <c:barDir val="col"/>
        <c:grouping val="clustered"/>
        <c:varyColors val="0"/>
        <c:ser>
          <c:idx val="0"/>
          <c:order val="0"/>
          <c:spPr>
            <a:solidFill>
              <a:schemeClr val="accent1"/>
            </a:solidFill>
            <a:ln>
              <a:noFill/>
            </a:ln>
            <a:effectLst/>
          </c:spPr>
          <c:invertIfNegative val="0"/>
          <c:dLbls>
            <c:delete val="1"/>
          </c:dLbls>
          <c:val>
            <c:numRef>
              <c:f>[1.xlsx]workingnote!$A$1:$A$14</c:f>
              <c:numCache>
                <c:formatCode>General</c:formatCode>
                <c:ptCount val="14"/>
                <c:pt idx="0">
                  <c:v>0</c:v>
                </c:pt>
                <c:pt idx="1">
                  <c:v>0</c:v>
                </c:pt>
                <c:pt idx="2">
                  <c:v>0</c:v>
                </c:pt>
                <c:pt idx="3">
                  <c:v>0</c:v>
                </c:pt>
                <c:pt idx="4">
                  <c:v>0</c:v>
                </c:pt>
                <c:pt idx="5">
                  <c:v>0</c:v>
                </c:pt>
                <c:pt idx="6">
                  <c:v>0</c:v>
                </c:pt>
                <c:pt idx="7">
                  <c:v>0</c:v>
                </c:pt>
                <c:pt idx="8">
                  <c:v>0</c:v>
                </c:pt>
                <c:pt idx="9">
                  <c:v>0</c:v>
                </c:pt>
                <c:pt idx="10">
                  <c:v>0</c:v>
                </c:pt>
                <c:pt idx="11">
                  <c:v>0</c:v>
                </c:pt>
                <c:pt idx="12">
                  <c:v>0</c:v>
                </c:pt>
              </c:numCache>
            </c:numRef>
          </c:val>
        </c:ser>
        <c:ser>
          <c:idx val="1"/>
          <c:order val="1"/>
          <c:spPr>
            <a:solidFill>
              <a:schemeClr val="accent2"/>
            </a:solidFill>
            <a:ln>
              <a:noFill/>
            </a:ln>
            <a:effectLst/>
          </c:spPr>
          <c:invertIfNegative val="0"/>
          <c:dLbls>
            <c:delete val="1"/>
          </c:dLbls>
          <c:val>
            <c:numRef>
              <c:f>[1.xlsx]workingnote!$B$1:$B$14</c:f>
              <c:numCache>
                <c:formatCode>General</c:formatCode>
                <c:ptCount val="14"/>
                <c:pt idx="0">
                  <c:v>0</c:v>
                </c:pt>
                <c:pt idx="1">
                  <c:v>19</c:v>
                </c:pt>
                <c:pt idx="2">
                  <c:v>17</c:v>
                </c:pt>
                <c:pt idx="3">
                  <c:v>25</c:v>
                </c:pt>
                <c:pt idx="4">
                  <c:v>220</c:v>
                </c:pt>
                <c:pt idx="5">
                  <c:v>17</c:v>
                </c:pt>
                <c:pt idx="6">
                  <c:v>25</c:v>
                </c:pt>
                <c:pt idx="7">
                  <c:v>34</c:v>
                </c:pt>
                <c:pt idx="8">
                  <c:v>26</c:v>
                </c:pt>
                <c:pt idx="9">
                  <c:v>26</c:v>
                </c:pt>
                <c:pt idx="10">
                  <c:v>21</c:v>
                </c:pt>
                <c:pt idx="11">
                  <c:v>25</c:v>
                </c:pt>
                <c:pt idx="12">
                  <c:v>440</c:v>
                </c:pt>
              </c:numCache>
            </c:numRef>
          </c:val>
        </c:ser>
        <c:ser>
          <c:idx val="2"/>
          <c:order val="2"/>
          <c:spPr>
            <a:solidFill>
              <a:schemeClr val="accent3"/>
            </a:solidFill>
            <a:ln>
              <a:noFill/>
            </a:ln>
            <a:effectLst/>
          </c:spPr>
          <c:invertIfNegative val="0"/>
          <c:dLbls>
            <c:delete val="1"/>
          </c:dLbls>
          <c:val>
            <c:numRef>
              <c:f>[1.xlsx]workingnote!$C$1:$C$14</c:f>
              <c:numCache>
                <c:formatCode>General</c:formatCode>
                <c:ptCount val="14"/>
                <c:pt idx="0">
                  <c:v>0</c:v>
                </c:pt>
                <c:pt idx="1">
                  <c:v>34</c:v>
                </c:pt>
                <c:pt idx="2">
                  <c:v>47</c:v>
                </c:pt>
                <c:pt idx="3">
                  <c:v>41</c:v>
                </c:pt>
                <c:pt idx="4">
                  <c:v>398</c:v>
                </c:pt>
                <c:pt idx="5">
                  <c:v>39</c:v>
                </c:pt>
                <c:pt idx="6">
                  <c:v>41</c:v>
                </c:pt>
                <c:pt idx="7">
                  <c:v>33</c:v>
                </c:pt>
                <c:pt idx="8">
                  <c:v>41</c:v>
                </c:pt>
                <c:pt idx="9">
                  <c:v>43</c:v>
                </c:pt>
                <c:pt idx="10">
                  <c:v>45</c:v>
                </c:pt>
                <c:pt idx="11">
                  <c:v>34</c:v>
                </c:pt>
                <c:pt idx="12">
                  <c:v>796</c:v>
                </c:pt>
              </c:numCache>
            </c:numRef>
          </c:val>
        </c:ser>
        <c:ser>
          <c:idx val="3"/>
          <c:order val="3"/>
          <c:spPr>
            <a:solidFill>
              <a:schemeClr val="accent4"/>
            </a:solidFill>
            <a:ln>
              <a:noFill/>
            </a:ln>
            <a:effectLst/>
          </c:spPr>
          <c:invertIfNegative val="0"/>
          <c:dLbls>
            <c:delete val="1"/>
          </c:dLbls>
          <c:val>
            <c:numRef>
              <c:f>[1.xlsx]workingnote!$D$1:$D$14</c:f>
              <c:numCache>
                <c:formatCode>General</c:formatCode>
                <c:ptCount val="14"/>
                <c:pt idx="0">
                  <c:v>0</c:v>
                </c:pt>
                <c:pt idx="1">
                  <c:v>85</c:v>
                </c:pt>
                <c:pt idx="2">
                  <c:v>65</c:v>
                </c:pt>
                <c:pt idx="3">
                  <c:v>78</c:v>
                </c:pt>
                <c:pt idx="4">
                  <c:v>778</c:v>
                </c:pt>
                <c:pt idx="5">
                  <c:v>92</c:v>
                </c:pt>
                <c:pt idx="6">
                  <c:v>77</c:v>
                </c:pt>
                <c:pt idx="7">
                  <c:v>69</c:v>
                </c:pt>
                <c:pt idx="8">
                  <c:v>75</c:v>
                </c:pt>
                <c:pt idx="9">
                  <c:v>82</c:v>
                </c:pt>
                <c:pt idx="10">
                  <c:v>71</c:v>
                </c:pt>
                <c:pt idx="11">
                  <c:v>84</c:v>
                </c:pt>
                <c:pt idx="12">
                  <c:v>1556</c:v>
                </c:pt>
              </c:numCache>
            </c:numRef>
          </c:val>
        </c:ser>
        <c:ser>
          <c:idx val="4"/>
          <c:order val="4"/>
          <c:spPr>
            <a:solidFill>
              <a:schemeClr val="accent5"/>
            </a:solidFill>
            <a:ln>
              <a:noFill/>
            </a:ln>
            <a:effectLst/>
          </c:spPr>
          <c:invertIfNegative val="0"/>
          <c:dLbls>
            <c:delete val="1"/>
          </c:dLbls>
          <c:val>
            <c:numRef>
              <c:f>[1.xlsx]workingnote!$E$1:$E$14</c:f>
              <c:numCache>
                <c:formatCode>General</c:formatCode>
                <c:ptCount val="14"/>
                <c:pt idx="0">
                  <c:v>0</c:v>
                </c:pt>
                <c:pt idx="1">
                  <c:v>15</c:v>
                </c:pt>
                <c:pt idx="2">
                  <c:v>15</c:v>
                </c:pt>
                <c:pt idx="3">
                  <c:v>14</c:v>
                </c:pt>
                <c:pt idx="4">
                  <c:v>137</c:v>
                </c:pt>
                <c:pt idx="5">
                  <c:v>9</c:v>
                </c:pt>
                <c:pt idx="6">
                  <c:v>15</c:v>
                </c:pt>
                <c:pt idx="7">
                  <c:v>12</c:v>
                </c:pt>
                <c:pt idx="8">
                  <c:v>15</c:v>
                </c:pt>
                <c:pt idx="9">
                  <c:v>16</c:v>
                </c:pt>
                <c:pt idx="10">
                  <c:v>13</c:v>
                </c:pt>
                <c:pt idx="11">
                  <c:v>13</c:v>
                </c:pt>
                <c:pt idx="12">
                  <c:v>274</c:v>
                </c:pt>
              </c:numCache>
            </c:numRef>
          </c:val>
        </c:ser>
        <c:ser>
          <c:idx val="5"/>
          <c:order val="5"/>
          <c:spPr>
            <a:solidFill>
              <a:schemeClr val="accent6"/>
            </a:solidFill>
            <a:ln>
              <a:noFill/>
            </a:ln>
            <a:effectLst/>
          </c:spPr>
          <c:invertIfNegative val="0"/>
          <c:dLbls>
            <c:delete val="1"/>
          </c:dLbls>
          <c:val>
            <c:numRef>
              <c:f>[1.xlsx]workingnote!$F$1:$F$14</c:f>
              <c:numCache>
                <c:formatCode>General</c:formatCode>
                <c:ptCount val="14"/>
                <c:pt idx="0">
                  <c:v>0</c:v>
                </c:pt>
                <c:pt idx="1">
                  <c:v>151</c:v>
                </c:pt>
                <c:pt idx="2">
                  <c:v>144</c:v>
                </c:pt>
                <c:pt idx="3">
                  <c:v>159</c:v>
                </c:pt>
                <c:pt idx="4">
                  <c:v>1533</c:v>
                </c:pt>
                <c:pt idx="5">
                  <c:v>157</c:v>
                </c:pt>
                <c:pt idx="6">
                  <c:v>159</c:v>
                </c:pt>
                <c:pt idx="7">
                  <c:v>148</c:v>
                </c:pt>
                <c:pt idx="8">
                  <c:v>157</c:v>
                </c:pt>
                <c:pt idx="9">
                  <c:v>167</c:v>
                </c:pt>
                <c:pt idx="10">
                  <c:v>150</c:v>
                </c:pt>
                <c:pt idx="11">
                  <c:v>156</c:v>
                </c:pt>
                <c:pt idx="12">
                  <c:v>3066</c:v>
                </c:pt>
              </c:numCache>
            </c:numRef>
          </c:val>
        </c:ser>
        <c:ser>
          <c:idx val="6"/>
          <c:order val="6"/>
          <c:spPr>
            <a:solidFill>
              <a:schemeClr val="accent1">
                <a:lumMod val="60000"/>
              </a:schemeClr>
            </a:solidFill>
            <a:ln>
              <a:noFill/>
            </a:ln>
            <a:effectLst/>
          </c:spPr>
          <c:invertIfNegative val="0"/>
          <c:dLbls>
            <c:delete val="1"/>
          </c:dLbls>
          <c:val>
            <c:numRef>
              <c:f>[1.xlsx]workingnote!$G$1:$G$14</c:f>
              <c:numCache>
                <c:formatCode>General</c:formatCode>
                <c:ptCount val="14"/>
              </c:numCache>
            </c:numRef>
          </c:val>
        </c:ser>
        <c:ser>
          <c:idx val="7"/>
          <c:order val="7"/>
          <c:spPr>
            <a:solidFill>
              <a:schemeClr val="accent2">
                <a:lumMod val="60000"/>
              </a:schemeClr>
            </a:solidFill>
            <a:ln>
              <a:noFill/>
            </a:ln>
            <a:effectLst/>
          </c:spPr>
          <c:invertIfNegative val="0"/>
          <c:dLbls>
            <c:delete val="1"/>
          </c:dLbls>
          <c:val>
            <c:numRef>
              <c:f>[1.xlsx]workingnote!$H$1:$H$14</c:f>
              <c:numCache>
                <c:formatCode>General</c:formatCode>
                <c:ptCount val="14"/>
              </c:numCache>
            </c:numRef>
          </c:val>
        </c:ser>
        <c:dLbls>
          <c:showLegendKey val="0"/>
          <c:showVal val="0"/>
          <c:showCatName val="0"/>
          <c:showSerName val="0"/>
          <c:showPercent val="0"/>
          <c:showBubbleSize val="0"/>
        </c:dLbls>
        <c:gapWidth val="246"/>
        <c:overlap val="-28"/>
        <c:axId val="517929423"/>
        <c:axId val="199349813"/>
      </c:barChart>
      <c:catAx>
        <c:axId val="517929423"/>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199349813"/>
        <c:crosses val="autoZero"/>
        <c:auto val="1"/>
        <c:lblAlgn val="ctr"/>
        <c:lblOffset val="100"/>
        <c:noMultiLvlLbl val="0"/>
      </c:catAx>
      <c:valAx>
        <c:axId val="199349813"/>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517929423"/>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
        <p:nvSpPr>
          <p:cNvPr id="17"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lstStyle/>
          <a:p>
            <a:pPr algn="l"/>
            <a:endParaRPr lang="zh-CN" altLang="en-US" sz="1200">
              <a:latin typeface="Calibri" panose="020F0502020204030204" charset="0"/>
              <a:ea typeface="等线" charset="0"/>
              <a:cs typeface="Calibri" panose="020F0502020204030204" charset="0"/>
            </a:endParaRPr>
          </a:p>
        </p:txBody>
      </p:sp>
      <p:sp>
        <p:nvSpPr>
          <p:cNvPr id="18"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lstStyle/>
          <a:p>
            <a:pPr algn="r"/>
            <a:fld id="{CAD2D6BD-DE1B-4B5F-8B41-2702339687B9}" type="datetime1">
              <a:rPr lang="en-US" altLang="zh-CN" sz="1200">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
        <p:nvSpPr>
          <p:cNvPr id="19"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0"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lstStyle/>
          <a:p>
            <a:pPr algn="l"/>
            <a:endParaRPr lang="zh-CN" altLang="en-US" sz="1200">
              <a:latin typeface="Calibri" panose="020F0502020204030204" charset="0"/>
              <a:ea typeface="等线" charset="0"/>
              <a:cs typeface="Calibri" panose="020F0502020204030204" charset="0"/>
            </a:endParaRPr>
          </a:p>
        </p:txBody>
      </p:sp>
    </p:spTree>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
        <p:nvSpPr>
          <p:cNvPr id="165"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66"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a:effectLst/>
      </p:bgPr>
    </p:bg>
    <p:spTree>
      <p:nvGrpSpPr>
        <p:cNvPr id="1" name=""/>
        <p:cNvGrpSpPr/>
        <p:nvPr/>
      </p:nvGrpSpPr>
      <p:grpSpPr>
        <a:xfrm>
          <a:off x="0" y="0"/>
          <a:ext cx="0" cy="0"/>
          <a:chOff x="0" y="0"/>
          <a:chExt cx="0" cy="0"/>
        </a:xfrm>
      </p:grpSpPr>
      <p:sp>
        <p:nvSpPr>
          <p:cNvPr id="37" name="曲线"/>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6"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35" name="曲线"/>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34" name="曲线"/>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33"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31"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30" name="曲线"/>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29"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2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spAutoFit/>
          </a:bodyPr>
          <a:lstStyle/>
          <a:p>
            <a:endParaRPr lang="zh-CN" altLang="en-US" sz="3200" b="0" i="0">
              <a:solidFill>
                <a:schemeClr val="tx1"/>
              </a:solidFill>
              <a:latin typeface="Trebuchet MS" panose="020B0603020202020204" charset="0"/>
              <a:cs typeface="Trebuchet MS" panose="020B0603020202020204" charset="0"/>
            </a:endParaRPr>
          </a:p>
        </p:txBody>
      </p:sp>
      <p:sp>
        <p:nvSpPr>
          <p:cNvPr id="2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spAutoFit/>
          </a:bodyPr>
          <a:lstStyle/>
          <a:p>
            <a:endParaRPr lang="zh-CN" altLang="en-US"/>
          </a:p>
        </p:txBody>
      </p:sp>
      <p:sp>
        <p:nvSpPr>
          <p:cNvPr id="25"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spAutoFit/>
          </a:bodyPr>
          <a:lstStyle/>
          <a:p>
            <a:pPr algn="ctr"/>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26"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spAutoFit/>
          </a:bodyPr>
          <a:lstStyle/>
          <a:p>
            <a:pPr algn="l"/>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27"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spc="10">
              <a:solidFill>
                <a:srgbClr val="2D936B"/>
              </a:solidFill>
              <a:latin typeface="Trebuchet MS" panose="020B0603020202020204" charset="0"/>
              <a:ea typeface="SimSun" panose="02010600030101010101" pitchFamily="2" charset="-122"/>
              <a:cs typeface="Trebuchet MS" panose="020B060302020202020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a:effectLst/>
      </p:bgPr>
    </p:bg>
    <p:spTree>
      <p:nvGrpSpPr>
        <p:cNvPr id="1" name=""/>
        <p:cNvGrpSpPr/>
        <p:nvPr/>
      </p:nvGrpSpPr>
      <p:grpSpPr>
        <a:xfrm>
          <a:off x="0" y="0"/>
          <a:ext cx="0" cy="0"/>
          <a:chOff x="0" y="0"/>
          <a:chExt cx="0" cy="0"/>
        </a:xfrm>
      </p:grpSpPr>
      <p:sp>
        <p:nvSpPr>
          <p:cNvPr id="62" name="曲线"/>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1"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0" name="曲线"/>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9" name="曲线"/>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8"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7" name="曲线"/>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56"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55" name="曲线"/>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54"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3"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4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spAutoFit/>
          </a:bodyPr>
          <a:lstStyle/>
          <a:p>
            <a:endParaRPr lang="zh-CN" altLang="en-US" sz="4800" b="1" i="0">
              <a:solidFill>
                <a:schemeClr val="tx1"/>
              </a:solidFill>
              <a:latin typeface="Trebuchet MS" panose="020B0603020202020204" charset="0"/>
              <a:cs typeface="Trebuchet MS" panose="020B0603020202020204" charset="0"/>
            </a:endParaRPr>
          </a:p>
        </p:txBody>
      </p:sp>
      <p:sp>
        <p:nvSpPr>
          <p:cNvPr id="50"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spAutoFit/>
          </a:bodyPr>
          <a:lstStyle/>
          <a:p>
            <a:pPr algn="ctr"/>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51"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spAutoFit/>
          </a:bodyPr>
          <a:lstStyle/>
          <a:p>
            <a:pPr algn="l"/>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52"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spc="10">
              <a:solidFill>
                <a:srgbClr val="2D936B"/>
              </a:solidFill>
              <a:latin typeface="Trebuchet MS" panose="020B0603020202020204" charset="0"/>
              <a:ea typeface="SimSun" panose="02010600030101010101" pitchFamily="2" charset="-122"/>
              <a:cs typeface="Trebuchet MS" panose="020B060302020202020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a:effectLst/>
      </p:bgPr>
    </p:bg>
    <p:spTree>
      <p:nvGrpSpPr>
        <p:cNvPr id="1" name=""/>
        <p:cNvGrpSpPr/>
        <p:nvPr/>
      </p:nvGrpSpPr>
      <p:grpSpPr>
        <a:xfrm>
          <a:off x="0" y="0"/>
          <a:ext cx="0" cy="0"/>
          <a:chOff x="0" y="0"/>
          <a:chExt cx="0" cy="0"/>
        </a:xfrm>
      </p:grpSpPr>
      <p:sp>
        <p:nvSpPr>
          <p:cNvPr id="120" name="曲线"/>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119"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118" name="曲线"/>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17" name="曲线"/>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16"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5" name="曲线"/>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14"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13" name="曲线"/>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12"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1"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6"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spAutoFit/>
          </a:bodyPr>
          <a:lstStyle/>
          <a:p>
            <a:endParaRPr lang="zh-CN" altLang="en-US" sz="4800" b="1" i="0">
              <a:solidFill>
                <a:schemeClr val="tx1"/>
              </a:solidFill>
              <a:latin typeface="Trebuchet MS" panose="020B0603020202020204" charset="0"/>
              <a:cs typeface="Trebuchet MS" panose="020B0603020202020204" charset="0"/>
            </a:endParaRPr>
          </a:p>
        </p:txBody>
      </p:sp>
      <p:sp>
        <p:nvSpPr>
          <p:cNvPr id="107"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spAutoFit/>
          </a:bodyPr>
          <a:lstStyle/>
          <a:p>
            <a:endParaRPr lang="zh-CN" altLang="en-US"/>
          </a:p>
        </p:txBody>
      </p:sp>
      <p:sp>
        <p:nvSpPr>
          <p:cNvPr id="108"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spAutoFit/>
          </a:bodyPr>
          <a:lstStyle/>
          <a:p>
            <a:pPr algn="ctr"/>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109"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spAutoFit/>
          </a:bodyPr>
          <a:lstStyle/>
          <a:p>
            <a:pPr algn="l"/>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110"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spc="10">
              <a:solidFill>
                <a:srgbClr val="2D936B"/>
              </a:solidFill>
              <a:latin typeface="Trebuchet MS" panose="020B0603020202020204" charset="0"/>
              <a:ea typeface="SimSun" panose="02010600030101010101" pitchFamily="2" charset="-122"/>
              <a:cs typeface="Trebuchet MS" panose="020B060302020202020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endParaRPr lang="zh-CN" altLang="en-US"/>
          </a:p>
        </p:txBody>
      </p:sp>
      <p:sp>
        <p:nvSpPr>
          <p:cNvPr id="3" name="文本框"/>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4" name="曲线"/>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8"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 name="曲线"/>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spAutoFit/>
          </a:bodyPr>
          <a:lstStyle/>
          <a:p>
            <a:endParaRPr lang="zh-CN" altLang="en-US" sz="4800" b="1" i="0">
              <a:solidFill>
                <a:schemeClr val="tx1"/>
              </a:solidFill>
              <a:latin typeface="Trebuchet MS" panose="020B0603020202020204" charset="0"/>
              <a:cs typeface="Trebuchet MS" panose="020B0603020202020204" charset="0"/>
            </a:endParaRPr>
          </a:p>
        </p:txBody>
      </p:sp>
      <p:sp>
        <p:nvSpPr>
          <p:cNvPr id="13"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spAutoFit/>
          </a:bodyPr>
          <a:lstStyle/>
          <a:p>
            <a:endParaRPr lang="zh-CN" altLang="en-US"/>
          </a:p>
        </p:txBody>
      </p:sp>
      <p:sp>
        <p:nvSpPr>
          <p:cNvPr id="14" name="文本框"/>
          <p:cNvSpPr>
            <a:spLocks noGrp="1"/>
          </p:cNvSpPr>
          <p:nvPr>
            <p:ph type="ftr" idx="5"/>
          </p:nvPr>
        </p:nvSpPr>
        <p:spPr>
          <a:xfrm>
            <a:off x="4145279" y="6377940"/>
            <a:ext cx="3901440" cy="342900"/>
          </a:xfrm>
          <a:prstGeom prst="rect">
            <a:avLst/>
          </a:prstGeom>
          <a:noFill/>
          <a:ln w="12700" cap="flat" cmpd="sng">
            <a:noFill/>
            <a:prstDash val="solid"/>
            <a:miter/>
          </a:ln>
        </p:spPr>
        <p:txBody>
          <a:bodyPr vert="horz" wrap="square" lIns="0" tIns="0" rIns="0" bIns="0" anchor="t" anchorCtr="0">
            <a:spAutoFit/>
          </a:bodyPr>
          <a:lstStyle/>
          <a:p>
            <a:pPr algn="ctr"/>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spAutoFit/>
          </a:bodyPr>
          <a:lstStyle/>
          <a:p>
            <a:pPr algn="l"/>
            <a:fld id="{CAD2D6BD-DE1B-4B5F-8B41-2702339687B9}" type="datetime1">
              <a:rPr lang="en-US" altLang="zh-CN">
                <a:solidFill>
                  <a:srgbClr val="898989"/>
                </a:solidFill>
                <a:latin typeface="Calibri" panose="020F0502020204030204" charset="0"/>
                <a:ea typeface="SimSun" panose="02010600030101010101" pitchFamily="2" charset="-122"/>
                <a:cs typeface="Calibri" panose="020F0502020204030204" charset="0"/>
              </a:rPr>
            </a:fld>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spc="10">
              <a:solidFill>
                <a:srgbClr val="2D936B"/>
              </a:solidFill>
              <a:latin typeface="Trebuchet MS" panose="020B0603020202020204" charset="0"/>
              <a:ea typeface="SimSun" panose="02010600030101010101" pitchFamily="2" charset="-122"/>
              <a:cs typeface="Trebuchet MS" panose="020B060302020202020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defTabSz="914400" fontAlgn="auto" hangingPunct="1">
        <a:buNone/>
        <a:defRPr sz="1800">
          <a:latin typeface="Calibri" panose="020F0502020204030204" charset="0"/>
          <a:ea typeface="SimSun" panose="02010600030101010101" pitchFamily="2" charset="-122"/>
          <a:cs typeface="Calibri" panose="020F0502020204030204" charset="0"/>
        </a:defRPr>
      </a:lvl1pPr>
    </p:titleStyle>
    <p:bodyStyle>
      <a:lvl1pPr marL="0" indent="0" defTabSz="914400" fontAlgn="auto" hangingPunct="1">
        <a:buNone/>
        <a:defRPr sz="1800">
          <a:latin typeface="Calibri" panose="020F0502020204030204" charset="0"/>
          <a:ea typeface="SimSun" panose="02010600030101010101" pitchFamily="2" charset="-122"/>
          <a:cs typeface="Calibri" panose="020F0502020204030204" charset="0"/>
        </a:defRPr>
      </a:lvl1pPr>
      <a:lvl2pPr marL="457200" indent="0" defTabSz="914400" fontAlgn="auto" hangingPunct="1">
        <a:buNone/>
        <a:defRPr sz="1800">
          <a:latin typeface="Calibri" panose="020F0502020204030204" charset="0"/>
          <a:ea typeface="SimSun" panose="02010600030101010101" pitchFamily="2" charset="-122"/>
          <a:cs typeface="Calibri" panose="020F0502020204030204" charset="0"/>
        </a:defRPr>
      </a:lvl2pPr>
      <a:lvl3pPr marL="914400" indent="0" defTabSz="914400" fontAlgn="auto" hangingPunct="1">
        <a:buNone/>
        <a:defRPr sz="1800">
          <a:latin typeface="Calibri" panose="020F0502020204030204" charset="0"/>
          <a:ea typeface="SimSun" panose="02010600030101010101" pitchFamily="2" charset="-122"/>
          <a:cs typeface="Calibri" panose="020F0502020204030204" charset="0"/>
        </a:defRPr>
      </a:lvl3pPr>
      <a:lvl4pPr marL="1371600" indent="0" defTabSz="914400" fontAlgn="auto" hangingPunct="1">
        <a:buNone/>
        <a:defRPr sz="1800">
          <a:latin typeface="Calibri" panose="020F0502020204030204" charset="0"/>
          <a:ea typeface="SimSun" panose="02010600030101010101" pitchFamily="2" charset="-122"/>
          <a:cs typeface="Calibri" panose="020F0502020204030204" charset="0"/>
        </a:defRPr>
      </a:lvl4pPr>
      <a:lvl5pPr marL="1828800" indent="0" defTabSz="914400" fontAlgn="auto" hangingPunct="1">
        <a:buNone/>
        <a:defRPr sz="1800">
          <a:latin typeface="Calibri" panose="020F0502020204030204" charset="0"/>
          <a:ea typeface="SimSun" panose="02010600030101010101" pitchFamily="2" charset="-122"/>
          <a:cs typeface="Calibri" panose="020F0502020204030204" charset="0"/>
        </a:defRPr>
      </a:lvl5pPr>
      <a:lvl6pPr marL="2286000" indent="0" defTabSz="914400" fontAlgn="auto" hangingPunct="1">
        <a:buNone/>
        <a:defRPr sz="1800">
          <a:latin typeface="Calibri" panose="020F0502020204030204" charset="0"/>
          <a:ea typeface="SimSun" panose="02010600030101010101" pitchFamily="2" charset="-122"/>
          <a:cs typeface="Calibri" panose="020F0502020204030204" charset="0"/>
        </a:defRPr>
      </a:lvl6pPr>
      <a:lvl7pPr marL="2743200" indent="0" defTabSz="914400" fontAlgn="auto" hangingPunct="1">
        <a:buNone/>
        <a:defRPr sz="1800">
          <a:latin typeface="Calibri" panose="020F0502020204030204" charset="0"/>
          <a:ea typeface="SimSun" panose="02010600030101010101" pitchFamily="2" charset="-122"/>
          <a:cs typeface="Calibri" panose="020F0502020204030204" charset="0"/>
        </a:defRPr>
      </a:lvl7pPr>
      <a:lvl8pPr marL="3200400" indent="0" defTabSz="914400" fontAlgn="auto" hangingPunct="1">
        <a:buNone/>
        <a:defRPr sz="1800">
          <a:latin typeface="Calibri" panose="020F0502020204030204" charset="0"/>
          <a:ea typeface="SimSun" panose="02010600030101010101" pitchFamily="2" charset="-122"/>
          <a:cs typeface="Calibri" panose="020F0502020204030204" charset="0"/>
        </a:defRPr>
      </a:lvl8pPr>
      <a:lvl9pPr marL="3200400" indent="0" defTabSz="914400" fontAlgn="auto" hangingPunct="1">
        <a:buNone/>
        <a:defRPr sz="1800">
          <a:latin typeface="Calibri" panose="020F0502020204030204" charset="0"/>
          <a:ea typeface="SimSun" panose="02010600030101010101" pitchFamily="2" charset="-122"/>
          <a:cs typeface="Calibri" panose="020F050202020403020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4.xml"/><Relationship Id="rId1" Type="http://schemas.openxmlformats.org/officeDocument/2006/relationships/image" Target="../media/image10.jpe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4.xml"/><Relationship Id="rId2" Type="http://schemas.openxmlformats.org/officeDocument/2006/relationships/image" Target="../media/image9.png"/><Relationship Id="rId1" Type="http://schemas.openxmlformats.org/officeDocument/2006/relationships/chart" Target="../charts/char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3.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3.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3.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4.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p:nvPr/>
        </p:nvGrpSpPr>
        <p:grpSpPr>
          <a:xfrm>
            <a:off x="876298" y="990599"/>
            <a:ext cx="1743075" cy="1333500"/>
            <a:chOff x="876298" y="990599"/>
            <a:chExt cx="1743075" cy="1333500"/>
          </a:xfrm>
        </p:grpSpPr>
        <p:sp>
          <p:nvSpPr>
            <p:cNvPr id="38" name="曲线"/>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p:nvPr/>
          </p:nvSpPr>
          <p:spPr>
            <a:xfrm>
              <a:off x="1971673"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p:nvPr/>
        </p:nvSpPr>
        <p:spPr>
          <a:xfrm>
            <a:off x="3752849" y="1190625"/>
            <a:ext cx="1666875" cy="1438275"/>
          </a:xfrm>
          <a:custGeom>
            <a:avLst/>
            <a:gdLst>
              <a:gd name="T1" fmla="*/ 0 w 21600"/>
              <a:gd name="T2" fmla="*/ 0 h 21600"/>
              <a:gd name="T3" fmla="*/ 21600 w 21600"/>
              <a:gd name="T4" fmla="*/ 21600 h 21600"/>
            </a:gdLst>
            <a:ahLst/>
            <a:cxn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42" name="曲线"/>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623455" y="19665"/>
            <a:ext cx="9776980" cy="1001556"/>
          </a:xfrm>
          <a:prstGeom prst="rect">
            <a:avLst/>
          </a:prstGeom>
          <a:noFill/>
          <a:ln w="12700" cap="flat" cmpd="sng">
            <a:noFill/>
            <a:prstDash val="solid"/>
            <a:miter/>
          </a:ln>
        </p:spPr>
        <p:txBody>
          <a:bodyPr vert="horz" wrap="square" lIns="0" tIns="16510" rIns="0" bIns="0" anchor="t" anchorCtr="0">
            <a:spAutoFit/>
          </a:bodyPr>
          <a:lstStyle/>
          <a:p>
            <a:pPr marL="3213735" indent="0" algn="l">
              <a:lnSpc>
                <a:spcPct val="100000"/>
              </a:lnSpc>
              <a:spcBef>
                <a:spcPts val="130"/>
              </a:spcBef>
              <a:spcAft>
                <a:spcPts val="0"/>
              </a:spcAft>
              <a:buNone/>
            </a:pPr>
            <a:r>
              <a:rPr lang="en-US" altLang="zh-CN" sz="3200" b="1" i="0" u="none" strike="noStrike" kern="0" cap="none" spc="0" baseline="0" dirty="0">
                <a:solidFill>
                  <a:srgbClr val="FF0000"/>
                </a:solidFill>
                <a:latin typeface="Times New Roman" panose="02020603050405020304" pitchFamily="18" charset="0"/>
                <a:ea typeface="SimSun" panose="02010600030101010101" pitchFamily="2" charset="-122"/>
                <a:cs typeface="Times New Roman" panose="02020603050405020304" pitchFamily="18" charset="0"/>
              </a:rPr>
              <a:t>Employee Data Analysis using Excel </a:t>
            </a:r>
            <a:br>
              <a:rPr lang="zh-CN" altLang="en-US" sz="3200" b="1" i="0" u="none" strike="noStrike" kern="0" cap="none" spc="0" baseline="0" dirty="0">
                <a:solidFill>
                  <a:srgbClr val="0F0F0F"/>
                </a:solidFill>
                <a:latin typeface="Roboto" pitchFamily="2" charset="0"/>
                <a:ea typeface="SimSun" panose="02010600030101010101" pitchFamily="2" charset="-122"/>
                <a:cs typeface="Trebuchet MS" panose="020B0603020202020204" charset="0"/>
              </a:rPr>
            </a:br>
            <a:endParaRPr lang="zh-CN" altLang="en-US" sz="3200" b="0" i="0" u="none" strike="noStrike" kern="0" cap="none" spc="15" baseline="0" dirty="0">
              <a:solidFill>
                <a:schemeClr val="tx1"/>
              </a:solidFill>
              <a:latin typeface="Trebuchet MS" panose="020B0603020202020204" charset="0"/>
              <a:ea typeface="SimSun" panose="02010600030101010101" pitchFamily="2" charset="-122"/>
              <a:cs typeface="Trebuchet MS" panose="020B0603020202020204" charset="0"/>
            </a:endParaRPr>
          </a:p>
        </p:txBody>
      </p:sp>
      <p:pic>
        <p:nvPicPr>
          <p:cNvPr id="44" name="图片"/>
          <p:cNvPicPr/>
          <p:nvPr/>
        </p:nvPicPr>
        <p:blipFill>
          <a:blip r:embed="rId1" cstate="print"/>
          <a:stretch>
            <a:fillRect/>
          </a:stretch>
        </p:blipFill>
        <p:spPr>
          <a:xfrm>
            <a:off x="676275" y="6467475"/>
            <a:ext cx="2143125" cy="200024"/>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sp>
        <p:nvSpPr>
          <p:cNvPr id="46" name="矩形"/>
          <p:cNvSpPr/>
          <p:nvPr/>
        </p:nvSpPr>
        <p:spPr>
          <a:xfrm>
            <a:off x="2104852" y="2959221"/>
            <a:ext cx="6788726" cy="1938020"/>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STUDENT NAME: </a:t>
            </a:r>
            <a:r>
              <a:rPr lang="en-IN" altLang="en-US"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PRIYADARSHINI S</a:t>
            </a:r>
            <a:endParaRPr lang="en-US" altLang="zh-CN" sz="2400" b="0" i="0" u="none" strike="noStrike" kern="1200" cap="none" spc="0" baseline="0" dirty="0">
              <a:solidFill>
                <a:srgbClr val="0070C0"/>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REGISTER N</a:t>
            </a:r>
            <a:r>
              <a:rPr lang="en-IN" altLang="en-US"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AME: 312220107</a:t>
            </a:r>
            <a:endParaRPr lang="en-US" altLang="zh-CN" sz="2400" b="0" i="0" u="none" strike="noStrike" kern="1200" cap="none" spc="0" baseline="0" dirty="0">
              <a:solidFill>
                <a:srgbClr val="0070C0"/>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DEPARTMENT: </a:t>
            </a:r>
            <a:r>
              <a:rPr lang="en-IN" altLang="en-US"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B.COM GENERAL</a:t>
            </a:r>
            <a:endParaRPr lang="en-US" altLang="zh-CN" sz="2400" b="0" i="0" u="none" strike="noStrike" kern="1200" cap="none" spc="0" baseline="0" dirty="0">
              <a:solidFill>
                <a:srgbClr val="0070C0"/>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COLLEGE: </a:t>
            </a:r>
            <a:r>
              <a:rPr lang="en-IN" altLang="en-US"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SRI BALAJI ARTS AND SCIENCE COLLEGE</a:t>
            </a:r>
            <a:endParaRPr lang="en-US" altLang="zh-CN" sz="2400" b="0" i="0" u="none" strike="noStrike" kern="1200" cap="none" spc="0" baseline="0" dirty="0">
              <a:solidFill>
                <a:srgbClr val="0070C0"/>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           </a:t>
            </a:r>
            <a:endParaRPr lang="zh-CN" altLang="en-US"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 name="矩形"/>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anose="020B0603020202020204" charset="0"/>
                <a:ea typeface="SimSun" panose="02010600030101010101" pitchFamily="2" charset="-122"/>
                <a:cs typeface="Trebuchet MS" panose="020B0603020202020204" charset="0"/>
              </a:rPr>
              <a:t>3/21/202</a:t>
            </a:r>
            <a:r>
              <a:rPr lang="en-US" altLang="zh-CN" sz="1100" b="0" i="0" u="none" strike="noStrike" kern="1200" cap="none" spc="10" baseline="0">
                <a:solidFill>
                  <a:srgbClr val="2D83C3"/>
                </a:solidFill>
                <a:latin typeface="Trebuchet MS" panose="020B0603020202020204" charset="0"/>
                <a:ea typeface="SimSun" panose="02010600030101010101" pitchFamily="2" charset="-122"/>
                <a:cs typeface="Trebuchet MS" panose="020B0603020202020204" charset="0"/>
              </a:rPr>
              <a:t>4</a:t>
            </a:r>
            <a:r>
              <a:rPr lang="en-US" altLang="zh-CN" sz="1100" b="0" i="0" u="none" strike="noStrike" kern="1200" cap="none" spc="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0" i="0" u="none" strike="noStrike" kern="1200" cap="none" spc="13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1" i="0" u="none" strike="noStrike" kern="1200" cap="none" spc="50" baseline="0">
                <a:solidFill>
                  <a:srgbClr val="2D83C3"/>
                </a:solidFill>
                <a:latin typeface="Trebuchet MS" panose="020B0603020202020204" charset="0"/>
                <a:ea typeface="SimSun" panose="02010600030101010101" pitchFamily="2" charset="-122"/>
                <a:cs typeface="Trebuchet MS" panose="020B0603020202020204" charset="0"/>
              </a:rPr>
              <a:t>A</a:t>
            </a:r>
            <a:r>
              <a:rPr lang="en-US" altLang="zh-CN" sz="1100" b="1" i="0" u="none" strike="noStrike" kern="1200" cap="none" spc="15" baseline="0">
                <a:solidFill>
                  <a:srgbClr val="2D83C3"/>
                </a:solidFill>
                <a:latin typeface="Trebuchet MS" panose="020B0603020202020204" charset="0"/>
                <a:ea typeface="SimSun" panose="02010600030101010101" pitchFamily="2" charset="-122"/>
                <a:cs typeface="Trebuchet MS" panose="020B0603020202020204" charset="0"/>
              </a:rPr>
              <a:t>nnu</a:t>
            </a:r>
            <a:r>
              <a:rPr lang="en-US" altLang="zh-CN" sz="1100" b="1" i="0" u="none" strike="noStrike" kern="1200" cap="none" spc="10" baseline="0">
                <a:solidFill>
                  <a:srgbClr val="2D83C3"/>
                </a:solidFill>
                <a:latin typeface="Trebuchet MS" panose="020B0603020202020204" charset="0"/>
                <a:ea typeface="SimSun" panose="02010600030101010101" pitchFamily="2" charset="-122"/>
                <a:cs typeface="Trebuchet MS" panose="020B0603020202020204" charset="0"/>
              </a:rPr>
              <a:t>al</a:t>
            </a:r>
            <a:r>
              <a:rPr lang="en-US" altLang="zh-CN" sz="1100" b="1" i="0" u="none" strike="noStrike" kern="1200" cap="none" spc="-14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1" i="0" u="none" strike="noStrike" kern="1200" cap="none" spc="0" baseline="0">
                <a:solidFill>
                  <a:srgbClr val="2D83C3"/>
                </a:solidFill>
                <a:latin typeface="Trebuchet MS" panose="020B0603020202020204" charset="0"/>
                <a:ea typeface="SimSun" panose="02010600030101010101" pitchFamily="2" charset="-122"/>
                <a:cs typeface="Trebuchet MS" panose="020B0603020202020204" charset="0"/>
              </a:rPr>
              <a:t>R</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e</a:t>
            </a:r>
            <a:r>
              <a:rPr lang="en-US" altLang="zh-CN" sz="1100" b="1" i="0" u="none" strike="noStrike" kern="1200" cap="none" spc="90" baseline="0">
                <a:solidFill>
                  <a:srgbClr val="2D83C3"/>
                </a:solidFill>
                <a:latin typeface="Trebuchet MS" panose="020B0603020202020204" charset="0"/>
                <a:ea typeface="SimSun" panose="02010600030101010101" pitchFamily="2" charset="-122"/>
                <a:cs typeface="Trebuchet MS" panose="020B0603020202020204" charset="0"/>
              </a:rPr>
              <a:t>v</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i</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e</a:t>
            </a:r>
            <a:r>
              <a:rPr lang="en-US" altLang="zh-CN" sz="1100" b="1" i="0" u="none" strike="noStrike" kern="1200" cap="none" spc="15" baseline="0">
                <a:solidFill>
                  <a:srgbClr val="2D83C3"/>
                </a:solidFill>
                <a:latin typeface="Trebuchet MS" panose="020B0603020202020204" charset="0"/>
                <a:ea typeface="SimSun" panose="02010600030101010101" pitchFamily="2" charset="-122"/>
                <a:cs typeface="Trebuchet MS" panose="020B0603020202020204" charset="0"/>
              </a:rPr>
              <a:t>w</a:t>
            </a:r>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57"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8"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59"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0" name="图片"/>
          <p:cNvPicPr/>
          <p:nvPr/>
        </p:nvPicPr>
        <p:blipFill>
          <a:blip r:embed="rId1" cstate="print"/>
          <a:stretch>
            <a:fillRect/>
          </a:stretch>
        </p:blipFill>
        <p:spPr>
          <a:xfrm>
            <a:off x="66675" y="3381373"/>
            <a:ext cx="2466975" cy="3419474"/>
          </a:xfrm>
          <a:prstGeom prst="rect">
            <a:avLst/>
          </a:prstGeom>
          <a:noFill/>
          <a:ln w="12700" cap="flat" cmpd="sng">
            <a:noFill/>
            <a:prstDash val="solid"/>
            <a:miter/>
          </a:ln>
        </p:spPr>
      </p:pic>
      <p:sp>
        <p:nvSpPr>
          <p:cNvPr id="161"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THE</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WOW"</a:t>
            </a:r>
            <a:r>
              <a:rPr lang="en-US" altLang="zh-CN" sz="4250" b="1" i="0" u="none" strike="noStrike" kern="0" cap="none" spc="8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IN</a:t>
            </a:r>
            <a:r>
              <a:rPr lang="en-US" altLang="zh-CN" sz="425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OUR</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SOLUTION</a:t>
            </a:r>
            <a:endParaRPr lang="zh-CN" altLang="en-US" sz="425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62" name="文本框"/>
          <p:cNvSpPr>
            <a:spLocks noGrp="1"/>
          </p:cNvSpPr>
          <p:nvPr>
            <p:ph type="body" idx="1"/>
          </p:nvPr>
        </p:nvSpPr>
        <p:spPr>
          <a:xfrm>
            <a:off x="2362200" y="1148252"/>
            <a:ext cx="8305800" cy="5078312"/>
          </a:xfrm>
          <a:prstGeom prst="rect">
            <a:avLst/>
          </a:prstGeom>
          <a:noFill/>
          <a:ln w="12700" cap="flat" cmpd="sng">
            <a:noFill/>
            <a:prstDash val="solid"/>
            <a:miter/>
          </a:ln>
        </p:spPr>
        <p:txBody>
          <a:bodyPr vert="horz" wrap="square" lIns="91440" tIns="45720" rIns="91440" bIns="45720" anchor="t" anchorCtr="0"/>
          <a:lstStyle/>
          <a:p>
            <a:pPr marL="0" indent="0" algn="l">
              <a:lnSpc>
                <a:spcPct val="100000"/>
              </a:lnSpc>
              <a:spcBef>
                <a:spcPts val="0"/>
              </a:spcBef>
              <a:spcAft>
                <a:spcPts val="0"/>
              </a:spcAft>
              <a:buNone/>
            </a:pPr>
            <a:r>
              <a:rPr lang="en-US" altLang="zh-CN" sz="2400" b="1"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Personalized Insights:</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Custom feedback tailored to individual strengths and career goals.</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Development plans with clear, actionable steps for growth.</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r>
              <a:rPr lang="en-US" altLang="zh-CN" sz="2400" b="1"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Real-Time Analytics:</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Instant performance tracking and feedback.</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Predictive insights to anticipate future trends and needs.</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r>
              <a:rPr lang="en-US" altLang="zh-CN" sz="2400" b="1"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Engaging Experience:</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Gamified elements to motivate and reward high performance.</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Intuitive, mobile-friendly interface for on-the-go access.</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r>
              <a:rPr lang="en-US" altLang="zh-CN" sz="2400" b="1"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Holistic Approach:</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360-degree feedback for a comprehensive evaluation.</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Integration of employee wellness into performance metrics.</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endParaRPr lang="zh-CN" altLang="en-US" sz="1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63" name="矩形"/>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64" name="矩形"/>
          <p:cNvSpPr/>
          <p:nvPr/>
        </p:nvSpPr>
        <p:spPr>
          <a:xfrm>
            <a:off x="2857500" y="2300436"/>
            <a:ext cx="8534018" cy="948690"/>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Font typeface="Arial" panose="020B0604020202020204" pitchFamily="34" charset="0"/>
              <a:buChar char="•"/>
            </a:pP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4"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75"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76" name="图片"/>
          <p:cNvPicPr/>
          <p:nvPr/>
        </p:nvPicPr>
        <p:blipFill>
          <a:blip r:embed="rId2" cstate="print"/>
          <a:stretch>
            <a:fillRect/>
          </a:stretch>
        </p:blipFill>
        <p:spPr>
          <a:xfrm>
            <a:off x="1666874" y="6467475"/>
            <a:ext cx="76200" cy="177799"/>
          </a:xfrm>
          <a:prstGeom prst="rect">
            <a:avLst/>
          </a:prstGeom>
          <a:noFill/>
          <a:ln w="12700" cap="flat" cmpd="sng">
            <a:noFill/>
            <a:prstDash val="solid"/>
            <a:miter/>
          </a:ln>
        </p:spPr>
      </p:pic>
      <p:sp>
        <p:nvSpPr>
          <p:cNvPr id="177" name="文本框"/>
          <p:cNvSpPr>
            <a:spLocks noGrp="1"/>
          </p:cNvSpPr>
          <p:nvPr>
            <p:ph type="title"/>
          </p:nvPr>
        </p:nvSpPr>
        <p:spPr>
          <a:xfrm>
            <a:off x="755332" y="385444"/>
            <a:ext cx="10681335" cy="737235"/>
          </a:xfrm>
          <a:prstGeom prst="rect">
            <a:avLst/>
          </a:prstGeom>
          <a:noFill/>
          <a:ln w="12700" cap="flat" cmpd="sng">
            <a:noFill/>
            <a:prstDash val="solid"/>
            <a:miter/>
          </a:ln>
        </p:spPr>
        <p:txBody>
          <a:bodyPr vert="horz" wrap="square" lIns="0" tIns="13334" rIns="0" bIns="0" anchor="t" anchorCtr="0">
            <a:spAutoFit/>
          </a:bodyPr>
          <a:lstStyle/>
          <a:p>
            <a:pPr marL="12700" indent="0" algn="l">
              <a:lnSpc>
                <a:spcPct val="100000"/>
              </a:lnSpc>
              <a:spcBef>
                <a:spcPts val="105"/>
              </a:spcBef>
              <a:spcAft>
                <a:spcPts val="0"/>
              </a:spcAft>
              <a:buNone/>
            </a:pPr>
            <a:r>
              <a:rPr lang="en-US" altLang="zh-CN"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R</a:t>
            </a:r>
            <a:r>
              <a:rPr lang="en-US" altLang="zh-CN" sz="4800" b="1" i="0" u="none" strike="noStrike" kern="0" cap="none" spc="-40"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48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48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U</a:t>
            </a:r>
            <a:r>
              <a:rPr lang="en-US" altLang="zh-CN" sz="4800" b="1" i="0" u="none" strike="noStrike" kern="0" cap="none" spc="-405" baseline="0">
                <a:solidFill>
                  <a:schemeClr val="tx1"/>
                </a:solidFill>
                <a:latin typeface="Trebuchet MS" panose="020B0603020202020204" charset="0"/>
                <a:ea typeface="SimSun" panose="02010600030101010101" pitchFamily="2" charset="-122"/>
                <a:cs typeface="Trebuchet MS" panose="020B0603020202020204" charset="0"/>
              </a:rPr>
              <a:t>L</a:t>
            </a:r>
            <a:r>
              <a:rPr lang="en-US" altLang="zh-CN"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TS</a:t>
            </a:r>
            <a:endParaRPr lang="zh-CN" altLang="en-US"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78" name="文本框"/>
          <p:cNvSpPr>
            <a:spLocks noGrp="1"/>
          </p:cNvSpPr>
          <p:nvPr>
            <p:ph type="body" idx="1"/>
          </p:nvPr>
        </p:nvSpPr>
        <p:spPr>
          <a:xfrm>
            <a:off x="609600" y="1577340"/>
            <a:ext cx="10972800" cy="784830"/>
          </a:xfrm>
          <a:prstGeom prst="rect">
            <a:avLst/>
          </a:prstGeom>
          <a:noFill/>
          <a:ln w="12700" cap="flat" cmpd="sng">
            <a:noFill/>
            <a:prstDash val="solid"/>
            <a:miter/>
          </a:ln>
        </p:spPr>
        <p:txBody>
          <a:bodyPr vert="horz" wrap="square" lIns="91440" tIns="45720" rIns="91440" bIns="45720" anchor="t" anchorCtr="0"/>
          <a:lstStyle/>
          <a:p>
            <a:pPr marL="0" indent="0" algn="l">
              <a:lnSpc>
                <a:spcPct val="100000"/>
              </a:lnSpc>
              <a:spcBef>
                <a:spcPts val="0"/>
              </a:spcBef>
              <a:spcAft>
                <a:spcPts val="0"/>
              </a:spcAft>
              <a:buNone/>
            </a:pPr>
            <a:r>
              <a:rPr lang="en-US" altLang="zh-CN" sz="15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rPr>
              <a:t>FORMULAS:</a:t>
            </a:r>
            <a:endParaRPr lang="en-US" altLang="zh-CN" sz="15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endParaRPr lang="en-US" altLang="zh-CN" sz="15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r>
              <a:rPr lang="en-US" altLang="zh-CN" sz="15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rPr>
              <a:t>                =IFS(Z8&gt;=5,"VERY HIGH",Z8&gt;=4,"HIGH",Z8&gt;=3,"MED",TRUE,"LOW")</a:t>
            </a:r>
            <a:endParaRPr lang="zh-CN" altLang="en-US" sz="15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79" name="矩形"/>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graphicFrame>
        <p:nvGraphicFramePr>
          <p:cNvPr id="2" name="Table 1"/>
          <p:cNvGraphicFramePr/>
          <p:nvPr/>
        </p:nvGraphicFramePr>
        <p:xfrm>
          <a:off x="3095625" y="1704023"/>
          <a:ext cx="6000750" cy="2889885"/>
        </p:xfrm>
        <a:graphic>
          <a:graphicData uri="http://schemas.openxmlformats.org/drawingml/2006/table">
            <a:tbl>
              <a:tblPr/>
              <a:tblGrid>
                <a:gridCol w="1200150"/>
                <a:gridCol w="600075"/>
                <a:gridCol w="600075"/>
                <a:gridCol w="600075"/>
                <a:gridCol w="600075"/>
                <a:gridCol w="600075"/>
                <a:gridCol w="600075"/>
                <a:gridCol w="600075"/>
                <a:gridCol w="600075"/>
              </a:tblGrid>
              <a:tr h="190500">
                <a:tc>
                  <a:txBody>
                    <a:body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222885">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bl>
          </a:graphicData>
        </a:graphic>
      </p:graphicFrame>
      <p:graphicFrame>
        <p:nvGraphicFramePr>
          <p:cNvPr id="4" name="Table 3"/>
          <p:cNvGraphicFramePr/>
          <p:nvPr/>
        </p:nvGraphicFramePr>
        <p:xfrm>
          <a:off x="3095625" y="1481138"/>
          <a:ext cx="6000750" cy="3895725"/>
        </p:xfrm>
        <a:graphic>
          <a:graphicData uri="http://schemas.openxmlformats.org/drawingml/2006/table">
            <a:tbl>
              <a:tblPr/>
              <a:tblGrid>
                <a:gridCol w="1200150"/>
                <a:gridCol w="600075"/>
                <a:gridCol w="600075"/>
                <a:gridCol w="600075"/>
                <a:gridCol w="600075"/>
                <a:gridCol w="600075"/>
                <a:gridCol w="600075"/>
                <a:gridCol w="600075"/>
                <a:gridCol w="600075"/>
              </a:tblGrid>
              <a:tr h="190500">
                <a:tc>
                  <a:txBody>
                    <a:body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222885">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bl>
          </a:graphicData>
        </a:graphic>
      </p:graphicFrame>
      <p:graphicFrame>
        <p:nvGraphicFramePr>
          <p:cNvPr id="7" name="Table 6"/>
          <p:cNvGraphicFramePr/>
          <p:nvPr/>
        </p:nvGraphicFramePr>
        <p:xfrm>
          <a:off x="2495550" y="1481138"/>
          <a:ext cx="7200900" cy="3238500"/>
        </p:xfrm>
        <a:graphic>
          <a:graphicData uri="http://schemas.openxmlformats.org/drawingml/2006/table">
            <a:tbl>
              <a:tblPr/>
              <a:tblGrid>
                <a:gridCol w="1200150"/>
                <a:gridCol w="600075"/>
                <a:gridCol w="600075"/>
                <a:gridCol w="600075"/>
                <a:gridCol w="600075"/>
                <a:gridCol w="600075"/>
                <a:gridCol w="600075"/>
                <a:gridCol w="600075"/>
                <a:gridCol w="600075"/>
                <a:gridCol w="600075"/>
                <a:gridCol w="600075"/>
              </a:tblGrid>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222885">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83515">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222885">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222885">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bl>
          </a:graphicData>
        </a:graphic>
      </p:graphicFrame>
      <p:graphicFrame>
        <p:nvGraphicFramePr>
          <p:cNvPr id="14" name="Chart 13"/>
          <p:cNvGraphicFramePr/>
          <p:nvPr/>
        </p:nvGraphicFramePr>
        <p:xfrm>
          <a:off x="1294130" y="2816860"/>
          <a:ext cx="7214870" cy="346011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lstStyle/>
          <a:p>
            <a:pPr marL="0" indent="0" algn="l">
              <a:lnSpc>
                <a:spcPct val="100000"/>
              </a:lnSpc>
              <a:spcBef>
                <a:spcPts val="0"/>
              </a:spcBef>
              <a:spcAft>
                <a:spcPts val="0"/>
              </a:spcAft>
              <a:buNone/>
            </a:pPr>
            <a:r>
              <a:rPr lang="en-US" altLang="zh-CN" sz="4800" b="1" i="0" u="none" strike="noStrike" kern="0" cap="none" spc="0" baseline="0"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conclusion</a:t>
            </a:r>
            <a:endParaRPr lang="zh-CN" altLang="en-US" sz="4800" b="1" i="0" u="none" strike="noStrike" kern="0" cap="none" spc="0" baseline="0" dirty="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p:txBody>
      </p:sp>
      <p:sp>
        <p:nvSpPr>
          <p:cNvPr id="183" name="文本框"/>
          <p:cNvSpPr>
            <a:spLocks noGrp="1"/>
          </p:cNvSpPr>
          <p:nvPr>
            <p:ph type="body" idx="1"/>
          </p:nvPr>
        </p:nvSpPr>
        <p:spPr>
          <a:xfrm>
            <a:off x="609600" y="1577340"/>
            <a:ext cx="10744201" cy="4154984"/>
          </a:xfrm>
          <a:prstGeom prst="rect">
            <a:avLst/>
          </a:prstGeom>
          <a:noFill/>
          <a:ln w="12700" cap="flat" cmpd="sng">
            <a:noFill/>
            <a:prstDash val="solid"/>
            <a:miter/>
          </a:ln>
        </p:spPr>
        <p:txBody>
          <a:bodyPr vert="horz" wrap="square" lIns="91440" tIns="45720" rIns="91440" bIns="45720" anchor="t" anchorCtr="0"/>
          <a:lstStyle/>
          <a:p>
            <a:pPr marL="0" indent="0" algn="just">
              <a:lnSpc>
                <a:spcPct val="100000"/>
              </a:lnSpc>
              <a:spcBef>
                <a:spcPts val="0"/>
              </a:spcBef>
              <a:spcAft>
                <a:spcPts val="0"/>
              </a:spcAft>
              <a:buNone/>
            </a:pPr>
            <a:r>
              <a:rPr lang="en-US" altLang="zh-CN" sz="24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rPr>
              <a:t>	Our employee performance analysis solution empowers individuals with deep, personalized insights, enabling them to clearly understand their strengths and areas for growth. By offering real-time analytics and predictive tools, it allows for data-driven decisions that foster continuous improvement. The engaging experience, enhanced by gamification and mobile accessibility, boosts both motivation and productivity. Additionally, our holistic approach, which integrates 360-degree feedback and wellness considerations, ensures a comprehensive evaluation of performance. Ultimately, this solution provides a strategic advantage, aligning individual contributions with organizational goals and driving overall business success. Our innovative approach not only meets expectations but delivers a "WOW" experience that transforms how organizations and employees achieve success together.</a:t>
            </a:r>
            <a:endParaRPr lang="zh-CN" altLang="en-US" sz="24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 name="曲线"/>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3" name="组合"/>
          <p:cNvGrpSpPr/>
          <p:nvPr/>
        </p:nvGrpSpPr>
        <p:grpSpPr>
          <a:xfrm>
            <a:off x="7448612" y="0"/>
            <a:ext cx="4743795" cy="6858466"/>
            <a:chOff x="7448612" y="0"/>
            <a:chExt cx="4743795" cy="6858466"/>
          </a:xfrm>
        </p:grpSpPr>
        <p:sp>
          <p:nvSpPr>
            <p:cNvPr id="64" name="曲线"/>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5"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6" name="曲线"/>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7" name="曲线"/>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8"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9" name="曲线"/>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70"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71" name="曲线"/>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72"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4"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5"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6"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7"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8"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PROJECT</a:t>
            </a:r>
            <a:r>
              <a:rPr lang="en-US" altLang="zh-CN" sz="4250" b="1" i="0" u="none" strike="noStrike" kern="0" cap="none" spc="-8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TITLE</a:t>
            </a:r>
            <a:endParaRPr lang="zh-CN" altLang="en-US" sz="425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grpSp>
        <p:nvGrpSpPr>
          <p:cNvPr id="81" name="组合"/>
          <p:cNvGrpSpPr/>
          <p:nvPr/>
        </p:nvGrpSpPr>
        <p:grpSpPr>
          <a:xfrm>
            <a:off x="466725" y="6410325"/>
            <a:ext cx="3705224" cy="295275"/>
            <a:chOff x="466725" y="6410325"/>
            <a:chExt cx="3705224" cy="295275"/>
          </a:xfrm>
        </p:grpSpPr>
        <p:pic>
          <p:nvPicPr>
            <p:cNvPr id="79" name="图片"/>
            <p:cNvPicPr/>
            <p:nvPr/>
          </p:nvPicPr>
          <p:blipFill>
            <a:blip r:embed="rId1" cstate="print"/>
            <a:stretch>
              <a:fillRect/>
            </a:stretch>
          </p:blipFill>
          <p:spPr>
            <a:xfrm>
              <a:off x="676275" y="6467475"/>
              <a:ext cx="2143125" cy="200024"/>
            </a:xfrm>
            <a:prstGeom prst="rect">
              <a:avLst/>
            </a:prstGeom>
            <a:noFill/>
            <a:ln w="12700" cap="flat" cmpd="sng">
              <a:noFill/>
              <a:prstDash val="solid"/>
              <a:miter/>
            </a:ln>
          </p:spPr>
        </p:pic>
        <p:pic>
          <p:nvPicPr>
            <p:cNvPr id="80" name="图片"/>
            <p:cNvPicPr/>
            <p:nvPr/>
          </p:nvPicPr>
          <p:blipFill>
            <a:blip r:embed="rId2" cstate="print"/>
            <a:stretch>
              <a:fillRect/>
            </a:stretch>
          </p:blipFill>
          <p:spPr>
            <a:xfrm>
              <a:off x="466725" y="6410325"/>
              <a:ext cx="3705224" cy="295275"/>
            </a:xfrm>
            <a:prstGeom prst="rect">
              <a:avLst/>
            </a:prstGeom>
            <a:noFill/>
            <a:ln w="12700" cap="flat" cmpd="sng">
              <a:noFill/>
              <a:prstDash val="solid"/>
              <a:miter/>
            </a:ln>
          </p:spPr>
        </p:pic>
      </p:grpSp>
      <p:sp>
        <p:nvSpPr>
          <p:cNvPr id="8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sp>
        <p:nvSpPr>
          <p:cNvPr id="83" name="矩形"/>
          <p:cNvSpPr/>
          <p:nvPr/>
        </p:nvSpPr>
        <p:spPr>
          <a:xfrm>
            <a:off x="1217522" y="2123271"/>
            <a:ext cx="8593228" cy="1424939"/>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anose="02020603050405020304" pitchFamily="18" charset="0"/>
                <a:ea typeface="SimSun" panose="02010600030101010101" pitchFamily="2" charset="-122"/>
                <a:cs typeface="Times New Roman" panose="02020603050405020304" pitchFamily="18" charset="0"/>
              </a:rPr>
              <a:t>Employee Performance Analysis using Excel</a:t>
            </a:r>
            <a:endParaRPr lang="zh-CN" altLang="en-US" sz="2800" b="0" i="0" u="none" strike="noStrike" kern="1200" cap="none" spc="0" baseline="0">
              <a:solidFill>
                <a:srgbClr val="7030A0"/>
              </a:solidFill>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4" name="曲线"/>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94" name="组合"/>
          <p:cNvGrpSpPr/>
          <p:nvPr/>
        </p:nvGrpSpPr>
        <p:grpSpPr>
          <a:xfrm>
            <a:off x="7448612" y="0"/>
            <a:ext cx="4743795" cy="6858466"/>
            <a:chOff x="7448612" y="0"/>
            <a:chExt cx="4743795" cy="6858466"/>
          </a:xfrm>
        </p:grpSpPr>
        <p:sp>
          <p:nvSpPr>
            <p:cNvPr id="85" name="曲线"/>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86"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87" name="曲线"/>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88" name="曲线"/>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89"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0" name="曲线"/>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91"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2" name="曲线"/>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93"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5"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6" name="矩形"/>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anose="020B0603020202020204" charset="0"/>
                <a:ea typeface="SimSun" panose="02010600030101010101" pitchFamily="2" charset="-122"/>
                <a:cs typeface="Trebuchet MS" panose="020B0603020202020204" charset="0"/>
              </a:rPr>
              <a:t>3/21/202</a:t>
            </a:r>
            <a:r>
              <a:rPr lang="en-US" altLang="zh-CN" sz="1100" b="0" i="0" u="none" strike="noStrike" kern="1200" cap="none" spc="10" baseline="0">
                <a:solidFill>
                  <a:srgbClr val="2D83C3"/>
                </a:solidFill>
                <a:latin typeface="Trebuchet MS" panose="020B0603020202020204" charset="0"/>
                <a:ea typeface="SimSun" panose="02010600030101010101" pitchFamily="2" charset="-122"/>
                <a:cs typeface="Trebuchet MS" panose="020B0603020202020204" charset="0"/>
              </a:rPr>
              <a:t>4</a:t>
            </a:r>
            <a:r>
              <a:rPr lang="en-US" altLang="zh-CN" sz="1100" b="0" i="0" u="none" strike="noStrike" kern="1200" cap="none" spc="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0" i="0" u="none" strike="noStrike" kern="1200" cap="none" spc="13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1" i="0" u="none" strike="noStrike" kern="1200" cap="none" spc="50" baseline="0">
                <a:solidFill>
                  <a:srgbClr val="2D83C3"/>
                </a:solidFill>
                <a:latin typeface="Trebuchet MS" panose="020B0603020202020204" charset="0"/>
                <a:ea typeface="SimSun" panose="02010600030101010101" pitchFamily="2" charset="-122"/>
                <a:cs typeface="Trebuchet MS" panose="020B0603020202020204" charset="0"/>
              </a:rPr>
              <a:t>A</a:t>
            </a:r>
            <a:r>
              <a:rPr lang="en-US" altLang="zh-CN" sz="1100" b="1" i="0" u="none" strike="noStrike" kern="1200" cap="none" spc="15" baseline="0">
                <a:solidFill>
                  <a:srgbClr val="2D83C3"/>
                </a:solidFill>
                <a:latin typeface="Trebuchet MS" panose="020B0603020202020204" charset="0"/>
                <a:ea typeface="SimSun" panose="02010600030101010101" pitchFamily="2" charset="-122"/>
                <a:cs typeface="Trebuchet MS" panose="020B0603020202020204" charset="0"/>
              </a:rPr>
              <a:t>nnu</a:t>
            </a:r>
            <a:r>
              <a:rPr lang="en-US" altLang="zh-CN" sz="1100" b="1" i="0" u="none" strike="noStrike" kern="1200" cap="none" spc="10" baseline="0">
                <a:solidFill>
                  <a:srgbClr val="2D83C3"/>
                </a:solidFill>
                <a:latin typeface="Trebuchet MS" panose="020B0603020202020204" charset="0"/>
                <a:ea typeface="SimSun" panose="02010600030101010101" pitchFamily="2" charset="-122"/>
                <a:cs typeface="Trebuchet MS" panose="020B0603020202020204" charset="0"/>
              </a:rPr>
              <a:t>al</a:t>
            </a:r>
            <a:r>
              <a:rPr lang="en-US" altLang="zh-CN" sz="1100" b="1" i="0" u="none" strike="noStrike" kern="1200" cap="none" spc="-14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1" i="0" u="none" strike="noStrike" kern="1200" cap="none" spc="0" baseline="0">
                <a:solidFill>
                  <a:srgbClr val="2D83C3"/>
                </a:solidFill>
                <a:latin typeface="Trebuchet MS" panose="020B0603020202020204" charset="0"/>
                <a:ea typeface="SimSun" panose="02010600030101010101" pitchFamily="2" charset="-122"/>
                <a:cs typeface="Trebuchet MS" panose="020B0603020202020204" charset="0"/>
              </a:rPr>
              <a:t>R</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e</a:t>
            </a:r>
            <a:r>
              <a:rPr lang="en-US" altLang="zh-CN" sz="1100" b="1" i="0" u="none" strike="noStrike" kern="1200" cap="none" spc="90" baseline="0">
                <a:solidFill>
                  <a:srgbClr val="2D83C3"/>
                </a:solidFill>
                <a:latin typeface="Trebuchet MS" panose="020B0603020202020204" charset="0"/>
                <a:ea typeface="SimSun" panose="02010600030101010101" pitchFamily="2" charset="-122"/>
                <a:cs typeface="Trebuchet MS" panose="020B0603020202020204" charset="0"/>
              </a:rPr>
              <a:t>v</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i</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e</a:t>
            </a:r>
            <a:r>
              <a:rPr lang="en-US" altLang="zh-CN" sz="1100" b="1" i="0" u="none" strike="noStrike" kern="1200" cap="none" spc="15" baseline="0">
                <a:solidFill>
                  <a:srgbClr val="2D83C3"/>
                </a:solidFill>
                <a:latin typeface="Trebuchet MS" panose="020B0603020202020204" charset="0"/>
                <a:ea typeface="SimSun" panose="02010600030101010101" pitchFamily="2" charset="-122"/>
                <a:cs typeface="Trebuchet MS" panose="020B0603020202020204" charset="0"/>
              </a:rPr>
              <a:t>w</a:t>
            </a:r>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97" name="曲线"/>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98" name="曲线"/>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99" name="图片"/>
          <p:cNvPicPr/>
          <p:nvPr/>
        </p:nvPicPr>
        <p:blipFill>
          <a:blip r:embed="rId1" cstate="print"/>
          <a:stretch>
            <a:fillRect/>
          </a:stretch>
        </p:blipFill>
        <p:spPr>
          <a:xfrm>
            <a:off x="10687050" y="6134100"/>
            <a:ext cx="247649" cy="247650"/>
          </a:xfrm>
          <a:prstGeom prst="rect">
            <a:avLst/>
          </a:prstGeom>
          <a:noFill/>
          <a:ln w="12700" cap="flat" cmpd="sng">
            <a:noFill/>
            <a:prstDash val="solid"/>
            <a:miter/>
          </a:ln>
        </p:spPr>
      </p:pic>
      <p:grpSp>
        <p:nvGrpSpPr>
          <p:cNvPr id="102" name="组合"/>
          <p:cNvGrpSpPr/>
          <p:nvPr/>
        </p:nvGrpSpPr>
        <p:grpSpPr>
          <a:xfrm>
            <a:off x="47625" y="3819523"/>
            <a:ext cx="4124324" cy="3009897"/>
            <a:chOff x="47625" y="3819523"/>
            <a:chExt cx="4124324" cy="3009897"/>
          </a:xfrm>
        </p:grpSpPr>
        <p:pic>
          <p:nvPicPr>
            <p:cNvPr id="100" name="图片"/>
            <p:cNvPicPr/>
            <p:nvPr/>
          </p:nvPicPr>
          <p:blipFill>
            <a:blip r:embed="rId2" cstate="print"/>
            <a:stretch>
              <a:fillRect/>
            </a:stretch>
          </p:blipFill>
          <p:spPr>
            <a:xfrm>
              <a:off x="466725" y="6410325"/>
              <a:ext cx="3705224" cy="295275"/>
            </a:xfrm>
            <a:prstGeom prst="rect">
              <a:avLst/>
            </a:prstGeom>
            <a:noFill/>
            <a:ln w="12700" cap="flat" cmpd="sng">
              <a:noFill/>
              <a:prstDash val="solid"/>
              <a:miter/>
            </a:ln>
          </p:spPr>
        </p:pic>
        <p:pic>
          <p:nvPicPr>
            <p:cNvPr id="101" name="图片"/>
            <p:cNvPicPr/>
            <p:nvPr/>
          </p:nvPicPr>
          <p:blipFill>
            <a:blip r:embed="rId3" cstate="print"/>
            <a:stretch>
              <a:fillRect/>
            </a:stretch>
          </p:blipFill>
          <p:spPr>
            <a:xfrm>
              <a:off x="47625" y="3819523"/>
              <a:ext cx="1733550" cy="3009897"/>
            </a:xfrm>
            <a:prstGeom prst="rect">
              <a:avLst/>
            </a:prstGeom>
            <a:noFill/>
            <a:ln w="12700" cap="flat" cmpd="sng">
              <a:noFill/>
              <a:prstDash val="solid"/>
              <a:miter/>
            </a:ln>
          </p:spPr>
        </p:pic>
      </p:grpSp>
      <p:sp>
        <p:nvSpPr>
          <p:cNvPr id="103"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spAutoFit/>
          </a:bodyPr>
          <a:lstStyle/>
          <a:p>
            <a:pPr marL="12700" indent="0" algn="l">
              <a:lnSpc>
                <a:spcPct val="100000"/>
              </a:lnSpc>
              <a:spcBef>
                <a:spcPts val="105"/>
              </a:spcBef>
              <a:spcAft>
                <a:spcPts val="0"/>
              </a:spcAft>
              <a:buNone/>
            </a:pPr>
            <a:r>
              <a:rPr lang="en-US" altLang="zh-CN" sz="48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A</a:t>
            </a:r>
            <a:r>
              <a:rPr lang="en-US" altLang="zh-CN" sz="480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G</a:t>
            </a:r>
            <a:r>
              <a:rPr lang="en-US" altLang="zh-CN" sz="48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48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N</a:t>
            </a:r>
            <a:r>
              <a:rPr lang="en-US" altLang="zh-CN"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DA</a:t>
            </a:r>
            <a:endParaRPr lang="zh-CN" altLang="en-US"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0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sp>
        <p:nvSpPr>
          <p:cNvPr id="105" name="矩形"/>
          <p:cNvSpPr/>
          <p:nvPr/>
        </p:nvSpPr>
        <p:spPr>
          <a:xfrm>
            <a:off x="2509806" y="1041533"/>
            <a:ext cx="5029200" cy="4377689"/>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Problem Statement</a:t>
            </a: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Project Overview</a:t>
            </a: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End Users</a:t>
            </a: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Our Solution and Proposition</a:t>
            </a: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Dataset Description</a:t>
            </a: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Modelling Approach</a:t>
            </a: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Results and Discussion</a:t>
            </a: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Conclusion</a:t>
            </a: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4" name="组合"/>
          <p:cNvGrpSpPr/>
          <p:nvPr/>
        </p:nvGrpSpPr>
        <p:grpSpPr>
          <a:xfrm>
            <a:off x="8591168" y="2895600"/>
            <a:ext cx="2762248" cy="3257550"/>
            <a:chOff x="8591168" y="2895600"/>
            <a:chExt cx="2762248" cy="3257550"/>
          </a:xfrm>
        </p:grpSpPr>
        <p:sp>
          <p:nvSpPr>
            <p:cNvPr id="121" name="曲线"/>
            <p:cNvSpPr/>
            <p:nvPr/>
          </p:nvSpPr>
          <p:spPr>
            <a:xfrm>
              <a:off x="9953243" y="5324475"/>
              <a:ext cx="457198"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42AF51"/>
            </a:solidFill>
            <a:ln cap="flat" cmpd="sng">
              <a:noFill/>
              <a:prstDash val="solid"/>
              <a:miter/>
            </a:ln>
          </p:spPr>
        </p:sp>
        <p:sp>
          <p:nvSpPr>
            <p:cNvPr id="122" name="曲线"/>
            <p:cNvSpPr/>
            <p:nvPr/>
          </p:nvSpPr>
          <p:spPr>
            <a:xfrm>
              <a:off x="9953243" y="5857874"/>
              <a:ext cx="180974"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2D936B"/>
            </a:solidFill>
            <a:ln cap="flat" cmpd="sng">
              <a:noFill/>
              <a:prstDash val="solid"/>
              <a:miter/>
            </a:ln>
          </p:spPr>
        </p:sp>
        <p:pic>
          <p:nvPicPr>
            <p:cNvPr id="123" name="图片"/>
            <p:cNvPicPr/>
            <p:nvPr/>
          </p:nvPicPr>
          <p:blipFill>
            <a:blip r:embed="rId1" cstate="print"/>
            <a:stretch>
              <a:fillRect/>
            </a:stretch>
          </p:blipFill>
          <p:spPr>
            <a:xfrm>
              <a:off x="8591168" y="2895600"/>
              <a:ext cx="2762248" cy="3257550"/>
            </a:xfrm>
            <a:prstGeom prst="rect">
              <a:avLst/>
            </a:prstGeom>
            <a:noFill/>
            <a:ln w="12700" cap="flat" cmpd="sng">
              <a:noFill/>
              <a:prstDash val="solid"/>
              <a:miter/>
            </a:ln>
          </p:spPr>
        </p:pic>
      </p:grpSp>
      <p:sp>
        <p:nvSpPr>
          <p:cNvPr id="125"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6"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P</a:t>
            </a:r>
            <a:r>
              <a:rPr lang="en-US" altLang="zh-CN" sz="425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ROB</a:t>
            </a:r>
            <a:r>
              <a:rPr lang="en-US" altLang="zh-CN" sz="4250" b="1" i="0" u="none" strike="noStrike" kern="0" cap="none" spc="55" baseline="0">
                <a:solidFill>
                  <a:schemeClr val="tx1"/>
                </a:solidFill>
                <a:latin typeface="Trebuchet MS" panose="020B0603020202020204" charset="0"/>
                <a:ea typeface="SimSun" panose="02010600030101010101" pitchFamily="2" charset="-122"/>
                <a:cs typeface="Trebuchet MS" panose="020B0603020202020204" charset="0"/>
              </a:rPr>
              <a:t>L</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M</a:t>
            </a:r>
            <a:r>
              <a:rPr lang="en-US" altLang="zh-CN" sz="425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4250" b="1" i="0" u="none" strike="noStrike" kern="0" cap="none" spc="-370"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4250" b="1" i="0" u="none" strike="noStrike" kern="0" cap="none" spc="-375" baseline="0">
                <a:solidFill>
                  <a:schemeClr val="tx1"/>
                </a:solidFill>
                <a:latin typeface="Trebuchet MS" panose="020B0603020202020204" charset="0"/>
                <a:ea typeface="SimSun" panose="02010600030101010101" pitchFamily="2" charset="-122"/>
                <a:cs typeface="Trebuchet MS" panose="020B0603020202020204" charset="0"/>
              </a:rPr>
              <a:t>A</a:t>
            </a:r>
            <a:r>
              <a:rPr lang="en-US" altLang="zh-CN" sz="425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ME</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NT</a:t>
            </a:r>
            <a:endParaRPr lang="zh-CN" altLang="en-US" sz="425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2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pic>
        <p:nvPicPr>
          <p:cNvPr id="128" name="图片"/>
          <p:cNvPicPr/>
          <p:nvPr/>
        </p:nvPicPr>
        <p:blipFill>
          <a:blip r:embed="rId2" cstate="print"/>
          <a:stretch>
            <a:fillRect/>
          </a:stretch>
        </p:blipFill>
        <p:spPr>
          <a:xfrm>
            <a:off x="676275" y="6467475"/>
            <a:ext cx="2143125" cy="200024"/>
          </a:xfrm>
          <a:prstGeom prst="rect">
            <a:avLst/>
          </a:prstGeom>
          <a:noFill/>
          <a:ln w="12700" cap="flat" cmpd="sng">
            <a:noFill/>
            <a:prstDash val="solid"/>
            <a:miter/>
          </a:ln>
        </p:spPr>
      </p:pic>
      <p:sp>
        <p:nvSpPr>
          <p:cNvPr id="129" name="文本框"/>
          <p:cNvSpPr>
            <a:spLocks noGrp="1"/>
          </p:cNvSpPr>
          <p:nvPr>
            <p:ph type="body" idx="1"/>
          </p:nvPr>
        </p:nvSpPr>
        <p:spPr>
          <a:xfrm>
            <a:off x="304799" y="1256615"/>
            <a:ext cx="9648443" cy="5158740"/>
          </a:xfrm>
          <a:prstGeom prst="rect">
            <a:avLst/>
          </a:prstGeom>
          <a:noFill/>
          <a:ln w="12700" cap="flat" cmpd="sng">
            <a:noFill/>
            <a:prstDash val="solid"/>
            <a:round/>
          </a:ln>
        </p:spPr>
        <p:txBody>
          <a:bodyPr vert="horz" wrap="square" lIns="91440" tIns="45720" rIns="91440" bIns="45720" anchor="ctr" anchorCtr="0">
            <a:spAutoFit/>
          </a:bodyPr>
          <a:lstStyle/>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Lack of a standardized performance evaluation process leading to inconsistencies in performance assessments.</a:t>
            </a:r>
            <a:endPar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Insufficient metrics and tools to effectively measure and analyze employee performance.</a:t>
            </a:r>
            <a:endPar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Limited feedback mechanisms causing delays in identifying and addressing performance issues.</a:t>
            </a:r>
            <a:endPar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Challenges in aligning individual performance goals with organizational objectives.</a:t>
            </a:r>
            <a:endPar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ClrTx/>
              <a:buChar char="•"/>
            </a:pPr>
            <a:endPar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Difficulty in identifying training needs and career development opportunities for employees. </a:t>
            </a:r>
            <a:endParaRPr lang="zh-CN" altLang="en-US"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3" name="组合"/>
          <p:cNvGrpSpPr/>
          <p:nvPr/>
        </p:nvGrpSpPr>
        <p:grpSpPr>
          <a:xfrm>
            <a:off x="8658225" y="2647950"/>
            <a:ext cx="3533775" cy="3810000"/>
            <a:chOff x="8658225" y="2647950"/>
            <a:chExt cx="3533775" cy="3810000"/>
          </a:xfrm>
        </p:grpSpPr>
        <p:sp>
          <p:nvSpPr>
            <p:cNvPr id="130"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1"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32" name="图片"/>
            <p:cNvPicPr/>
            <p:nvPr/>
          </p:nvPicPr>
          <p:blipFill>
            <a:blip r:embed="rId1" cstate="print"/>
            <a:stretch>
              <a:fillRect/>
            </a:stretch>
          </p:blipFill>
          <p:spPr>
            <a:xfrm>
              <a:off x="8658225" y="2647950"/>
              <a:ext cx="3533775" cy="3810000"/>
            </a:xfrm>
            <a:prstGeom prst="rect">
              <a:avLst/>
            </a:prstGeom>
            <a:noFill/>
            <a:ln w="12700" cap="flat" cmpd="sng">
              <a:noFill/>
              <a:prstDash val="solid"/>
              <a:miter/>
            </a:ln>
          </p:spPr>
        </p:pic>
      </p:grpSp>
      <p:sp>
        <p:nvSpPr>
          <p:cNvPr id="134"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5"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PROJECT	</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OVERVIEW</a:t>
            </a:r>
            <a:endParaRPr lang="zh-CN" altLang="en-US" sz="425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pic>
        <p:nvPicPr>
          <p:cNvPr id="136" name="图片"/>
          <p:cNvPicPr/>
          <p:nvPr/>
        </p:nvPicPr>
        <p:blipFill>
          <a:blip r:embed="rId2" cstate="print"/>
          <a:stretch>
            <a:fillRect/>
          </a:stretch>
        </p:blipFill>
        <p:spPr>
          <a:xfrm>
            <a:off x="676275" y="6467475"/>
            <a:ext cx="2143125" cy="200024"/>
          </a:xfrm>
          <a:prstGeom prst="rect">
            <a:avLst/>
          </a:prstGeom>
          <a:noFill/>
          <a:ln w="12700" cap="flat" cmpd="sng">
            <a:noFill/>
            <a:prstDash val="solid"/>
            <a:miter/>
          </a:ln>
        </p:spPr>
      </p:pic>
      <p:sp>
        <p:nvSpPr>
          <p:cNvPr id="13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sp>
        <p:nvSpPr>
          <p:cNvPr id="138" name="矩形"/>
          <p:cNvSpPr/>
          <p:nvPr/>
        </p:nvSpPr>
        <p:spPr>
          <a:xfrm>
            <a:off x="676274" y="1552634"/>
            <a:ext cx="9382125" cy="6968491"/>
          </a:xfrm>
          <a:prstGeom prst="rect">
            <a:avLst/>
          </a:prstGeom>
          <a:noFill/>
          <a:ln w="12700" cap="flat" cmpd="sng">
            <a:noFill/>
            <a:prstDash val="solid"/>
            <a:miter/>
          </a:ln>
        </p:spPr>
        <p:txBody>
          <a:bodyPr vert="horz" wrap="square" lIns="91440" tIns="45720" rIns="91440" bIns="45720" anchor="t" anchorCtr="0">
            <a:spAutoFit/>
          </a:bodyPr>
          <a:lstStyle/>
          <a:p>
            <a:pPr marL="342900" indent="-342900" algn="l" eaLnBrk="0" fontAlgn="base" latinLnBrk="0" hangingPunct="0">
              <a:lnSpc>
                <a:spcPct val="100000"/>
              </a:lnSpc>
              <a:spcBef>
                <a:spcPts val="0"/>
              </a:spcBef>
              <a:spcAft>
                <a:spcPts val="0"/>
              </a:spcAft>
              <a:buFont typeface="Arial" panose="020B0604020202020204" pitchFamily="34" charset="0"/>
              <a:buChar char="•"/>
            </a:pPr>
            <a:r>
              <a:rPr lang="en-US" altLang="zh-CN" sz="2400" b="1"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Purpose:</a:t>
            </a:r>
            <a:r>
              <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 Evaluate and improve employee performance to align with organizational goals.</a:t>
            </a:r>
            <a:endPar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342900" indent="-342900" algn="l" eaLnBrk="0" fontAlgn="base" latinLnBrk="0" hangingPunct="0">
              <a:lnSpc>
                <a:spcPct val="100000"/>
              </a:lnSpc>
              <a:spcBef>
                <a:spcPts val="0"/>
              </a:spcBef>
              <a:spcAft>
                <a:spcPts val="0"/>
              </a:spcAft>
              <a:buFont typeface="Arial" panose="020B0604020202020204" pitchFamily="34" charset="0"/>
              <a:buChar char="•"/>
            </a:pPr>
            <a:r>
              <a:rPr lang="en-US" altLang="zh-CN" sz="2400" b="1"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Objectives: </a:t>
            </a:r>
            <a:r>
              <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Assess individual performance, identify strengths and areas for improvement, align performance with organizational goals, enhance employee development, support informed HR decisions.</a:t>
            </a:r>
            <a:endPar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342900" indent="-342900" algn="l" eaLnBrk="0" fontAlgn="base" latinLnBrk="0" hangingPunct="0">
              <a:lnSpc>
                <a:spcPct val="100000"/>
              </a:lnSpc>
              <a:spcBef>
                <a:spcPts val="0"/>
              </a:spcBef>
              <a:spcAft>
                <a:spcPts val="0"/>
              </a:spcAft>
              <a:buFont typeface="Arial" panose="020B0604020202020204" pitchFamily="34" charset="0"/>
              <a:buChar char="•"/>
            </a:pPr>
            <a:r>
              <a:rPr lang="en-US" altLang="zh-CN" sz="2400" b="1"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Benefits: </a:t>
            </a:r>
            <a:r>
              <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Improved overall performance, enhanced employee </a:t>
            </a:r>
            <a:endPar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None/>
            </a:pPr>
            <a:r>
              <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development and career growth, informed HR decisions on promotions and compensation, increased employee engagement and motivation.</a:t>
            </a:r>
            <a:endParaRPr lang="en-US" altLang="zh-CN" sz="2400" b="1"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None/>
            </a:pPr>
            <a:endParaRPr lang="en-US" altLang="zh-CN" sz="2400" b="1"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a:p>
            <a:pPr marL="342900" indent="-342900" algn="l" eaLnBrk="0" fontAlgn="base" latinLnBrk="0" hangingPunct="0">
              <a:lnSpc>
                <a:spcPct val="100000"/>
              </a:lnSpc>
              <a:spcBef>
                <a:spcPts val="0"/>
              </a:spcBef>
              <a:spcAft>
                <a:spcPts val="0"/>
              </a:spcAft>
              <a:buFont typeface="Arial" panose="020B0604020202020204" pitchFamily="34" charset="0"/>
              <a:buChar char="•"/>
            </a:pPr>
            <a:r>
              <a:rPr lang="en-US" altLang="zh-CN" sz="2400" b="1"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Challenges:</a:t>
            </a:r>
            <a:r>
              <a:rPr lang="en-US" altLang="zh-CN" sz="24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 Ensuring objectivity and reducing bias, accurate and comprehensive data collection, managing employee resistance to feedback.</a:t>
            </a:r>
            <a:endParaRPr lang="en-US" altLang="zh-CN" sz="24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Font typeface="Arial" panose="020B0604020202020204" pitchFamily="34" charset="0"/>
              <a:buChar char="•"/>
            </a:pPr>
            <a:endParaRPr lang="en-US" altLang="zh-CN" sz="24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0"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1"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42" name="文本框"/>
          <p:cNvSpPr>
            <a:spLocks noGrp="1"/>
          </p:cNvSpPr>
          <p:nvPr>
            <p:ph type="title"/>
          </p:nvPr>
        </p:nvSpPr>
        <p:spPr>
          <a:xfrm>
            <a:off x="755332" y="385444"/>
            <a:ext cx="10681335" cy="502285"/>
          </a:xfrm>
          <a:prstGeom prst="rect">
            <a:avLst/>
          </a:prstGeom>
          <a:noFill/>
          <a:ln w="12700" cap="flat" cmpd="sng">
            <a:noFill/>
            <a:prstDash val="solid"/>
            <a:miter/>
          </a:ln>
        </p:spPr>
        <p:txBody>
          <a:bodyPr vert="horz" wrap="square" lIns="0" tIns="16510" rIns="0" bIns="0" anchor="t" anchorCtr="0">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W</a:t>
            </a:r>
            <a:r>
              <a:rPr lang="en-US" altLang="zh-CN" sz="320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H</a:t>
            </a:r>
            <a:r>
              <a:rPr lang="en-US" altLang="zh-CN" sz="320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200" b="1" i="0" u="none" strike="noStrike" kern="0" cap="none" spc="-23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2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AR</a:t>
            </a:r>
            <a:r>
              <a:rPr lang="en-US" altLang="zh-CN" sz="32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32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2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32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H</a:t>
            </a:r>
            <a:r>
              <a:rPr lang="en-US" altLang="zh-CN" sz="32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32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20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32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N</a:t>
            </a:r>
            <a:r>
              <a:rPr lang="en-US" altLang="zh-CN" sz="32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D</a:t>
            </a:r>
            <a:r>
              <a:rPr lang="en-US" altLang="zh-CN" sz="3200" b="1" i="0" u="none" strike="noStrike" kern="0" cap="none" spc="-4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2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U</a:t>
            </a:r>
            <a:r>
              <a:rPr lang="en-US" altLang="zh-CN" sz="32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32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32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R</a:t>
            </a:r>
            <a:r>
              <a:rPr lang="en-US" altLang="zh-CN" sz="320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S?</a:t>
            </a:r>
            <a:endParaRPr lang="zh-CN" altLang="en-US" sz="32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43" name="文本框"/>
          <p:cNvSpPr>
            <a:spLocks noGrp="1"/>
          </p:cNvSpPr>
          <p:nvPr>
            <p:ph type="body" idx="1"/>
          </p:nvPr>
        </p:nvSpPr>
        <p:spPr>
          <a:xfrm>
            <a:off x="609600" y="1577340"/>
            <a:ext cx="10972800" cy="3877985"/>
          </a:xfrm>
          <a:prstGeom prst="rect">
            <a:avLst/>
          </a:prstGeom>
          <a:noFill/>
          <a:ln w="12700" cap="flat" cmpd="sng">
            <a:noFill/>
            <a:prstDash val="solid"/>
            <a:miter/>
          </a:ln>
        </p:spPr>
        <p:txBody>
          <a:bodyPr vert="horz" wrap="square" lIns="91440" tIns="45720" rIns="91440" bIns="45720" anchor="t" anchorCtr="0"/>
          <a:lstStyle/>
          <a:p>
            <a:pPr marL="285750" indent="-285750" algn="l">
              <a:lnSpc>
                <a:spcPct val="100000"/>
              </a:lnSpc>
              <a:spcBef>
                <a:spcPts val="0"/>
              </a:spcBef>
              <a:spcAft>
                <a:spcPts val="0"/>
              </a:spcAft>
              <a:buFont typeface="Arial" panose="020B0604020202020204" pitchFamily="34" charset="0"/>
              <a:buChar char="•"/>
            </a:pPr>
            <a:r>
              <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Employees</a:t>
            </a:r>
            <a:endPar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endPar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Executives/Senior Leadership</a:t>
            </a:r>
            <a:endPar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endPar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HR Department</a:t>
            </a:r>
            <a:endPar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endPar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Managers/Supervisors </a:t>
            </a:r>
            <a:endPar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endPar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Training and Development Teams</a:t>
            </a:r>
            <a:endParaRPr lang="zh-CN" altLang="en-US"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4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pic>
        <p:nvPicPr>
          <p:cNvPr id="145" name="图片"/>
          <p:cNvPicPr/>
          <p:nvPr/>
        </p:nvPicPr>
        <p:blipFill>
          <a:blip r:embed="rId1" cstate="print"/>
          <a:stretch>
            <a:fillRect/>
          </a:stretch>
        </p:blipFill>
        <p:spPr>
          <a:xfrm>
            <a:off x="723900" y="6172200"/>
            <a:ext cx="2181225" cy="485775"/>
          </a:xfrm>
          <a:prstGeom prst="rect">
            <a:avLst/>
          </a:prstGeom>
          <a:noFill/>
          <a:ln w="12700" cap="flat" cmpd="sng">
            <a:noFill/>
            <a:prstDash val="solid"/>
            <a:miter/>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6" name="图片"/>
          <p:cNvPicPr/>
          <p:nvPr/>
        </p:nvPicPr>
        <p:blipFill>
          <a:blip r:embed="rId1" cstate="print"/>
          <a:stretch>
            <a:fillRect/>
          </a:stretch>
        </p:blipFill>
        <p:spPr>
          <a:xfrm>
            <a:off x="0" y="1476375"/>
            <a:ext cx="2695574" cy="3248025"/>
          </a:xfrm>
          <a:prstGeom prst="rect">
            <a:avLst/>
          </a:prstGeom>
          <a:noFill/>
          <a:ln w="12700" cap="flat" cmpd="sng">
            <a:noFill/>
            <a:prstDash val="solid"/>
            <a:miter/>
          </a:ln>
        </p:spPr>
      </p:pic>
      <p:sp>
        <p:nvSpPr>
          <p:cNvPr id="147"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8"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9"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50" name="文本框"/>
          <p:cNvSpPr>
            <a:spLocks noGrp="1"/>
          </p:cNvSpPr>
          <p:nvPr>
            <p:ph type="title"/>
          </p:nvPr>
        </p:nvSpPr>
        <p:spPr>
          <a:xfrm>
            <a:off x="755332" y="385444"/>
            <a:ext cx="10681335" cy="556260"/>
          </a:xfrm>
          <a:prstGeom prst="rect">
            <a:avLst/>
          </a:prstGeom>
          <a:noFill/>
          <a:ln w="12700" cap="flat" cmpd="sng">
            <a:noFill/>
            <a:prstDash val="solid"/>
            <a:miter/>
          </a:ln>
        </p:spPr>
        <p:txBody>
          <a:bodyPr vert="horz" wrap="square" lIns="0" tIns="13334" rIns="0" bIns="0" anchor="t" anchorCtr="0">
            <a:spAutoFit/>
          </a:bodyPr>
          <a:lstStyle/>
          <a:p>
            <a:pPr marL="12700" indent="0" algn="l">
              <a:lnSpc>
                <a:spcPct val="100000"/>
              </a:lnSpc>
              <a:spcBef>
                <a:spcPts val="105"/>
              </a:spcBef>
              <a:spcAft>
                <a:spcPts val="0"/>
              </a:spcAft>
              <a:buNone/>
            </a:pP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U</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R</a:t>
            </a:r>
            <a:r>
              <a:rPr lang="en-US" altLang="zh-CN" sz="360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6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LU</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36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I</a:t>
            </a: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N</a:t>
            </a:r>
            <a:r>
              <a:rPr lang="en-US" altLang="zh-CN" sz="3600" b="1" i="0" u="none" strike="noStrike" kern="0" cap="none" spc="-34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A</a:t>
            </a:r>
            <a:r>
              <a:rPr lang="en-US" altLang="zh-CN" sz="360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N</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D</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6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I</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3600" b="1" i="0" u="none" strike="noStrike" kern="0" cap="none" spc="60"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600" b="1" i="0" u="none" strike="noStrike" kern="0" cap="none" spc="-295" baseline="0">
                <a:solidFill>
                  <a:schemeClr val="tx1"/>
                </a:solidFill>
                <a:latin typeface="Trebuchet MS" panose="020B0603020202020204" charset="0"/>
                <a:ea typeface="SimSun" panose="02010600030101010101" pitchFamily="2" charset="-122"/>
                <a:cs typeface="Trebuchet MS" panose="020B0603020202020204" charset="0"/>
              </a:rPr>
              <a:t>V</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A</a:t>
            </a:r>
            <a:r>
              <a:rPr lang="en-US" altLang="zh-CN" sz="36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LU</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3600" b="1" i="0" u="none" strike="noStrike" kern="0" cap="none" spc="-6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6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P</a:t>
            </a:r>
            <a:r>
              <a:rPr lang="en-US" altLang="zh-CN" sz="36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R</a:t>
            </a: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P</a:t>
            </a: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36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I</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36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I</a:t>
            </a: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N</a:t>
            </a:r>
            <a:endParaRPr lang="zh-CN" altLang="en-US"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51" name="文本框"/>
          <p:cNvSpPr>
            <a:spLocks noGrp="1"/>
          </p:cNvSpPr>
          <p:nvPr>
            <p:ph type="body" idx="1"/>
          </p:nvPr>
        </p:nvSpPr>
        <p:spPr>
          <a:xfrm>
            <a:off x="2521527" y="1984509"/>
            <a:ext cx="8831891" cy="2585322"/>
          </a:xfrm>
          <a:prstGeom prst="rect">
            <a:avLst/>
          </a:prstGeom>
          <a:noFill/>
          <a:ln w="12700" cap="flat" cmpd="sng">
            <a:noFill/>
            <a:prstDash val="solid"/>
            <a:miter/>
          </a:ln>
        </p:spPr>
        <p:txBody>
          <a:bodyPr vert="horz" wrap="square" lIns="91440" tIns="45720" rIns="91440" bIns="45720" anchor="t" anchorCtr="0"/>
          <a:lstStyle/>
          <a:p>
            <a:pPr marL="0" indent="0" algn="l">
              <a:lnSpc>
                <a:spcPct val="100000"/>
              </a:lnSpc>
              <a:spcBef>
                <a:spcPts val="0"/>
              </a:spcBef>
              <a:spcAft>
                <a:spcPts val="0"/>
              </a:spcAft>
              <a:buNone/>
            </a:pPr>
            <a:r>
              <a:rPr lang="en-US" altLang="zh-CN" sz="28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rPr>
              <a:t>A robust and integrated system designed to streamline and enhance the evaluation, management, and development of employee performance within the organization. The system incorporates standardized evaluation frameworks, advanced metrics, continuous feedback mechanisms, and development planning tools.</a:t>
            </a:r>
            <a:endParaRPr lang="zh-CN" altLang="en-US" sz="28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5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pic>
        <p:nvPicPr>
          <p:cNvPr id="153" name="图片"/>
          <p:cNvPicPr/>
          <p:nvPr/>
        </p:nvPicPr>
        <p:blipFill>
          <a:blip r:embed="rId2" cstate="print"/>
          <a:stretch>
            <a:fillRect/>
          </a:stretch>
        </p:blipFill>
        <p:spPr>
          <a:xfrm>
            <a:off x="676275" y="6467475"/>
            <a:ext cx="2143125" cy="200024"/>
          </a:xfrm>
          <a:prstGeom prst="rect">
            <a:avLst/>
          </a:prstGeom>
          <a:noFill/>
          <a:ln w="12700" cap="flat" cmpd="sng">
            <a:noFill/>
            <a:prstDash val="solid"/>
            <a:miter/>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 name="文本框"/>
          <p:cNvSpPr>
            <a:spLocks noGrp="1"/>
          </p:cNvSpPr>
          <p:nvPr>
            <p:ph type="title"/>
          </p:nvPr>
        </p:nvSpPr>
        <p:spPr>
          <a:xfrm>
            <a:off x="755333" y="385444"/>
            <a:ext cx="6352050" cy="830997"/>
          </a:xfrm>
          <a:prstGeom prst="rect">
            <a:avLst/>
          </a:prstGeom>
          <a:noFill/>
          <a:ln w="12700" cap="flat" cmpd="sng">
            <a:noFill/>
            <a:prstDash val="solid"/>
            <a:miter/>
          </a:ln>
        </p:spPr>
        <p:txBody>
          <a:bodyPr vert="horz" wrap="square" lIns="91440" tIns="45720" rIns="91440" bIns="45720" anchor="t" anchorCtr="0"/>
          <a:lstStyle/>
          <a:p>
            <a:pPr marL="0" indent="0" algn="l">
              <a:lnSpc>
                <a:spcPct val="100000"/>
              </a:lnSpc>
              <a:spcBef>
                <a:spcPts val="0"/>
              </a:spcBef>
              <a:spcAft>
                <a:spcPts val="0"/>
              </a:spcAft>
              <a:buNone/>
            </a:pPr>
            <a:r>
              <a:rPr lang="en-US" altLang="zh-CN" sz="4800" b="1" i="0" u="none" strike="noStrike" kern="0" cap="none" spc="0" baseline="0" dirty="0">
                <a:solidFill>
                  <a:schemeClr val="tx1"/>
                </a:solidFill>
                <a:latin typeface="Times New Roman" panose="02020603050405020304" pitchFamily="18" charset="0"/>
                <a:cs typeface="Times New Roman" panose="02020603050405020304" pitchFamily="18" charset="0"/>
              </a:rPr>
              <a:t>Dataset Description</a:t>
            </a:r>
            <a:endParaRPr lang="zh-CN" altLang="en-US" sz="4800" b="1" i="0" u="none" strike="noStrike" kern="0" cap="none" spc="0" baseline="0" dirty="0">
              <a:solidFill>
                <a:schemeClr val="tx1"/>
              </a:solidFill>
              <a:latin typeface="Times New Roman" panose="02020603050405020304" pitchFamily="18" charset="0"/>
              <a:cs typeface="Times New Roman" panose="02020603050405020304" pitchFamily="18" charset="0"/>
            </a:endParaRPr>
          </a:p>
        </p:txBody>
      </p:sp>
      <p:sp>
        <p:nvSpPr>
          <p:cNvPr id="155" name="文本框"/>
          <p:cNvSpPr>
            <a:spLocks noGrp="1"/>
          </p:cNvSpPr>
          <p:nvPr>
            <p:ph type="body" idx="1"/>
          </p:nvPr>
        </p:nvSpPr>
        <p:spPr>
          <a:xfrm>
            <a:off x="609600" y="1577340"/>
            <a:ext cx="10972800" cy="4247317"/>
          </a:xfrm>
          <a:prstGeom prst="rect">
            <a:avLst/>
          </a:prstGeom>
          <a:noFill/>
          <a:ln w="12700" cap="flat" cmpd="sng">
            <a:noFill/>
            <a:prstDash val="solid"/>
            <a:miter/>
          </a:ln>
        </p:spPr>
        <p:txBody>
          <a:bodyPr vert="horz" wrap="square" lIns="91440" tIns="45720" rIns="91440" bIns="45720" anchor="t" anchorCtr="0"/>
          <a:lstStyle/>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latin typeface="Times New Roman" panose="02020603050405020304" pitchFamily="18" charset="0"/>
                <a:cs typeface="Times New Roman" panose="02020603050405020304" pitchFamily="18" charset="0"/>
              </a:rPr>
              <a:t>Employee data set taken from the KAGGLE.</a:t>
            </a:r>
            <a:endParaRPr lang="en-US" altLang="zh-CN" sz="1800" b="0" i="0" u="none" strike="noStrike" kern="0" cap="none" spc="0" baseline="0" dirty="0">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latin typeface="Times New Roman" panose="02020603050405020304" pitchFamily="18" charset="0"/>
                <a:cs typeface="Times New Roman" panose="02020603050405020304" pitchFamily="18" charset="0"/>
              </a:rPr>
              <a:t>In dataset, out of 26 data I took only 9 features out of it.</a:t>
            </a:r>
            <a:endParaRPr lang="en-US" altLang="zh-CN" sz="1800" b="0" i="0" u="none" strike="noStrike" kern="0" cap="none" spc="0" baseline="0" dirty="0">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rgbClr val="7030A0"/>
                </a:solidFill>
                <a:latin typeface="Times New Roman" panose="02020603050405020304" pitchFamily="18" charset="0"/>
                <a:cs typeface="Times New Roman" panose="02020603050405020304" pitchFamily="18" charset="0"/>
              </a:rPr>
              <a:t>The selected 10 features are listed below:</a:t>
            </a:r>
            <a:endParaRPr lang="en-US" altLang="zh-CN" sz="1800" b="0" i="0" u="none" strike="noStrike" kern="0" cap="none" spc="0" baseline="0" dirty="0">
              <a:solidFill>
                <a:srgbClr val="7030A0"/>
              </a:solidFill>
              <a:latin typeface="Times New Roman" panose="02020603050405020304" pitchFamily="18" charset="0"/>
              <a:cs typeface="Times New Roman" panose="02020603050405020304" pitchFamily="18" charset="0"/>
            </a:endParaRPr>
          </a:p>
          <a:p>
            <a:pPr marL="0" indent="0" algn="l">
              <a:lnSpc>
                <a:spcPct val="100000"/>
              </a:lnSpc>
              <a:spcBef>
                <a:spcPts val="0"/>
              </a:spcBef>
              <a:spcAft>
                <a:spcPts val="0"/>
              </a:spcAft>
              <a:buNone/>
            </a:pPr>
            <a:endParaRPr lang="en-US" altLang="zh-CN" sz="1800" b="0" i="0" u="none" strike="noStrike" kern="0" cap="none" spc="0" baseline="0" dirty="0">
              <a:solidFill>
                <a:srgbClr val="3F315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ID</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First name</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Last name</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Business unit</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Type</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Status</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classification type</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Gender Code</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Performance Score</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Current employee rating</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0" indent="0" algn="l">
              <a:lnSpc>
                <a:spcPct val="100000"/>
              </a:lnSpc>
              <a:spcBef>
                <a:spcPts val="0"/>
              </a:spcBef>
              <a:spcAft>
                <a:spcPts val="0"/>
              </a:spcAft>
              <a:buNone/>
            </a:pPr>
            <a:endParaRPr lang="zh-CN" altLang="en-US" sz="1800" b="0" i="0" u="none" strike="noStrike" kern="0" cap="none" spc="0" baseline="0" dirty="0">
              <a:latin typeface="Calibri" panose="020F0502020204030204" charset="0"/>
              <a:ea typeface="SimSun" panose="02010600030101010101" pitchFamily="2" charset="-122"/>
              <a:cs typeface="Lucida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8" name="图片"/>
          <p:cNvPicPr/>
          <p:nvPr/>
        </p:nvPicPr>
        <p:blipFill>
          <a:blip r:embed="rId1" cstate="print"/>
          <a:stretch>
            <a:fillRect/>
          </a:stretch>
        </p:blipFill>
        <p:spPr>
          <a:xfrm>
            <a:off x="1666874" y="6467475"/>
            <a:ext cx="76200" cy="177799"/>
          </a:xfrm>
          <a:prstGeom prst="rect">
            <a:avLst/>
          </a:prstGeom>
          <a:noFill/>
          <a:ln w="12700" cap="flat" cmpd="sng">
            <a:noFill/>
            <a:prstDash val="solid"/>
            <a:miter/>
          </a:ln>
        </p:spPr>
      </p:pic>
      <p:sp>
        <p:nvSpPr>
          <p:cNvPr id="169" name="矩形"/>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70" name="矩形"/>
          <p:cNvSpPr/>
          <p:nvPr/>
        </p:nvSpPr>
        <p:spPr>
          <a:xfrm>
            <a:off x="739774" y="291147"/>
            <a:ext cx="3303904" cy="737235"/>
          </a:xfrm>
          <a:prstGeom prst="rect">
            <a:avLst/>
          </a:prstGeom>
          <a:noFill/>
          <a:ln w="12700" cap="flat" cmpd="sng">
            <a:noFill/>
            <a:prstDash val="solid"/>
            <a:miter/>
          </a:ln>
        </p:spPr>
        <p:txBody>
          <a:bodyPr vert="horz" wrap="square" lIns="0" tIns="13334" rIns="0" bIns="0" anchor="t" anchorCtr="0">
            <a:spAutoFit/>
          </a:bodyPr>
          <a:lstStyle/>
          <a:p>
            <a:pPr marL="12700" indent="0" algn="l">
              <a:lnSpc>
                <a:spcPct val="100000"/>
              </a:lnSpc>
              <a:spcBef>
                <a:spcPts val="105"/>
              </a:spcBef>
              <a:spcAft>
                <a:spcPts val="0"/>
              </a:spcAft>
              <a:buNone/>
            </a:pPr>
            <a:r>
              <a:rPr lang="en-US" altLang="zh-CN" sz="4800" b="1" i="0" u="none" strike="noStrike" kern="1200" cap="none" spc="15" baseline="0">
                <a:solidFill>
                  <a:schemeClr val="tx1"/>
                </a:solidFill>
                <a:latin typeface="Trebuchet MS" panose="020B0603020202020204" charset="0"/>
                <a:ea typeface="SimSun" panose="02010600030101010101" pitchFamily="2" charset="-122"/>
                <a:cs typeface="Trebuchet MS" panose="020B0603020202020204" charset="0"/>
              </a:rPr>
              <a:t>M</a:t>
            </a:r>
            <a:r>
              <a:rPr lang="en-US" altLang="zh-CN" sz="4800" b="1"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4800" b="1" i="0" u="none" strike="noStrike" kern="1200" cap="none" spc="-15" baseline="0">
                <a:solidFill>
                  <a:schemeClr val="tx1"/>
                </a:solidFill>
                <a:latin typeface="Trebuchet MS" panose="020B0603020202020204" charset="0"/>
                <a:ea typeface="SimSun" panose="02010600030101010101" pitchFamily="2" charset="-122"/>
                <a:cs typeface="Trebuchet MS" panose="020B0603020202020204" charset="0"/>
              </a:rPr>
              <a:t>D</a:t>
            </a:r>
            <a:r>
              <a:rPr lang="en-US" altLang="zh-CN" sz="4800" b="1" i="0" u="none" strike="noStrike" kern="1200" cap="none" spc="-35"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4800" b="1" i="0" u="none" strike="noStrike" kern="1200" cap="none" spc="-30" baseline="0">
                <a:solidFill>
                  <a:schemeClr val="tx1"/>
                </a:solidFill>
                <a:latin typeface="Trebuchet MS" panose="020B0603020202020204" charset="0"/>
                <a:ea typeface="SimSun" panose="02010600030101010101" pitchFamily="2" charset="-122"/>
                <a:cs typeface="Trebuchet MS" panose="020B0603020202020204" charset="0"/>
              </a:rPr>
              <a:t>LL</a:t>
            </a:r>
            <a:r>
              <a:rPr lang="en-US" altLang="zh-CN" sz="4800" b="1" i="0" u="none" strike="noStrike" kern="1200" cap="none" spc="-5" baseline="0">
                <a:solidFill>
                  <a:schemeClr val="tx1"/>
                </a:solidFill>
                <a:latin typeface="Trebuchet MS" panose="020B0603020202020204" charset="0"/>
                <a:ea typeface="SimSun" panose="02010600030101010101" pitchFamily="2" charset="-122"/>
                <a:cs typeface="Trebuchet MS" panose="020B0603020202020204" charset="0"/>
              </a:rPr>
              <a:t>I</a:t>
            </a:r>
            <a:r>
              <a:rPr lang="en-US" altLang="zh-CN" sz="4800" b="1" i="0" u="none" strike="noStrike" kern="1200" cap="none" spc="30" baseline="0">
                <a:solidFill>
                  <a:schemeClr val="tx1"/>
                </a:solidFill>
                <a:latin typeface="Trebuchet MS" panose="020B0603020202020204" charset="0"/>
                <a:ea typeface="SimSun" panose="02010600030101010101" pitchFamily="2" charset="-122"/>
                <a:cs typeface="Trebuchet MS" panose="020B0603020202020204" charset="0"/>
              </a:rPr>
              <a:t>N</a:t>
            </a:r>
            <a:r>
              <a:rPr lang="en-US" altLang="zh-CN" sz="4800" b="1" i="0" u="none" strike="noStrike" kern="1200" cap="none" spc="5" baseline="0">
                <a:solidFill>
                  <a:schemeClr val="tx1"/>
                </a:solidFill>
                <a:latin typeface="Trebuchet MS" panose="020B0603020202020204" charset="0"/>
                <a:ea typeface="SimSun" panose="02010600030101010101" pitchFamily="2" charset="-122"/>
                <a:cs typeface="Trebuchet MS" panose="020B0603020202020204" charset="0"/>
              </a:rPr>
              <a:t>G</a:t>
            </a:r>
            <a:endParaRPr lang="zh-CN" altLang="en-US" sz="48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71" name="曲线"/>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2" name="文本框"/>
          <p:cNvSpPr>
            <a:spLocks noGrp="1"/>
          </p:cNvSpPr>
          <p:nvPr>
            <p:ph type="body" idx="1"/>
          </p:nvPr>
        </p:nvSpPr>
        <p:spPr>
          <a:xfrm>
            <a:off x="609600" y="1577340"/>
            <a:ext cx="10972800" cy="5632311"/>
          </a:xfrm>
          <a:prstGeom prst="rect">
            <a:avLst/>
          </a:prstGeom>
          <a:noFill/>
          <a:ln w="12700" cap="flat" cmpd="sng">
            <a:noFill/>
            <a:prstDash val="solid"/>
            <a:miter/>
          </a:ln>
        </p:spPr>
        <p:txBody>
          <a:bodyPr vert="horz" wrap="square" lIns="91440" tIns="45720" rIns="91440" bIns="45720" anchor="t" anchorCtr="0"/>
          <a:lstStyle/>
          <a:p>
            <a:pPr marL="285750" indent="-285750" algn="l">
              <a:lnSpc>
                <a:spcPct val="100000"/>
              </a:lnSpc>
              <a:spcBef>
                <a:spcPts val="0"/>
              </a:spcBef>
              <a:spcAft>
                <a:spcPts val="0"/>
              </a:spcAft>
              <a:buFont typeface="Wingdings" panose="05000000000000000000"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1) DATA COLLECTION</a:t>
            </a:r>
            <a:endPar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The data has been collected through </a:t>
            </a:r>
            <a:r>
              <a:rPr lang="en-US" altLang="zh-CN" sz="1800" b="0" i="0" u="none" strike="noStrike" kern="0" cap="none" spc="0" baseline="0" dirty="0" err="1">
                <a:solidFill>
                  <a:schemeClr val="tx1"/>
                </a:solidFill>
                <a:latin typeface="Times New Roman" panose="02020603050405020304" pitchFamily="18" charset="0"/>
                <a:cs typeface="Times New Roman" panose="02020603050405020304" pitchFamily="18" charset="0"/>
              </a:rPr>
              <a:t>Edunet</a:t>
            </a: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 dash board.</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anose="05000000000000000000" pitchFamily="2" charset="2"/>
              <a:buChar char="Ø"/>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anose="05000000000000000000"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2) FEATURE COLLECTION</a:t>
            </a:r>
            <a:endPar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The listed 10 features were taken for the analyses of data.</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anose="05000000000000000000"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3) DATA CLEANING</a:t>
            </a:r>
            <a:endPar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Identifying the missing values.</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Filtering of those missing values.</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anose="05000000000000000000"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4)CALCULATION OF PERFORMANCE LEVEL</a:t>
            </a:r>
            <a:endPar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By considering the current employee rating, I found the performance level using the formula.</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anose="05000000000000000000"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5)SUMMARY OF PIVOT LEVEL</a:t>
            </a:r>
            <a:endPar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Segregating od certain features to rows, columns, heading and so on.</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anose="05000000000000000000"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6)VISUALIZATION:</a:t>
            </a:r>
            <a:endPar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Once completed with pivot table, created the graph for precise visualization.</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Calibri" panose="020F0502020204030204" charset="0"/>
              <a:ea typeface="SimSun" panose="02010600030101010101" pitchFamily="2" charset="-122"/>
              <a:cs typeface="Lucida Sans"/>
            </a:endParaRPr>
          </a:p>
          <a:p>
            <a:pPr marL="0" indent="0" algn="l">
              <a:lnSpc>
                <a:spcPct val="100000"/>
              </a:lnSpc>
              <a:spcBef>
                <a:spcPts val="0"/>
              </a:spcBef>
              <a:spcAft>
                <a:spcPts val="0"/>
              </a:spcAft>
              <a:buNone/>
            </a:pPr>
            <a:endParaRPr lang="zh-CN" altLang="en-US" sz="1800" b="0" i="0" u="none" strike="noStrike" kern="0" cap="none" spc="0" baseline="0" dirty="0">
              <a:solidFill>
                <a:schemeClr val="tx1"/>
              </a:solidFill>
              <a:latin typeface="Calibri" panose="020F0502020204030204" charset="0"/>
              <a:ea typeface="SimSun" panose="02010600030101010101" pitchFamily="2" charset="-122"/>
              <a:cs typeface="Lucida Sans"/>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Normal.eit</Template>
  <TotalTime>0</TotalTime>
  <Words>4392</Words>
  <Application>WPS Presentation</Application>
  <PresentationFormat>Widescreen</PresentationFormat>
  <Paragraphs>159</Paragraphs>
  <Slides>12</Slides>
  <Notes>12</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12</vt:i4>
      </vt:variant>
    </vt:vector>
  </HeadingPairs>
  <TitlesOfParts>
    <vt:vector size="28" baseType="lpstr">
      <vt:lpstr>Arial</vt:lpstr>
      <vt:lpstr>SimSun</vt:lpstr>
      <vt:lpstr>Wingdings</vt:lpstr>
      <vt:lpstr>Droid Sans</vt:lpstr>
      <vt:lpstr>Segoe Print</vt:lpstr>
      <vt:lpstr>Trebuchet MS</vt:lpstr>
      <vt:lpstr>Calibri</vt:lpstr>
      <vt:lpstr>等线</vt:lpstr>
      <vt:lpstr>Times New Roman</vt:lpstr>
      <vt:lpstr>Roboto</vt:lpstr>
      <vt:lpstr>Lucida Sans</vt:lpstr>
      <vt:lpstr>Calibri</vt:lpstr>
      <vt:lpstr>Microsoft YaHei</vt:lpstr>
      <vt:lpstr>Arial Unicode MS</vt:lpstr>
      <vt:lpstr>Lucida Sans Unicode</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PowerPoint 演示文稿</vt:lpstr>
      <vt:lpstr>THE "WOW" IN OUR SOLUTION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prabakaran sivaleela</dc:creator>
  <cp:lastModifiedBy>ELCOT</cp:lastModifiedBy>
  <cp:revision>58</cp:revision>
  <dcterms:created xsi:type="dcterms:W3CDTF">2024-09-30T16:54:00Z</dcterms:created>
  <dcterms:modified xsi:type="dcterms:W3CDTF">2024-09-30T19:11:14Z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480C01DC2A9F4224B0F4ACC42126D7B7_13</vt:lpwstr>
  </property>
  <property fmtid="{D5CDD505-2E9C-101B-9397-08002B2CF9AE}" pid="3" name="KSOProductBuildVer">
    <vt:lpwstr>1033-12.2.0.18283</vt:lpwstr>
  </property>
</Properties>
</file>