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69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1435D-CF7E-4DFC-AEE9-31494C27D062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FAB05-929B-4FE0-B3F7-F88FD7B98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AB05-929B-4FE0-B3F7-F88FD7B988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D6EC-ADE0-49CC-A6D7-89CA72BE5F21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77C7-7004-4836-AA1C-D811A9C46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D6EC-ADE0-49CC-A6D7-89CA72BE5F21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77C7-7004-4836-AA1C-D811A9C46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D6EC-ADE0-49CC-A6D7-89CA72BE5F21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77C7-7004-4836-AA1C-D811A9C46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D6EC-ADE0-49CC-A6D7-89CA72BE5F21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77C7-7004-4836-AA1C-D811A9C46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D6EC-ADE0-49CC-A6D7-89CA72BE5F21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77C7-7004-4836-AA1C-D811A9C46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D6EC-ADE0-49CC-A6D7-89CA72BE5F21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77C7-7004-4836-AA1C-D811A9C46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D6EC-ADE0-49CC-A6D7-89CA72BE5F21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77C7-7004-4836-AA1C-D811A9C46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D6EC-ADE0-49CC-A6D7-89CA72BE5F21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77C7-7004-4836-AA1C-D811A9C46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D6EC-ADE0-49CC-A6D7-89CA72BE5F21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77C7-7004-4836-AA1C-D811A9C46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D6EC-ADE0-49CC-A6D7-89CA72BE5F21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77C7-7004-4836-AA1C-D811A9C46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D6EC-ADE0-49CC-A6D7-89CA72BE5F21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77C7-7004-4836-AA1C-D811A9C46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D6EC-ADE0-49CC-A6D7-89CA72BE5F21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77C7-7004-4836-AA1C-D811A9C46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524000"/>
          <a:ext cx="6400800" cy="1524000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15240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500"/>
                        </a:spcBef>
                        <a:spcAft>
                          <a:spcPts val="700"/>
                        </a:spcAft>
                      </a:pPr>
                      <a:r>
                        <a:rPr lang="en-US" sz="6000" b="1" baseline="-25000" dirty="0">
                          <a:solidFill>
                            <a:srgbClr val="333333"/>
                          </a:solidFill>
                          <a:latin typeface="Calibri"/>
                          <a:ea typeface="Times New Roman"/>
                          <a:cs typeface="Calibri"/>
                        </a:rPr>
                        <a:t>File Handling</a:t>
                      </a:r>
                      <a:endParaRPr lang="en-US" sz="2400" baseline="-25000" dirty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617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73223"/>
            <a:ext cx="3124200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EXAMPLES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152400" y="381000"/>
            <a:ext cx="1360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u="sng" dirty="0" smtClean="0">
                <a:solidFill>
                  <a:srgbClr val="333333"/>
                </a:solidFill>
                <a:latin typeface="Calibri" pitchFamily="34" charset="0"/>
                <a:cs typeface="Calibri" pitchFamily="34" charset="0"/>
              </a:rPr>
              <a:t>Continue …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275"/>
            <a:ext cx="3929709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514600"/>
            <a:ext cx="682691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190999"/>
            <a:ext cx="3962400" cy="160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5410200"/>
            <a:ext cx="32004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457200"/>
            <a:ext cx="9144000" cy="321626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with() function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-2500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# we can use with() fun with both read()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adn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write() method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example: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1400" b="0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# Python code to illustrate with()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 | 	</a:t>
            </a:r>
            <a:r>
              <a:rPr kumimoji="0" lang="en-US" sz="1400" b="0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# Python code to illustrate with() </a:t>
            </a:r>
            <a:r>
              <a:rPr kumimoji="0" lang="en-US" sz="1400" b="0" i="0" u="sng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alongwith</a:t>
            </a:r>
            <a:r>
              <a:rPr kumimoji="0" lang="en-US" sz="1400" b="0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write()  </a:t>
            </a:r>
            <a:endParaRPr kumimoji="0" lang="en-US" sz="1000" b="0" i="0" u="sng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     with open("file.txt") as file:    	 |                   	   with open("file.txt", "w") as f: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      data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file.read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()         	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|      	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f.write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("Hello World!!!")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     # do something with data   	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|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NOTE:	 </a:t>
            </a:r>
            <a:r>
              <a:rPr lang="en-US" sz="1400" b="1" i="1" u="sng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D</a:t>
            </a:r>
            <a:r>
              <a:rPr kumimoji="0" lang="en-US" sz="14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on‘t need to use the close() method if you are using with() 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</a:t>
            </a:r>
            <a:r>
              <a:rPr kumimoji="0" lang="en-US" sz="14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Because With() statement itself ensure proper </a:t>
            </a:r>
            <a:r>
              <a:rPr kumimoji="0" lang="en-US" sz="14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realese</a:t>
            </a:r>
            <a:r>
              <a:rPr kumimoji="0" lang="en-US" sz="14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of resources.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</a:t>
            </a:r>
            <a:r>
              <a:rPr kumimoji="0" lang="en-US" sz="14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Also provide clear syntax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3960674"/>
            <a:ext cx="9144000" cy="175432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u="sng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split() </a:t>
            </a:r>
            <a:r>
              <a:rPr lang="en-US" sz="2400" u="sng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funtion</a:t>
            </a:r>
            <a:endParaRPr kumimoji="0" lang="en-US" sz="2400" b="1" i="0" u="sng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example: &gt;&gt;&gt; f = open('kk.txt')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&gt;&gt;&gt; for </a:t>
            </a:r>
            <a:r>
              <a:rPr lang="en-US" sz="1600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i</a:t>
            </a:r>
            <a:r>
              <a:rPr lang="en-US" sz="16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in f: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             print(</a:t>
            </a:r>
            <a:r>
              <a:rPr lang="en-US" sz="1600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i.split</a:t>
            </a:r>
            <a:r>
              <a:rPr lang="en-US" sz="16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())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 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NOTE: </a:t>
            </a:r>
            <a:r>
              <a:rPr lang="en-US" sz="2000" b="1" i="1" u="sng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this split the words is there is single line in file and append to the list.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46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539594"/>
            <a:ext cx="8215312" cy="608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8610599" cy="591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38200"/>
            <a:ext cx="869506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" y="533400"/>
            <a:ext cx="853440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76200" y="609600"/>
            <a:ext cx="8839200" cy="4216539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Note: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315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Most files that you use during your normal computer use are actually binary files, not text.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315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That’s right, that Microsoft Word .doc file is actually a binary file, even if it just has text in it.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315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Other examples of binary files includ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e: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#Image files including .jpg, 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png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.bmp, .gif, etc.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#Database files including 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mdb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frm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and 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sqlite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#Documents including .doc, 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xls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pdf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and others.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That’s because these files all have requirements for special handling and require a specific type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of software to open it. For example, you need Excel to open an 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xls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file, and a database program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to open a 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sqlite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file.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1143000"/>
            <a:ext cx="9144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F5F6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: Opens the file in read-only mode. Starts reading from the beginning of the file and is the default mode for 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open()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F5F6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function.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F5F6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: Opens the file as read-only in binary format and starts reading from the beginning of the file. While binary format can be used for different purposes, it is 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F5F6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usually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F5F6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used when dealing with things like images, videos, etc.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F5F6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: Opens a file for reading and writing, placing the pointer at the beginning of the file.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F5F6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: Opens in write-only mode. The pointer is placed at the beginning of the file and this will overwrite any existing file with the same name. It will create a new file if one with the same name doesn't exist.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wb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F5F6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: Opens a write-only file in binary mode.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w+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F5F6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: Opens a file for writing and reading.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wb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F5F6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: Opens a file for writing and reading in binary mode.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F5F6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: Opens a file for appending new information to it. The pointer is placed at the end of the file. A new file is created if one with the same name doesn't exist.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F5F6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: Opens a file for appending in binary mode.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F5F6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: Opens a file for both appending and reading.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F5F6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: Opens a file for both appending and reading in binary mode.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28600" y="1219200"/>
            <a:ext cx="8229600" cy="3508653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		File    Handling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	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	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____|           |_______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location, it is stored in hard disk.		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1400" dirty="0"/>
              <a:t>Its all about how to handle file means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handling 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in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Python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requires 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no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importing 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of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modules.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600" dirty="0">
              <a:solidFill>
                <a:srgbClr val="FFFFFF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u="sng" dirty="0">
                <a:solidFill>
                  <a:srgbClr val="C00000"/>
                </a:solidFill>
              </a:rPr>
              <a:t>I.e., whenever you tries to read/write file, </a:t>
            </a:r>
            <a:r>
              <a:rPr lang="en-US" sz="2800" u="sng" dirty="0" smtClean="0">
                <a:solidFill>
                  <a:srgbClr val="C00000"/>
                </a:solidFill>
              </a:rPr>
              <a:t>don‘t </a:t>
            </a:r>
            <a:r>
              <a:rPr lang="en-US" sz="2800" u="sng" dirty="0">
                <a:solidFill>
                  <a:srgbClr val="C00000"/>
                </a:solidFill>
              </a:rPr>
              <a:t>need to import any 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2400" y="5410200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Pytho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consist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object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which is used to read, write or manipulate the files. We can get this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object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by first use of the built-in key function open() to get a file object.</a:t>
            </a:r>
            <a:endParaRPr kumimoji="0" lang="en-US" sz="1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1524000"/>
            <a:ext cx="89916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Key function 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562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open(file, mode=' ' , buffering=-1, encoding=none, errors=none, newline=None,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7562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closedfd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7562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=True, opener=None)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7562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    |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37562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375623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	</a:t>
            </a:r>
            <a:r>
              <a:rPr lang="en-US" sz="1600" dirty="0" smtClean="0">
                <a:solidFill>
                  <a:srgbClr val="375623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	  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37562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|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                 |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                 |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                 |____________ </a:t>
            </a:r>
            <a:r>
              <a:rPr lang="en-US" sz="1600" dirty="0" smtClean="0"/>
              <a:t> </a:t>
            </a:r>
            <a:r>
              <a:rPr lang="en-US" sz="1600" dirty="0"/>
              <a:t>"r" -&gt; </a:t>
            </a:r>
            <a:r>
              <a:rPr lang="en-US" sz="1600" dirty="0" smtClean="0"/>
              <a:t>Read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	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"a" -&gt; Append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                    "w" -&gt; Write (overwrite any existing content)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"x" -&gt; Create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                                 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“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r+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“, for both reading and writing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1600" dirty="0"/>
              <a:t>additional modes:  "t" --&gt; Text </a:t>
            </a:r>
            <a:r>
              <a:rPr lang="en-US" sz="1600" dirty="0" smtClean="0"/>
              <a:t>tile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	               </a:t>
            </a:r>
            <a:r>
              <a:rPr lang="en-US" sz="1600" dirty="0"/>
              <a:t>"b" --&gt; Binary files (like images)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         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en-US" sz="28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Key Function  in Python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0" y="5257800"/>
          <a:ext cx="8763000" cy="582090"/>
        </p:xfrm>
        <a:graphic>
          <a:graphicData uri="http://schemas.openxmlformats.org/drawingml/2006/table">
            <a:tbl>
              <a:tblPr/>
              <a:tblGrid>
                <a:gridCol w="5484163"/>
                <a:gridCol w="577027"/>
                <a:gridCol w="577027"/>
                <a:gridCol w="2124783"/>
              </a:tblGrid>
              <a:tr h="3746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u="sng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The default encoding is platform dependent. In windows, it is ‘cp1252’ but ‘</a:t>
                      </a:r>
                      <a:r>
                        <a:rPr lang="en-US" sz="1200" i="1" u="sng" dirty="0" err="1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utf</a:t>
                      </a:r>
                      <a:r>
                        <a:rPr lang="en-US" sz="1200" i="1" u="sng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-g’ in </a:t>
                      </a:r>
                      <a:r>
                        <a:rPr lang="en-US" sz="1200" i="1" u="sng" dirty="0" err="1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linux</a:t>
                      </a:r>
                      <a:r>
                        <a:rPr lang="en-US" sz="1200" i="1" u="sng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.</a:t>
                      </a:r>
                      <a:endParaRPr lang="en-US" sz="1200" dirty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088" marR="25088" marT="16725" marB="16725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088" marR="25088" marT="16725" marB="16725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088" marR="25088" marT="16725" marB="16725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u="sng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::</a:t>
                      </a:r>
                      <a:endParaRPr lang="en-US" sz="1200" dirty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Unicode Transformation Format</a:t>
                      </a:r>
                      <a:r>
                        <a:rPr lang="en-US" sz="1200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.-7,8,16,32</a:t>
                      </a:r>
                      <a:endParaRPr lang="en-US" sz="1200" dirty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088" marR="25088" marT="16725" marB="16725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5791200"/>
            <a:ext cx="5257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It is recommended to specify the encoding type: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28600" y="6096000"/>
          <a:ext cx="8305800" cy="583844"/>
        </p:xfrm>
        <a:graphic>
          <a:graphicData uri="http://schemas.openxmlformats.org/drawingml/2006/table">
            <a:tbl>
              <a:tblPr/>
              <a:tblGrid>
                <a:gridCol w="4152601"/>
                <a:gridCol w="575583"/>
                <a:gridCol w="3577616"/>
              </a:tblGrid>
              <a:tr h="3552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&gt;&gt;&gt; f = open("pytube1.py", mode = "r", encoding = 'utf-8')</a:t>
                      </a:r>
                      <a:endParaRPr lang="en-US" sz="1200" dirty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403" marR="26403" marT="17602" marB="1760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403" marR="26403" marT="17602" marB="1760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::The '</a:t>
                      </a:r>
                      <a:r>
                        <a:rPr lang="en-US" sz="120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  <a:r>
                        <a:rPr lang="en-US" sz="1200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' means it uses </a:t>
                      </a:r>
                      <a:r>
                        <a:rPr lang="en-US" sz="120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  <a:r>
                        <a:rPr lang="en-US" sz="1200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-bit blocks to represent a </a:t>
                      </a:r>
                      <a:r>
                        <a:rPr lang="en-US" sz="120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character</a:t>
                      </a:r>
                      <a:r>
                        <a:rPr lang="en-US" sz="1200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.</a:t>
                      </a:r>
                      <a:endParaRPr lang="en-US" sz="1200" dirty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200" dirty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403" marR="26403" marT="17602" marB="1760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6200" y="4876800"/>
            <a:ext cx="8763000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NOTE:</a:t>
            </a:r>
            <a:endParaRPr lang="en-US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600200"/>
          <a:ext cx="7543800" cy="3185910"/>
        </p:xfrm>
        <a:graphic>
          <a:graphicData uri="http://schemas.openxmlformats.org/drawingml/2006/table">
            <a:tbl>
              <a:tblPr/>
              <a:tblGrid>
                <a:gridCol w="722453"/>
                <a:gridCol w="6821347"/>
              </a:tblGrid>
              <a:tr h="352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baseline="0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Mode</a:t>
                      </a:r>
                      <a:endParaRPr lang="en-US" sz="2000" baseline="0" dirty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24000" marB="240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baseline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Description</a:t>
                      </a:r>
                      <a:endParaRPr lang="en-US" sz="2000" baseline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24000" marB="240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‘r’</a:t>
                      </a:r>
                      <a:endParaRPr lang="en-US" sz="2000" baseline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24000" marB="240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Open a file for reading. (default)</a:t>
                      </a:r>
                      <a:endParaRPr lang="en-US" sz="2000" baseline="0" dirty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24000" marB="240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‘w’</a:t>
                      </a:r>
                      <a:endParaRPr lang="en-US" sz="2000" baseline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24000" marB="240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Open a file for writing. Creates a new file if it does not exist or truncates the file if it exists.</a:t>
                      </a:r>
                      <a:endParaRPr lang="en-US" sz="2000" baseline="0" dirty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24000" marB="240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‘x’</a:t>
                      </a:r>
                      <a:endParaRPr lang="en-US" sz="2000" baseline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24000" marB="240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Open a file for exclusive creation. If the file already exists, the operation fails.</a:t>
                      </a:r>
                      <a:endParaRPr lang="en-US" sz="2000" baseline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24000" marB="240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‘a’</a:t>
                      </a:r>
                      <a:endParaRPr lang="en-US" sz="2000" baseline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24000" marB="240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Open for appending at the end of the file without truncating it. Creates a new file if it does not exist.</a:t>
                      </a:r>
                      <a:endParaRPr lang="en-US" sz="2000" baseline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24000" marB="240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‘t’</a:t>
                      </a:r>
                      <a:endParaRPr lang="en-US" sz="2000" baseline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24000" marB="240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Open in text mode. (default)</a:t>
                      </a:r>
                      <a:endParaRPr lang="en-US" sz="2000" baseline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24000" marB="240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‘b’</a:t>
                      </a:r>
                      <a:endParaRPr lang="en-US" sz="2000" baseline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24000" marB="240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Open in binary mode.</a:t>
                      </a:r>
                      <a:endParaRPr lang="en-US" sz="2000" baseline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24000" marB="240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‘+’</a:t>
                      </a:r>
                      <a:endParaRPr lang="en-US" sz="2000" baseline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24000" marB="240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Open a file for updating (reading and writing)</a:t>
                      </a:r>
                      <a:endParaRPr lang="en-US" sz="2000" baseline="0" dirty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24000" marB="240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1"/>
            <a:ext cx="2057400" cy="6096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u="sng" dirty="0" smtClean="0"/>
              <a:t>Open()</a:t>
            </a:r>
            <a:endParaRPr lang="en-US" u="sng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228600" y="1600201"/>
            <a:ext cx="5562600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This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small script, will open the (hello.txt)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and 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the content.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This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will store the file information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the file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object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FC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"filename"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filename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FC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"hello.txt"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= open(filename,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FC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"r"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line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file: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line,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PLAY WITH FOR LOOP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" y="6400800"/>
          <a:ext cx="5760085" cy="294640"/>
        </p:xfrm>
        <a:graphic>
          <a:graphicData uri="http://schemas.openxmlformats.org/drawingml/2006/table">
            <a:tbl>
              <a:tblPr/>
              <a:tblGrid>
                <a:gridCol w="2925445"/>
                <a:gridCol w="283464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&gt;&gt;&gt; f = open("color3.jpg", "</a:t>
                      </a:r>
                      <a:r>
                        <a:rPr lang="en-US" sz="1600" b="1" dirty="0" err="1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r+b</a:t>
                      </a:r>
                      <a:r>
                        <a:rPr lang="en-US" sz="1600" b="1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")  </a:t>
                      </a:r>
                      <a:endParaRPr lang="en-US" sz="1200" dirty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latin typeface="Calibri"/>
                          <a:ea typeface="Times New Roman"/>
                          <a:cs typeface="Calibri"/>
                        </a:rPr>
                        <a:t># read and write in binary mode</a:t>
                      </a:r>
                      <a:endParaRPr lang="en-US" sz="1200" dirty="0">
                        <a:solidFill>
                          <a:srgbClr val="59595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5943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Examples: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&gt;&gt;&gt; f = open("abc.txt", "r")     ||    f = open("abc.txt", "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rt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")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533400" y="1143000"/>
            <a:ext cx="7086600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Read ()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The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read functions contains different methods, read(),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readline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()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and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readlines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()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read()        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E1F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#return one big string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readline</a:t>
            </a:r>
            <a:r>
              <a:rPr lang="en-US" sz="1600" dirty="0" smtClean="0">
                <a:solidFill>
                  <a:srgbClr val="FFFFFF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        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E1F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#return one line at a time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readlines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()       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E1F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#returns a list of lines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Write ()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"/>
            <a:ext cx="914400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Read functions 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0" y="3307140"/>
            <a:ext cx="914400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Write functions </a:t>
            </a:r>
            <a:endParaRPr lang="en-US" b="1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14400" y="3962400"/>
            <a:ext cx="6400800" cy="83099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This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method writes a sequence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strings to the file.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write ()   	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E1F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#Used to write a fixed sequence of characters to a file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writelines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()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E1F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E1F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writelines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E1F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can write a list of strings.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"/>
            <a:ext cx="914400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Append()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0" y="3307140"/>
            <a:ext cx="914400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Close()</a:t>
            </a:r>
            <a:endParaRPr lang="en-US" b="1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685800" y="1219200"/>
            <a:ext cx="6553200" cy="110799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98FB98"/>
              </a:solidFill>
              <a:effectLst/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The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append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function 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used to append to the file instead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overwriting it.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append to an existing file, simply open the file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append mode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FC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"a"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04800" y="4038600"/>
            <a:ext cx="8229600" cy="110799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98FB98"/>
              </a:solidFill>
              <a:effectLst/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When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you’re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done with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a file,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use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close() to close it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free up any system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resources taken up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by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the open file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" y="1981200"/>
            <a:ext cx="8839200" cy="70788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EXAMPLES</a:t>
            </a:r>
            <a:endParaRPr lang="en-US" sz="4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File Handling Cheat Sheet in Python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73223"/>
            <a:ext cx="3124200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EXAMPLES</a:t>
            </a:r>
            <a:endParaRPr lang="en-US" sz="1400" b="1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4953000" cy="532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88</TotalTime>
  <Words>658</Words>
  <Application>Microsoft Office PowerPoint</Application>
  <PresentationFormat>On-screen Show (4:3)</PresentationFormat>
  <Paragraphs>167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Open()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rc</dc:creator>
  <cp:lastModifiedBy>rc</cp:lastModifiedBy>
  <cp:revision>41</cp:revision>
  <dcterms:created xsi:type="dcterms:W3CDTF">2020-03-24T13:01:30Z</dcterms:created>
  <dcterms:modified xsi:type="dcterms:W3CDTF">2020-03-24T16:56:03Z</dcterms:modified>
</cp:coreProperties>
</file>