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0" r:id="rId3"/>
    <p:sldId id="271" r:id="rId4"/>
    <p:sldId id="272" r:id="rId5"/>
    <p:sldId id="262" r:id="rId6"/>
    <p:sldId id="270" r:id="rId7"/>
    <p:sldId id="264" r:id="rId8"/>
    <p:sldId id="261" r:id="rId9"/>
    <p:sldId id="265" r:id="rId10"/>
    <p:sldId id="259" r:id="rId11"/>
    <p:sldId id="266" r:id="rId12"/>
    <p:sldId id="267" r:id="rId13"/>
    <p:sldId id="268" r:id="rId14"/>
    <p:sldId id="269" r:id="rId15"/>
    <p:sldId id="273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215CC-FC03-47C8-9B9B-02226E81E6C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A295E-31AF-4C44-BC75-8DB598735C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215CC-FC03-47C8-9B9B-02226E81E6C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A295E-31AF-4C44-BC75-8DB59873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215CC-FC03-47C8-9B9B-02226E81E6C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A295E-31AF-4C44-BC75-8DB59873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215CC-FC03-47C8-9B9B-02226E81E6C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A295E-31AF-4C44-BC75-8DB59873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215CC-FC03-47C8-9B9B-02226E81E6C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A295E-31AF-4C44-BC75-8DB598735C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215CC-FC03-47C8-9B9B-02226E81E6C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A295E-31AF-4C44-BC75-8DB59873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215CC-FC03-47C8-9B9B-02226E81E6C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A295E-31AF-4C44-BC75-8DB59873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215CC-FC03-47C8-9B9B-02226E81E6C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A295E-31AF-4C44-BC75-8DB59873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215CC-FC03-47C8-9B9B-02226E81E6C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A295E-31AF-4C44-BC75-8DB598735C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215CC-FC03-47C8-9B9B-02226E81E6C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A295E-31AF-4C44-BC75-8DB59873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215CC-FC03-47C8-9B9B-02226E81E6C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A295E-31AF-4C44-BC75-8DB598735C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09215CC-FC03-47C8-9B9B-02226E81E6C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DEA295E-31AF-4C44-BC75-8DB598735C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38" y="2357430"/>
            <a:ext cx="7772400" cy="1470025"/>
          </a:xfrm>
        </p:spPr>
        <p:txBody>
          <a:bodyPr>
            <a:normAutofit fontScale="90000"/>
          </a:bodyPr>
          <a:lstStyle/>
          <a:p>
            <a:pPr algn="r"/>
            <a:r>
              <a:rPr lang="en-IN" sz="6600" dirty="0" smtClean="0">
                <a:solidFill>
                  <a:srgbClr val="C00000"/>
                </a:solidFill>
                <a:latin typeface="Algerian" pitchFamily="82" charset="0"/>
              </a:rPr>
              <a:t>Thyroid disease classification using ML</a:t>
            </a:r>
            <a:br>
              <a:rPr lang="en-IN" sz="6600" dirty="0" smtClean="0">
                <a:solidFill>
                  <a:srgbClr val="C00000"/>
                </a:solidFill>
                <a:latin typeface="Algerian" pitchFamily="82" charset="0"/>
              </a:rPr>
            </a:br>
            <a:r>
              <a:rPr lang="en-IN" sz="2000" dirty="0">
                <a:solidFill>
                  <a:srgbClr val="C00000"/>
                </a:solidFill>
              </a:rPr>
              <a:t> </a:t>
            </a:r>
            <a:r>
              <a:rPr lang="en-IN" sz="2000" dirty="0" smtClean="0">
                <a:solidFill>
                  <a:srgbClr val="C00000"/>
                </a:solidFill>
              </a:rPr>
              <a:t>           project based experiential learning program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24075" y="3938756"/>
            <a:ext cx="228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>
                <a:solidFill>
                  <a:prstClr val="black"/>
                </a:solidFill>
                <a:ea typeface="+mj-ea"/>
                <a:cs typeface="+mj-cs"/>
              </a:rPr>
              <a:t> 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Thyroid disease view points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Western/ allopathic view</a:t>
            </a:r>
          </a:p>
          <a:p>
            <a:r>
              <a:rPr lang="en-IN" dirty="0" smtClean="0"/>
              <a:t>Either hypo(underactive)or hyper(overactive)</a:t>
            </a:r>
          </a:p>
          <a:p>
            <a:r>
              <a:rPr lang="en-IN" dirty="0" smtClean="0"/>
              <a:t>Primary , secondary or tertiary</a:t>
            </a:r>
          </a:p>
          <a:p>
            <a:r>
              <a:rPr lang="en-IN" dirty="0" smtClean="0"/>
              <a:t>Autoimmune or not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Not always checked</a:t>
            </a:r>
          </a:p>
          <a:p>
            <a:r>
              <a:rPr lang="en-IN" dirty="0" smtClean="0"/>
              <a:t>“Condition is not reversible”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Functional/holistic view</a:t>
            </a:r>
          </a:p>
          <a:p>
            <a:r>
              <a:rPr lang="en-IN" dirty="0" smtClean="0"/>
              <a:t>Can be hypo , hyper or oscillate between both</a:t>
            </a:r>
          </a:p>
          <a:p>
            <a:r>
              <a:rPr lang="en-IN" dirty="0" smtClean="0"/>
              <a:t>Autoimmune component is common and very important is consider </a:t>
            </a:r>
          </a:p>
          <a:p>
            <a:r>
              <a:rPr lang="en-IN" dirty="0" smtClean="0"/>
              <a:t>Causes or MANY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Causes of thyroid disease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Too much of this...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Not enough of this...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Content Placeholder 6" descr="WhatsApp Image 2023-04-09 at 9.16.59 PM.jpe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687387" y="989013"/>
            <a:ext cx="3562350" cy="4076700"/>
          </a:xfrm>
        </p:spPr>
      </p:pic>
      <p:pic>
        <p:nvPicPr>
          <p:cNvPr id="8" name="Content Placeholder 7" descr="WhatsApp Image 2023-04-09 at 9.21.11 PM.jpe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64075" y="1683835"/>
            <a:ext cx="4022725" cy="2687055"/>
          </a:xfrm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What causes thyroid disease?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Nutrient deficiencies</a:t>
            </a:r>
          </a:p>
          <a:p>
            <a:pPr>
              <a:buNone/>
            </a:pPr>
            <a:r>
              <a:rPr lang="en-IN" sz="2800" dirty="0" smtClean="0"/>
              <a:t>           Iodine, selenium, good fats.</a:t>
            </a:r>
          </a:p>
          <a:p>
            <a:r>
              <a:rPr lang="en-IN" sz="2800" dirty="0" smtClean="0"/>
              <a:t>Adrenal dysfunction.</a:t>
            </a:r>
          </a:p>
          <a:p>
            <a:r>
              <a:rPr lang="en-IN" sz="2800" dirty="0" smtClean="0"/>
              <a:t>Autoimmunity.</a:t>
            </a:r>
          </a:p>
          <a:p>
            <a:r>
              <a:rPr lang="en-IN" sz="2800" dirty="0" smtClean="0"/>
              <a:t>Stress.</a:t>
            </a:r>
          </a:p>
          <a:p>
            <a:r>
              <a:rPr lang="en-IN" sz="2800" dirty="0" smtClean="0"/>
              <a:t>Emotional disturbances.</a:t>
            </a:r>
          </a:p>
          <a:p>
            <a:r>
              <a:rPr lang="en-IN" sz="2800" dirty="0" smtClean="0"/>
              <a:t>Food allergies.</a:t>
            </a:r>
          </a:p>
          <a:p>
            <a:r>
              <a:rPr lang="en-IN" sz="2800" dirty="0" smtClean="0"/>
              <a:t>Smoking.</a:t>
            </a:r>
          </a:p>
          <a:p>
            <a:r>
              <a:rPr lang="en-IN" sz="2800" dirty="0" smtClean="0"/>
              <a:t>Poor liver function.</a:t>
            </a:r>
          </a:p>
          <a:p>
            <a:endParaRPr lang="en-IN" sz="28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To eat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Clean, non-GMO, organic sources.</a:t>
            </a:r>
          </a:p>
          <a:p>
            <a:r>
              <a:rPr lang="en-IN" dirty="0" smtClean="0"/>
              <a:t>High antioxidant foods.</a:t>
            </a:r>
          </a:p>
          <a:p>
            <a:r>
              <a:rPr lang="en-IN" dirty="0" smtClean="0"/>
              <a:t>Fatty fish.</a:t>
            </a:r>
          </a:p>
          <a:p>
            <a:r>
              <a:rPr lang="en-IN" dirty="0" smtClean="0"/>
              <a:t>Animal protein and organ meats.</a:t>
            </a:r>
          </a:p>
          <a:p>
            <a:r>
              <a:rPr lang="en-IN" dirty="0" smtClean="0"/>
              <a:t>Good fats</a:t>
            </a:r>
          </a:p>
          <a:p>
            <a:pPr>
              <a:buNone/>
            </a:pPr>
            <a:r>
              <a:rPr lang="en-IN" dirty="0" smtClean="0"/>
              <a:t>           Coconut oil, olive oil, butter/ghee, avocado.</a:t>
            </a:r>
          </a:p>
          <a:p>
            <a:r>
              <a:rPr lang="en-IN" dirty="0" smtClean="0"/>
              <a:t>High vitamin C foods</a:t>
            </a:r>
          </a:p>
          <a:p>
            <a:pPr>
              <a:buNone/>
            </a:pPr>
            <a:r>
              <a:rPr lang="en-IN" dirty="0" smtClean="0"/>
              <a:t>            Red bell pepper, kiwi, cauliflower, papaya.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To not </a:t>
            </a:r>
            <a:r>
              <a:rPr lang="en-IN" b="1" dirty="0" smtClean="0">
                <a:solidFill>
                  <a:srgbClr val="C00000"/>
                </a:solidFill>
              </a:rPr>
              <a:t>eat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err="1" smtClean="0"/>
              <a:t>Goitregens</a:t>
            </a: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         Cruciferous veggies</a:t>
            </a:r>
          </a:p>
          <a:p>
            <a:pPr>
              <a:buNone/>
            </a:pPr>
            <a:r>
              <a:rPr lang="en-IN" sz="2800" dirty="0" smtClean="0"/>
              <a:t>         Soy</a:t>
            </a:r>
          </a:p>
          <a:p>
            <a:pPr>
              <a:buNone/>
            </a:pPr>
            <a:r>
              <a:rPr lang="en-IN" sz="2800" dirty="0" smtClean="0"/>
              <a:t>         Peanuts</a:t>
            </a:r>
          </a:p>
          <a:p>
            <a:r>
              <a:rPr lang="en-IN" sz="2800" dirty="0" smtClean="0"/>
              <a:t>Nightshades.</a:t>
            </a:r>
          </a:p>
          <a:p>
            <a:r>
              <a:rPr lang="en-IN" sz="2800" dirty="0" smtClean="0"/>
              <a:t>Inflammatory and industrial oils.</a:t>
            </a:r>
          </a:p>
          <a:p>
            <a:r>
              <a:rPr lang="en-IN" sz="2800" dirty="0" smtClean="0"/>
              <a:t>Processed and devitalized foods.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C</a:t>
            </a:r>
            <a:r>
              <a:rPr lang="en-IN" b="1" dirty="0" smtClean="0">
                <a:solidFill>
                  <a:srgbClr val="C00000"/>
                </a:solidFill>
              </a:rPr>
              <a:t>onclusion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Incidence of thyroid cancer in children is increasing.</a:t>
            </a:r>
          </a:p>
          <a:p>
            <a:r>
              <a:rPr lang="en-IN" sz="2800" dirty="0" smtClean="0"/>
              <a:t>Thyroid nodules in children more likely to be malignant than thyroid nodules in adults.</a:t>
            </a:r>
          </a:p>
          <a:p>
            <a:r>
              <a:rPr lang="en-IN" sz="2800" dirty="0" smtClean="0"/>
              <a:t>Early detection and treatment of thyroid cancer in children is associated with a </a:t>
            </a:r>
            <a:r>
              <a:rPr lang="en-IN" sz="2800" dirty="0" err="1" smtClean="0"/>
              <a:t>favorable</a:t>
            </a:r>
            <a:r>
              <a:rPr lang="en-IN" sz="2800" dirty="0" smtClean="0"/>
              <a:t> outcomes.</a:t>
            </a:r>
          </a:p>
          <a:p>
            <a:r>
              <a:rPr lang="en-IN" sz="2800" dirty="0" smtClean="0"/>
              <a:t>Thyroid </a:t>
            </a:r>
            <a:r>
              <a:rPr lang="en-IN" sz="2800" dirty="0" err="1" smtClean="0"/>
              <a:t>dysgenesis</a:t>
            </a:r>
            <a:r>
              <a:rPr lang="en-IN" sz="2800" dirty="0" smtClean="0"/>
              <a:t> is most common cause in the US.</a:t>
            </a:r>
          </a:p>
          <a:p>
            <a:endParaRPr lang="en-US" sz="2800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764704"/>
            <a:ext cx="7498080" cy="2074242"/>
          </a:xfrm>
        </p:spPr>
        <p:txBody>
          <a:bodyPr/>
          <a:lstStyle/>
          <a:p>
            <a:r>
              <a:rPr lang="en-IN" dirty="0" smtClean="0">
                <a:latin typeface="Algerian" pitchFamily="82" charset="0"/>
              </a:rPr>
              <a:t> </a:t>
            </a:r>
            <a:endParaRPr lang="en-US" sz="2800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4000" dirty="0" smtClean="0">
                <a:solidFill>
                  <a:srgbClr val="C00000"/>
                </a:solidFill>
                <a:latin typeface="Arial Black" pitchFamily="34" charset="0"/>
              </a:rPr>
              <a:t>“</a:t>
            </a:r>
            <a:r>
              <a:rPr lang="en-IN" sz="2800" dirty="0" smtClean="0">
                <a:solidFill>
                  <a:srgbClr val="C00000"/>
                </a:solidFill>
                <a:latin typeface="Arial Black" pitchFamily="34" charset="0"/>
              </a:rPr>
              <a:t>FIT AND HEALTHY </a:t>
            </a:r>
            <a:r>
              <a:rPr lang="en-IN" sz="2800" dirty="0" smtClean="0">
                <a:solidFill>
                  <a:srgbClr val="C00000"/>
                </a:solidFill>
                <a:latin typeface="Arial Black" pitchFamily="34" charset="0"/>
              </a:rPr>
              <a:t>TOOK </a:t>
            </a:r>
            <a:r>
              <a:rPr lang="en-IN" sz="2800" dirty="0" smtClean="0">
                <a:solidFill>
                  <a:srgbClr val="C00000"/>
                </a:solidFill>
                <a:latin typeface="Arial Black" pitchFamily="34" charset="0"/>
              </a:rPr>
              <a:t>LOOKING </a:t>
            </a:r>
            <a:br>
              <a:rPr lang="en-IN" sz="2800" dirty="0" smtClean="0">
                <a:solidFill>
                  <a:srgbClr val="C00000"/>
                </a:solidFill>
                <a:latin typeface="Arial Black" pitchFamily="34" charset="0"/>
              </a:rPr>
            </a:br>
            <a:r>
              <a:rPr lang="en-IN" sz="2800" dirty="0" smtClean="0">
                <a:solidFill>
                  <a:srgbClr val="C00000"/>
                </a:solidFill>
                <a:latin typeface="Arial Black" pitchFamily="34" charset="0"/>
              </a:rPr>
              <a:t>         BEYOND HER THYROID” </a:t>
            </a:r>
            <a:r>
              <a:rPr lang="en-US" sz="2800" dirty="0" smtClean="0">
                <a:solidFill>
                  <a:srgbClr val="C00000"/>
                </a:solidFill>
                <a:latin typeface="Arial Black" pitchFamily="34" charset="0"/>
              </a:rPr>
              <a:t/>
            </a:r>
            <a:br>
              <a:rPr lang="en-US" sz="2800" dirty="0" smtClean="0">
                <a:solidFill>
                  <a:srgbClr val="C00000"/>
                </a:solidFill>
                <a:latin typeface="Arial Black" pitchFamily="34" charset="0"/>
              </a:rPr>
            </a:br>
            <a:endParaRPr lang="en-US" sz="2800" dirty="0" smtClean="0">
              <a:solidFill>
                <a:srgbClr val="C00000"/>
              </a:solidFill>
              <a:latin typeface="Arial Black" pitchFamily="34" charset="0"/>
            </a:endParaRPr>
          </a:p>
          <a:p>
            <a:pPr algn="ctr">
              <a:buNone/>
            </a:pPr>
            <a:endParaRPr lang="en-IN" sz="2800" dirty="0" smtClean="0"/>
          </a:p>
          <a:p>
            <a:pPr algn="ctr">
              <a:buNone/>
            </a:pPr>
            <a:endParaRPr lang="en-IN" sz="2800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en-IN" sz="4400" b="1" dirty="0" smtClean="0">
                <a:solidFill>
                  <a:srgbClr val="002060"/>
                </a:solidFill>
                <a:latin typeface="Algerian" pitchFamily="82" charset="0"/>
              </a:rPr>
              <a:t>THANK YOU!!!        </a:t>
            </a:r>
            <a:endParaRPr lang="en-US" sz="4800" b="1" dirty="0">
              <a:solidFill>
                <a:srgbClr val="00206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49808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Team Member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             </a:t>
            </a:r>
            <a:r>
              <a:rPr lang="en-IN" dirty="0" err="1" smtClean="0"/>
              <a:t>Priyanka</a:t>
            </a:r>
            <a:r>
              <a:rPr lang="en-IN" dirty="0" err="1" smtClean="0"/>
              <a:t>.</a:t>
            </a:r>
            <a:r>
              <a:rPr lang="en-IN" dirty="0" err="1" smtClean="0"/>
              <a:t>P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            </a:t>
            </a:r>
            <a:r>
              <a:rPr lang="en-IN" dirty="0" err="1" smtClean="0"/>
              <a:t>Vennila</a:t>
            </a:r>
            <a:r>
              <a:rPr lang="en-IN" dirty="0" err="1" smtClean="0"/>
              <a:t>.</a:t>
            </a:r>
            <a:r>
              <a:rPr lang="en-IN" dirty="0" err="1" smtClean="0"/>
              <a:t>S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            </a:t>
            </a:r>
            <a:r>
              <a:rPr lang="en-IN" dirty="0" err="1" smtClean="0"/>
              <a:t>Bhuvaneshwari</a:t>
            </a:r>
            <a:r>
              <a:rPr lang="en-IN" dirty="0" err="1" smtClean="0"/>
              <a:t>.</a:t>
            </a:r>
            <a:r>
              <a:rPr lang="en-IN" dirty="0" err="1" smtClean="0"/>
              <a:t>A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            </a:t>
            </a:r>
            <a:r>
              <a:rPr lang="en-IN" dirty="0" err="1" smtClean="0"/>
              <a:t>Roma.S</a:t>
            </a: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Thyroid gland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9" name="Content Placeholder 8" descr="WhatsApp Image 2023-04-09 at 6.47.08 AM.jpe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2110529"/>
            <a:ext cx="3657600" cy="349101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976" y="1600200"/>
            <a:ext cx="4330824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Butterfly-shaped endocrine gland.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Second largest endocrine gland in the body.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Weight about 30g in adults.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Principle hormones :T3, T4 &amp; reverse T3.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It also secrete </a:t>
            </a:r>
            <a:r>
              <a:rPr lang="en-IN" sz="2400" dirty="0" err="1" smtClean="0"/>
              <a:t>calcitonin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IN" sz="2400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4-10 at 7.08.22 A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371475"/>
            <a:ext cx="6048671" cy="6115050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Definition of thyroid disease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Thyroid  disease is a general term for a medical condition that keeps your thyroid from making the right amount of hormones.</a:t>
            </a:r>
          </a:p>
          <a:p>
            <a:r>
              <a:rPr lang="en-IN" sz="2800" dirty="0" smtClean="0"/>
              <a:t>Two types of thyroid.  </a:t>
            </a:r>
          </a:p>
          <a:p>
            <a:pPr>
              <a:buNone/>
            </a:pPr>
            <a:r>
              <a:rPr lang="en-IN" sz="2800" dirty="0" smtClean="0"/>
              <a:t>             1. Hypothyroidism</a:t>
            </a:r>
          </a:p>
          <a:p>
            <a:pPr>
              <a:buNone/>
            </a:pPr>
            <a:r>
              <a:rPr lang="en-IN" sz="2800" dirty="0" smtClean="0"/>
              <a:t>             2. Hyperthyroidism</a:t>
            </a:r>
            <a:endParaRPr lang="en-US" sz="2800" dirty="0"/>
          </a:p>
        </p:txBody>
      </p:sp>
      <p:pic>
        <p:nvPicPr>
          <p:cNvPr id="4" name="Picture 3" descr="WhatsApp Image 2023-04-09 at 7.42.47 A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3068960"/>
            <a:ext cx="2883740" cy="2428892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>
                <a:solidFill>
                  <a:srgbClr val="C00000"/>
                </a:solidFill>
              </a:rPr>
              <a:t>Hypothyroidism: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</a:t>
            </a:r>
            <a:r>
              <a:rPr lang="en-IN" dirty="0" smtClean="0"/>
              <a:t>condition in which the thyroid gland doesn’t produce enough thyroid hormone.</a:t>
            </a:r>
          </a:p>
          <a:p>
            <a:pPr>
              <a:buNone/>
            </a:pPr>
            <a:r>
              <a:rPr lang="en-IN" dirty="0" smtClean="0"/>
              <a:t>                                                          </a:t>
            </a:r>
          </a:p>
          <a:p>
            <a:pPr>
              <a:buNone/>
            </a:pPr>
            <a:r>
              <a:rPr lang="en-IN" sz="3600" dirty="0" smtClean="0">
                <a:solidFill>
                  <a:srgbClr val="C00000"/>
                </a:solidFill>
              </a:rPr>
              <a:t>Hyperthyroidism:</a:t>
            </a:r>
          </a:p>
          <a:p>
            <a:r>
              <a:rPr lang="en-IN" dirty="0" smtClean="0">
                <a:solidFill>
                  <a:srgbClr val="000000"/>
                </a:solidFill>
              </a:rPr>
              <a:t>The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overproduction of a hormone by the butterfly-shaped gland in the neck(thyroid).</a:t>
            </a:r>
            <a:endParaRPr lang="en-IN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4-09 at 8.59.41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852" y="285728"/>
            <a:ext cx="6000792" cy="6215106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Signs &amp; symptoms of hypothyroidism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Anxiety , depression or irritability.</a:t>
            </a:r>
          </a:p>
          <a:p>
            <a:r>
              <a:rPr lang="en-IN" sz="2800" dirty="0" smtClean="0"/>
              <a:t>Hoarse voice.</a:t>
            </a:r>
          </a:p>
          <a:p>
            <a:r>
              <a:rPr lang="en-IN" sz="2800" dirty="0" smtClean="0"/>
              <a:t>Weight gain.</a:t>
            </a:r>
          </a:p>
          <a:p>
            <a:r>
              <a:rPr lang="en-IN" sz="2800" dirty="0" smtClean="0"/>
              <a:t>High or low blood pressure.</a:t>
            </a:r>
          </a:p>
          <a:p>
            <a:r>
              <a:rPr lang="en-IN" sz="2800" dirty="0" smtClean="0"/>
              <a:t>Focus and memory problems.</a:t>
            </a:r>
          </a:p>
          <a:p>
            <a:r>
              <a:rPr lang="en-IN" sz="2800" dirty="0" smtClean="0"/>
              <a:t>Infertility and menstrual irregularities.</a:t>
            </a:r>
          </a:p>
          <a:p>
            <a:r>
              <a:rPr lang="en-IN" sz="2800" dirty="0" smtClean="0"/>
              <a:t>Slow heart rate.</a:t>
            </a:r>
          </a:p>
          <a:p>
            <a:r>
              <a:rPr lang="en-IN" sz="2800" dirty="0" smtClean="0"/>
              <a:t>Brittle nails, dry skin &amp; hair loss.</a:t>
            </a:r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Signs &amp; symptoms of hyperthyroidism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Moist skin</a:t>
            </a:r>
            <a:r>
              <a:rPr lang="en-US" sz="2800" dirty="0" smtClean="0"/>
              <a:t>.</a:t>
            </a:r>
          </a:p>
          <a:p>
            <a:r>
              <a:rPr lang="en-IN" sz="2800" dirty="0" smtClean="0"/>
              <a:t>Protruding eyes.</a:t>
            </a:r>
          </a:p>
          <a:p>
            <a:r>
              <a:rPr lang="en-IN" sz="2800" dirty="0" smtClean="0"/>
              <a:t>Menstrual irregularity.</a:t>
            </a:r>
          </a:p>
          <a:p>
            <a:r>
              <a:rPr lang="en-IN" sz="2800" dirty="0" smtClean="0"/>
              <a:t>Hyperactivity frequent stools.</a:t>
            </a:r>
          </a:p>
          <a:p>
            <a:r>
              <a:rPr lang="en-IN" sz="2800" dirty="0" smtClean="0"/>
              <a:t>Weakness, especially in the legs.</a:t>
            </a:r>
          </a:p>
          <a:p>
            <a:r>
              <a:rPr lang="en-IN" sz="2800" dirty="0" smtClean="0"/>
              <a:t>Muscle aches.</a:t>
            </a:r>
          </a:p>
          <a:p>
            <a:r>
              <a:rPr lang="en-IN" sz="2800" dirty="0" smtClean="0"/>
              <a:t>High blood pressure.</a:t>
            </a:r>
          </a:p>
          <a:p>
            <a:r>
              <a:rPr lang="en-IN" sz="2800" dirty="0" smtClean="0"/>
              <a:t>Weight loss.</a:t>
            </a: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377</TotalTime>
  <Words>434</Words>
  <Application>Microsoft Office PowerPoint</Application>
  <PresentationFormat>On-screen Show (4:3)</PresentationFormat>
  <Paragraphs>93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Thyroid disease classification using ML             project based experiential learning program</vt:lpstr>
      <vt:lpstr>Team Member</vt:lpstr>
      <vt:lpstr>Thyroid gland</vt:lpstr>
      <vt:lpstr>Slide 4</vt:lpstr>
      <vt:lpstr>Definition of thyroid disease</vt:lpstr>
      <vt:lpstr>Hypothyroidism:</vt:lpstr>
      <vt:lpstr>Slide 7</vt:lpstr>
      <vt:lpstr>Signs &amp; symptoms of hypothyroidism</vt:lpstr>
      <vt:lpstr>Signs &amp; symptoms of hyperthyroidism</vt:lpstr>
      <vt:lpstr>Thyroid disease view points</vt:lpstr>
      <vt:lpstr>Causes of thyroid disease</vt:lpstr>
      <vt:lpstr>What causes thyroid disease?</vt:lpstr>
      <vt:lpstr>To eat</vt:lpstr>
      <vt:lpstr>To not eat</vt:lpstr>
      <vt:lpstr>Conclusion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Thyroid disease classification using ML             project based experiential learning program</dc:title>
  <dc:creator>ELCOT</dc:creator>
  <cp:lastModifiedBy>ELCOT</cp:lastModifiedBy>
  <cp:revision>39</cp:revision>
  <dcterms:created xsi:type="dcterms:W3CDTF">2023-04-09T13:53:14Z</dcterms:created>
  <dcterms:modified xsi:type="dcterms:W3CDTF">2023-04-10T15:13:45Z</dcterms:modified>
</cp:coreProperties>
</file>