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7"/>
  </p:notesMasterIdLst>
  <p:handoutMasterIdLst>
    <p:handoutMasterId r:id="rId18"/>
  </p:handoutMasterIdLst>
  <p:sldIdLst>
    <p:sldId id="256" r:id="rId5"/>
    <p:sldId id="286" r:id="rId6"/>
    <p:sldId id="287" r:id="rId7"/>
    <p:sldId id="257" r:id="rId8"/>
    <p:sldId id="290" r:id="rId9"/>
    <p:sldId id="291" r:id="rId10"/>
    <p:sldId id="292" r:id="rId11"/>
    <p:sldId id="294" r:id="rId12"/>
    <p:sldId id="295" r:id="rId13"/>
    <p:sldId id="296" r:id="rId14"/>
    <p:sldId id="297" r:id="rId15"/>
    <p:sldId id="269"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handoutMaster" Target="handoutMasters/handoutMaster1.xml" /><Relationship Id="rId3" Type="http://schemas.openxmlformats.org/officeDocument/2006/relationships/customXml" Target="../customXml/item3.xml" /><Relationship Id="rId21" Type="http://schemas.openxmlformats.org/officeDocument/2006/relationships/theme" Target="theme/theme1.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notesMaster" Target="notesMasters/notesMaster1.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viewProps" Target="viewProps.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5" Type="http://schemas.openxmlformats.org/officeDocument/2006/relationships/slide" Target="slides/slide1.xml" /><Relationship Id="rId15" Type="http://schemas.openxmlformats.org/officeDocument/2006/relationships/slide" Target="slides/slide11.xml" /><Relationship Id="rId10" Type="http://schemas.openxmlformats.org/officeDocument/2006/relationships/slide" Target="slides/slide6.xml" /><Relationship Id="rId19" Type="http://schemas.openxmlformats.org/officeDocument/2006/relationships/presProps" Target="presProps.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tableStyles" Target="tableStyles.xml" /></Relationships>
</file>

<file path=ppt/charts/_rels/chart1.xml.rels><?xml version="1.0" encoding="UTF-8" standalone="yes"?>
<Relationships xmlns="http://schemas.openxmlformats.org/package/2006/relationships"><Relationship Id="rId1" Type="http://schemas.openxmlformats.org/officeDocument/2006/relationships/oleObject" Target="file:///C:\Users\Home\Downloads\nikhitha%20111.xlsx" TargetMode="Externa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[nikhitha 111.xlsx]Sheet2!PivotTable2</c:name>
    <c:fmtId val="-1"/>
  </c:pivotSource>
  <c:chart>
    <c:autoTitleDeleted val="1"/>
    <c:pivotFmts>
      <c:pivotFmt>
        <c:idx val="0"/>
        <c:spPr>
          <a:solidFill>
            <a:schemeClr val="accent1"/>
          </a:solidFill>
          <a:ln>
            <a:noFill/>
          </a:ln>
          <a:effectLst/>
        </c:spPr>
        <c:marker>
          <c:symbol val="none"/>
        </c:marker>
      </c:pivotFmt>
      <c:pivotFmt>
        <c:idx val="1"/>
        <c:spPr>
          <a:solidFill>
            <a:schemeClr val="accent1"/>
          </a:solidFill>
          <a:ln>
            <a:noFill/>
          </a:ln>
          <a:effectLst/>
        </c:spPr>
        <c:marker>
          <c:symbol val="none"/>
        </c:marker>
      </c:pivotFmt>
      <c:pivotFmt>
        <c:idx val="2"/>
        <c:spPr>
          <a:solidFill>
            <a:schemeClr val="accent1"/>
          </a:solidFill>
          <a:ln>
            <a:noFill/>
          </a:ln>
          <a:effectLst/>
        </c:spPr>
        <c:marker>
          <c:symbol val="none"/>
        </c:marker>
      </c:pivotFmt>
      <c:pivotFmt>
        <c:idx val="3"/>
        <c:spPr>
          <a:solidFill>
            <a:schemeClr val="accent1"/>
          </a:solidFill>
          <a:ln>
            <a:noFill/>
          </a:ln>
          <a:effectLst/>
        </c:spPr>
        <c:marker>
          <c:symbol val="none"/>
        </c:marker>
        <c:dLbl>
          <c:idx val="0"/>
          <c:delete val="1"/>
          <c:extLst>
            <c:ext xmlns:c15="http://schemas.microsoft.com/office/drawing/2012/chart" uri="{CE6537A1-D6FC-4f65-9D91-7224C49458BB}"/>
          </c:extLst>
        </c:dLbl>
      </c:pivotFmt>
    </c:pivotFmts>
    <c:plotArea>
      <c:layout>
        <c:manualLayout>
          <c:layoutTarget val="inner"/>
          <c:xMode val="edge"/>
          <c:yMode val="edge"/>
          <c:x val="0.10969388633126281"/>
          <c:y val="2.7740009440869101E-2"/>
          <c:w val="0.82671941476406574"/>
          <c:h val="0.90952837343839832"/>
        </c:manualLayout>
      </c:layout>
      <c:barChart>
        <c:barDir val="col"/>
        <c:grouping val="clustered"/>
        <c:varyColors val="0"/>
        <c:ser>
          <c:idx val="0"/>
          <c:order val="0"/>
          <c:tx>
            <c:strRef>
              <c:f>Sheet2!$B$8</c:f>
              <c:strCache>
                <c:ptCount val="1"/>
                <c:pt idx="0">
                  <c:v>Total</c:v>
                </c:pt>
              </c:strCache>
            </c:strRef>
          </c:tx>
          <c:spPr>
            <a:solidFill>
              <a:schemeClr val="accent1"/>
            </a:solidFill>
            <a:ln>
              <a:noFill/>
            </a:ln>
            <a:effectLst/>
          </c:spPr>
          <c:invertIfNegative val="0"/>
          <c:cat>
            <c:strRef>
              <c:f>Sheet2!$A$9:$A$21</c:f>
              <c:strCache>
                <c:ptCount val="12"/>
                <c:pt idx="0">
                  <c:v>Jan</c:v>
                </c:pt>
                <c:pt idx="1">
                  <c:v>Feb</c:v>
                </c:pt>
                <c:pt idx="2">
                  <c:v>Mar</c:v>
                </c:pt>
                <c:pt idx="3">
                  <c:v>Apr</c:v>
                </c:pt>
                <c:pt idx="4">
                  <c:v>May</c:v>
                </c:pt>
                <c:pt idx="5">
                  <c:v>Jun</c:v>
                </c:pt>
                <c:pt idx="6">
                  <c:v>Jul</c:v>
                </c:pt>
                <c:pt idx="7">
                  <c:v>Aug</c:v>
                </c:pt>
                <c:pt idx="8">
                  <c:v>Sep</c:v>
                </c:pt>
                <c:pt idx="9">
                  <c:v>Oct</c:v>
                </c:pt>
                <c:pt idx="10">
                  <c:v>Nov</c:v>
                </c:pt>
                <c:pt idx="11">
                  <c:v>Dec</c:v>
                </c:pt>
              </c:strCache>
            </c:strRef>
          </c:cat>
          <c:val>
            <c:numRef>
              <c:f>Sheet2!$B$9:$B$21</c:f>
              <c:numCache>
                <c:formatCode>General</c:formatCode>
                <c:ptCount val="12"/>
                <c:pt idx="0">
                  <c:v>53500</c:v>
                </c:pt>
                <c:pt idx="1">
                  <c:v>51250</c:v>
                </c:pt>
                <c:pt idx="2">
                  <c:v>49500</c:v>
                </c:pt>
                <c:pt idx="3">
                  <c:v>48000</c:v>
                </c:pt>
                <c:pt idx="4">
                  <c:v>51000</c:v>
                </c:pt>
                <c:pt idx="5">
                  <c:v>74250</c:v>
                </c:pt>
                <c:pt idx="6">
                  <c:v>74250</c:v>
                </c:pt>
                <c:pt idx="7">
                  <c:v>72750</c:v>
                </c:pt>
                <c:pt idx="8">
                  <c:v>49500</c:v>
                </c:pt>
                <c:pt idx="9">
                  <c:v>46500</c:v>
                </c:pt>
                <c:pt idx="10">
                  <c:v>57250</c:v>
                </c:pt>
                <c:pt idx="11">
                  <c:v>65000</c:v>
                </c:pt>
              </c:numCache>
            </c:numRef>
          </c:val>
          <c:extLst>
            <c:ext xmlns:c16="http://schemas.microsoft.com/office/drawing/2014/chart" uri="{C3380CC4-5D6E-409C-BE32-E72D297353CC}">
              <c16:uniqueId val="{00000000-7CE8-41C6-A1FB-5BBDA4B8FB1B}"/>
            </c:ext>
          </c:extLst>
        </c:ser>
        <c:dLbls>
          <c:showLegendKey val="0"/>
          <c:showVal val="0"/>
          <c:showCatName val="0"/>
          <c:showSerName val="0"/>
          <c:showPercent val="0"/>
          <c:showBubbleSize val="0"/>
        </c:dLbls>
        <c:gapWidth val="219"/>
        <c:overlap val="-27"/>
        <c:axId val="76634752"/>
        <c:axId val="78131968"/>
      </c:barChart>
      <c:catAx>
        <c:axId val="7663475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8131968"/>
        <c:crosses val="autoZero"/>
        <c:auto val="1"/>
        <c:lblAlgn val="ctr"/>
        <c:lblOffset val="100"/>
        <c:noMultiLvlLbl val="0"/>
      </c:catAx>
      <c:valAx>
        <c:axId val="7813196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76634752"/>
        <c:crosses val="autoZero"/>
        <c:crossBetween val="between"/>
      </c:valAx>
      <c:spPr>
        <a:noFill/>
        <a:ln w="25400">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solidFill>
      <a:schemeClr val="bg1"/>
    </a:solidFill>
    <a:ln w="9525" cap="flat" cmpd="sng" algn="ctr">
      <a:solidFill>
        <a:schemeClr val="tx1">
          <a:lumMod val="15000"/>
          <a:lumOff val="85000"/>
        </a:schemeClr>
      </a:solidFill>
      <a:round/>
    </a:ln>
    <a:effectLst/>
  </c:spPr>
  <c:txPr>
    <a:bodyPr/>
    <a:lstStyle/>
    <a:p>
      <a:pPr>
        <a:defRPr/>
      </a:pPr>
      <a:endParaRPr lang="en-US"/>
    </a:p>
  </c:txPr>
  <c:externalData r:id="rId1">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 /></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5/12/2025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5/12/2025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18" Type="http://schemas.openxmlformats.org/officeDocument/2006/relationships/slideLayout" Target="../slideLayouts/slideLayout1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slideLayout" Target="../slideLayouts/slideLayout17.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19" Type="http://schemas.openxmlformats.org/officeDocument/2006/relationships/theme" Target="../theme/theme1.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dk1" tx1="lt1" bg2="dk2" tx2="lt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Layout" Target="../slideLayouts/slideLayout18.xml" /></Relationships>
</file>

<file path=ppt/slides/_rels/slide10.xml.rels><?xml version="1.0" encoding="UTF-8" standalone="yes"?>
<Relationships xmlns="http://schemas.openxmlformats.org/package/2006/relationships"><Relationship Id="rId3" Type="http://schemas.openxmlformats.org/officeDocument/2006/relationships/image" Target="../media/image10.png" /><Relationship Id="rId2" Type="http://schemas.openxmlformats.org/officeDocument/2006/relationships/image" Target="../media/image9.png" /><Relationship Id="rId1" Type="http://schemas.openxmlformats.org/officeDocument/2006/relationships/slideLayout" Target="../slideLayouts/slideLayout10.xml" /></Relationships>
</file>

<file path=ppt/slides/_rels/slide11.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8.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 standalone="yes"?>
<Relationships xmlns="http://schemas.openxmlformats.org/package/2006/relationships"><Relationship Id="rId2" Type="http://schemas.openxmlformats.org/officeDocument/2006/relationships/image" Target="../media/image2.jpeg" /><Relationship Id="rId1" Type="http://schemas.openxmlformats.org/officeDocument/2006/relationships/slideLayout" Target="../slideLayouts/slideLayout6.xml" /></Relationships>
</file>

<file path=ppt/slides/_rels/slide4.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7.xml" /></Relationships>
</file>

<file path=ppt/slides/_rels/slide5.xml.rels><?xml version="1.0" encoding="UTF-8" standalone="yes"?>
<Relationships xmlns="http://schemas.openxmlformats.org/package/2006/relationships"><Relationship Id="rId3" Type="http://schemas.openxmlformats.org/officeDocument/2006/relationships/image" Target="../media/image5.png" /><Relationship Id="rId2" Type="http://schemas.openxmlformats.org/officeDocument/2006/relationships/image" Target="../media/image4.png" /><Relationship Id="rId1" Type="http://schemas.openxmlformats.org/officeDocument/2006/relationships/slideLayout" Target="../slideLayouts/slideLayout7.xml" /></Relationships>
</file>

<file path=ppt/slides/_rels/slide6.xml.rels><?xml version="1.0" encoding="UTF-8" standalone="yes"?>
<Relationships xmlns="http://schemas.openxmlformats.org/package/2006/relationships"><Relationship Id="rId2" Type="http://schemas.openxmlformats.org/officeDocument/2006/relationships/chart" Target="../charts/chart1.xml" /><Relationship Id="rId1" Type="http://schemas.openxmlformats.org/officeDocument/2006/relationships/slideLayout" Target="../slideLayouts/slideLayout7.xml" /></Relationships>
</file>

<file path=ppt/slides/_rels/slide7.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7.xml" /></Relationships>
</file>

<file path=ppt/slides/_rels/slide8.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7.xml" /></Relationships>
</file>

<file path=ppt/slides/_rels/slide9.xml.rels><?xml version="1.0" encoding="UTF-8" standalone="yes"?>
<Relationships xmlns="http://schemas.openxmlformats.org/package/2006/relationships"><Relationship Id="rId2" Type="http://schemas.openxmlformats.org/officeDocument/2006/relationships/image" Target="../media/image8.png" /><Relationship Id="rId1" Type="http://schemas.openxmlformats.org/officeDocument/2006/relationships/slideLayout" Target="../slideLayouts/slideLayout7.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5486401" y="4051998"/>
            <a:ext cx="6422341" cy="1243584"/>
          </a:xfrm>
        </p:spPr>
        <p:txBody>
          <a:bodyPr anchor="ctr">
            <a:noAutofit/>
          </a:bodyPr>
          <a:lstStyle/>
          <a:p>
            <a:r>
              <a:rPr lang="en-US" sz="4800" b="0" i="1" dirty="0">
                <a:solidFill>
                  <a:schemeClr val="tx1"/>
                </a:solidFill>
                <a:latin typeface="Amasis MT Pro Medium" panose="020F0502020204030204" pitchFamily="18" charset="0"/>
              </a:rPr>
              <a:t>Coco-Cola Retailer Analysis</a:t>
            </a:r>
          </a:p>
        </p:txBody>
      </p:sp>
      <p:pic>
        <p:nvPicPr>
          <p:cNvPr id="9" name="Picture 8" descr="A red text on a black background&#10;&#10;AI-generated content may be incorrect.">
            <a:extLst>
              <a:ext uri="{FF2B5EF4-FFF2-40B4-BE49-F238E27FC236}">
                <a16:creationId xmlns:a16="http://schemas.microsoft.com/office/drawing/2014/main" id="{C94EBA56-F243-035B-C41F-F5B2236C67A1}"/>
              </a:ext>
            </a:extLst>
          </p:cNvPr>
          <p:cNvPicPr>
            <a:picLocks noChangeAspect="1"/>
          </p:cNvPicPr>
          <p:nvPr/>
        </p:nvPicPr>
        <p:blipFill>
          <a:blip r:embed="rId2"/>
          <a:stretch>
            <a:fillRect/>
          </a:stretch>
        </p:blipFill>
        <p:spPr>
          <a:xfrm>
            <a:off x="854014" y="2398145"/>
            <a:ext cx="2682816" cy="1408002"/>
          </a:xfrm>
          <a:prstGeom prst="rect">
            <a:avLst/>
          </a:prstGeom>
        </p:spPr>
      </p:pic>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9C66E-DFBB-9006-F2E8-0AB6BB4E1AC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06DE473-663A-59D0-91EA-54ED2D38C5F2}"/>
              </a:ext>
            </a:extLst>
          </p:cNvPr>
          <p:cNvSpPr>
            <a:spLocks noGrp="1"/>
          </p:cNvSpPr>
          <p:nvPr>
            <p:ph type="title"/>
          </p:nvPr>
        </p:nvSpPr>
        <p:spPr/>
        <p:txBody>
          <a:bodyPr/>
          <a:lstStyle/>
          <a:p>
            <a:r>
              <a:rPr lang="en-IN" dirty="0">
                <a:solidFill>
                  <a:schemeClr val="tx1"/>
                </a:solidFill>
              </a:rPr>
              <a:t>Sales Analysis</a:t>
            </a:r>
          </a:p>
        </p:txBody>
      </p:sp>
      <p:sp>
        <p:nvSpPr>
          <p:cNvPr id="2" name="Slide Number Placeholder 1">
            <a:extLst>
              <a:ext uri="{FF2B5EF4-FFF2-40B4-BE49-F238E27FC236}">
                <a16:creationId xmlns:a16="http://schemas.microsoft.com/office/drawing/2014/main" id="{8EA15429-A306-BA00-8ACE-6E57B260459E}"/>
              </a:ext>
            </a:extLst>
          </p:cNvPr>
          <p:cNvSpPr>
            <a:spLocks noGrp="1"/>
          </p:cNvSpPr>
          <p:nvPr>
            <p:ph type="sldNum" sz="quarter" idx="12"/>
          </p:nvPr>
        </p:nvSpPr>
        <p:spPr/>
        <p:txBody>
          <a:bodyPr/>
          <a:lstStyle/>
          <a:p>
            <a:fld id="{C263D6C4-4840-40CC-AC84-17E24B3B7BDE}" type="slidenum">
              <a:rPr lang="en-US" smtClean="0"/>
              <a:pPr/>
              <a:t>10</a:t>
            </a:fld>
            <a:endParaRPr lang="en-US" dirty="0"/>
          </a:p>
        </p:txBody>
      </p:sp>
      <p:pic>
        <p:nvPicPr>
          <p:cNvPr id="8" name="Content Placeholder 3" descr="Screenshot (555).png">
            <a:extLst>
              <a:ext uri="{FF2B5EF4-FFF2-40B4-BE49-F238E27FC236}">
                <a16:creationId xmlns:a16="http://schemas.microsoft.com/office/drawing/2014/main" id="{4B1B6455-EF78-CE42-69EE-7AD50542A11E}"/>
              </a:ext>
            </a:extLst>
          </p:cNvPr>
          <p:cNvPicPr>
            <a:picLocks noGrp="1" noChangeAspect="1"/>
          </p:cNvPicPr>
          <p:nvPr>
            <p:ph sz="half" idx="1"/>
          </p:nvPr>
        </p:nvPicPr>
        <p:blipFill>
          <a:blip r:embed="rId2" cstate="print"/>
          <a:srcRect t="26231" r="33631" b="13017"/>
          <a:stretch/>
        </p:blipFill>
        <p:spPr>
          <a:xfrm>
            <a:off x="444499" y="1785668"/>
            <a:ext cx="5809155" cy="4289311"/>
          </a:xfrm>
        </p:spPr>
      </p:pic>
      <p:pic>
        <p:nvPicPr>
          <p:cNvPr id="9" name="Content Placeholder 3" descr="Screenshot (551).png">
            <a:extLst>
              <a:ext uri="{FF2B5EF4-FFF2-40B4-BE49-F238E27FC236}">
                <a16:creationId xmlns:a16="http://schemas.microsoft.com/office/drawing/2014/main" id="{07C39061-2621-5AAD-C4E2-1DE0305D1610}"/>
              </a:ext>
            </a:extLst>
          </p:cNvPr>
          <p:cNvPicPr>
            <a:picLocks noGrp="1" noChangeAspect="1"/>
          </p:cNvPicPr>
          <p:nvPr>
            <p:ph sz="half" idx="2"/>
          </p:nvPr>
        </p:nvPicPr>
        <p:blipFill>
          <a:blip r:embed="rId3"/>
          <a:srcRect t="24552" r="11064" b="7679"/>
          <a:stretch/>
        </p:blipFill>
        <p:spPr>
          <a:xfrm>
            <a:off x="6473825" y="1785668"/>
            <a:ext cx="5273675" cy="4289311"/>
          </a:xfrm>
        </p:spPr>
      </p:pic>
    </p:spTree>
    <p:extLst>
      <p:ext uri="{BB962C8B-B14F-4D97-AF65-F5344CB8AC3E}">
        <p14:creationId xmlns:p14="http://schemas.microsoft.com/office/powerpoint/2010/main" val="30295259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A7E63C-DEAA-4BE8-80EF-4F6B6E27666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8CF081D-F087-FFEA-C23E-A62595D3F5F0}"/>
              </a:ext>
            </a:extLst>
          </p:cNvPr>
          <p:cNvSpPr>
            <a:spLocks noGrp="1"/>
          </p:cNvSpPr>
          <p:nvPr>
            <p:ph type="title"/>
          </p:nvPr>
        </p:nvSpPr>
        <p:spPr/>
        <p:txBody>
          <a:bodyPr/>
          <a:lstStyle/>
          <a:p>
            <a:r>
              <a:rPr lang="en-IN" dirty="0">
                <a:solidFill>
                  <a:schemeClr val="tx1"/>
                </a:solidFill>
              </a:rPr>
              <a:t>Monthly Sales Report</a:t>
            </a:r>
          </a:p>
        </p:txBody>
      </p:sp>
      <p:sp>
        <p:nvSpPr>
          <p:cNvPr id="2" name="Slide Number Placeholder 1">
            <a:extLst>
              <a:ext uri="{FF2B5EF4-FFF2-40B4-BE49-F238E27FC236}">
                <a16:creationId xmlns:a16="http://schemas.microsoft.com/office/drawing/2014/main" id="{D61558ED-D997-09EE-CBC1-0607FFE42026}"/>
              </a:ext>
            </a:extLst>
          </p:cNvPr>
          <p:cNvSpPr>
            <a:spLocks noGrp="1"/>
          </p:cNvSpPr>
          <p:nvPr>
            <p:ph type="sldNum" sz="quarter" idx="12"/>
          </p:nvPr>
        </p:nvSpPr>
        <p:spPr/>
        <p:txBody>
          <a:bodyPr/>
          <a:lstStyle/>
          <a:p>
            <a:fld id="{C263D6C4-4840-40CC-AC84-17E24B3B7BDE}" type="slidenum">
              <a:rPr lang="en-US" smtClean="0"/>
              <a:pPr/>
              <a:t>11</a:t>
            </a:fld>
            <a:endParaRPr lang="en-US" dirty="0"/>
          </a:p>
        </p:txBody>
      </p:sp>
      <p:pic>
        <p:nvPicPr>
          <p:cNvPr id="8" name="Content Placeholder 7" descr="Screenshot (556).png">
            <a:extLst>
              <a:ext uri="{FF2B5EF4-FFF2-40B4-BE49-F238E27FC236}">
                <a16:creationId xmlns:a16="http://schemas.microsoft.com/office/drawing/2014/main" id="{175900AC-7069-64E6-8F1D-093D1F34F0C1}"/>
              </a:ext>
            </a:extLst>
          </p:cNvPr>
          <p:cNvPicPr>
            <a:picLocks noGrp="1" noChangeAspect="1"/>
          </p:cNvPicPr>
          <p:nvPr>
            <p:ph idx="1"/>
          </p:nvPr>
        </p:nvPicPr>
        <p:blipFill>
          <a:blip r:embed="rId2"/>
          <a:srcRect t="25919" r="26465" b="6208"/>
          <a:stretch/>
        </p:blipFill>
        <p:spPr>
          <a:xfrm>
            <a:off x="1502979" y="1933903"/>
            <a:ext cx="8334704" cy="4381172"/>
          </a:xfrm>
          <a:prstGeom prst="rect">
            <a:avLst/>
          </a:prstGeom>
        </p:spPr>
      </p:pic>
    </p:spTree>
    <p:extLst>
      <p:ext uri="{BB962C8B-B14F-4D97-AF65-F5344CB8AC3E}">
        <p14:creationId xmlns:p14="http://schemas.microsoft.com/office/powerpoint/2010/main" val="17231897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1">
            <a:extLst>
              <a:ext uri="{FF2B5EF4-FFF2-40B4-BE49-F238E27FC236}">
                <a16:creationId xmlns:a16="http://schemas.microsoft.com/office/drawing/2014/main" id="{B6CE440F-BCA9-826D-8EB0-13A617CA2066}"/>
              </a:ext>
            </a:extLst>
          </p:cNvPr>
          <p:cNvSpPr>
            <a:spLocks noGrp="1"/>
          </p:cNvSpPr>
          <p:nvPr>
            <p:ph type="body" idx="1"/>
          </p:nvPr>
        </p:nvSpPr>
        <p:spPr>
          <a:xfrm>
            <a:off x="831850" y="4754880"/>
            <a:ext cx="6803136" cy="365760"/>
          </a:xfrm>
        </p:spPr>
        <p:txBody>
          <a:bodyPr/>
          <a:lstStyle/>
          <a:p>
            <a:r>
              <a:rPr lang="en-US" dirty="0">
                <a:solidFill>
                  <a:schemeClr val="tx1"/>
                </a:solidFill>
              </a:rPr>
              <a:t>Keerthana M</a:t>
            </a:r>
          </a:p>
        </p:txBody>
      </p:sp>
      <p:sp>
        <p:nvSpPr>
          <p:cNvPr id="9" name="Slide Number Placeholder 2">
            <a:extLst>
              <a:ext uri="{FF2B5EF4-FFF2-40B4-BE49-F238E27FC236}">
                <a16:creationId xmlns:a16="http://schemas.microsoft.com/office/drawing/2014/main" id="{E8EE479C-FC79-0891-9991-ACDCBF2B3C05}"/>
              </a:ext>
            </a:extLst>
          </p:cNvPr>
          <p:cNvSpPr>
            <a:spLocks noGrp="1"/>
          </p:cNvSpPr>
          <p:nvPr>
            <p:ph type="sldNum" sz="quarter" idx="12"/>
          </p:nvPr>
        </p:nvSpPr>
        <p:spPr>
          <a:xfrm>
            <a:off x="11252200" y="6315075"/>
            <a:ext cx="406400" cy="365125"/>
          </a:xfrm>
        </p:spPr>
        <p:txBody>
          <a:bodyPr/>
          <a:lstStyle/>
          <a:p>
            <a:pPr>
              <a:spcAft>
                <a:spcPts val="600"/>
              </a:spcAft>
            </a:pPr>
            <a:fld id="{C263D6C4-4840-40CC-AC84-17E24B3B7BDE}" type="slidenum">
              <a:rPr lang="en-US" noProof="0" smtClean="0"/>
              <a:pPr>
                <a:spcAft>
                  <a:spcPts val="600"/>
                </a:spcAft>
              </a:pPr>
              <a:t>12</a:t>
            </a:fld>
            <a:endParaRPr lang="en-US" noProof="0"/>
          </a:p>
        </p:txBody>
      </p:sp>
      <p:sp>
        <p:nvSpPr>
          <p:cNvPr id="2" name="Title 1">
            <a:extLst>
              <a:ext uri="{FF2B5EF4-FFF2-40B4-BE49-F238E27FC236}">
                <a16:creationId xmlns:a16="http://schemas.microsoft.com/office/drawing/2014/main" id="{632BE5BF-9922-45FB-8F3F-4446D40A051B}"/>
              </a:ext>
            </a:extLst>
          </p:cNvPr>
          <p:cNvSpPr>
            <a:spLocks noGrp="1"/>
          </p:cNvSpPr>
          <p:nvPr>
            <p:ph type="title"/>
          </p:nvPr>
        </p:nvSpPr>
        <p:spPr>
          <a:xfrm>
            <a:off x="832104" y="3886200"/>
            <a:ext cx="7781544" cy="859055"/>
          </a:xfrm>
        </p:spPr>
        <p:txBody>
          <a:bodyPr anchor="b">
            <a:normAutofit/>
          </a:bodyPr>
          <a:lstStyle/>
          <a:p>
            <a:r>
              <a:rPr lang="en-US" dirty="0">
                <a:solidFill>
                  <a:schemeClr val="tx1"/>
                </a:solidFill>
              </a:rPr>
              <a:t>Thank You </a:t>
            </a:r>
            <a:endParaRPr lang="en-GB" dirty="0">
              <a:solidFill>
                <a:schemeClr val="tx1"/>
              </a:solidFill>
            </a:endParaRPr>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085858E-5F8F-D789-A492-A7DA3A65ABAF}"/>
              </a:ext>
            </a:extLst>
          </p:cNvPr>
          <p:cNvSpPr>
            <a:spLocks noGrp="1"/>
          </p:cNvSpPr>
          <p:nvPr>
            <p:ph type="title"/>
          </p:nvPr>
        </p:nvSpPr>
        <p:spPr/>
        <p:txBody>
          <a:bodyPr/>
          <a:lstStyle/>
          <a:p>
            <a:r>
              <a:rPr lang="en-IN" dirty="0">
                <a:solidFill>
                  <a:schemeClr val="tx1"/>
                </a:solidFill>
              </a:rPr>
              <a:t>BUSINESS</a:t>
            </a:r>
            <a:r>
              <a:rPr lang="en-IN" dirty="0"/>
              <a:t> </a:t>
            </a:r>
            <a:r>
              <a:rPr lang="en-IN" dirty="0">
                <a:solidFill>
                  <a:schemeClr val="tx1"/>
                </a:solidFill>
              </a:rPr>
              <a:t>OVERVIEW</a:t>
            </a:r>
            <a:r>
              <a:rPr lang="en-IN" dirty="0"/>
              <a:t> </a:t>
            </a:r>
          </a:p>
        </p:txBody>
      </p:sp>
      <p:sp>
        <p:nvSpPr>
          <p:cNvPr id="4" name="Text Placeholder 3">
            <a:extLst>
              <a:ext uri="{FF2B5EF4-FFF2-40B4-BE49-F238E27FC236}">
                <a16:creationId xmlns:a16="http://schemas.microsoft.com/office/drawing/2014/main" id="{48CDF742-8E05-4E5A-D833-AA03B45BC585}"/>
              </a:ext>
            </a:extLst>
          </p:cNvPr>
          <p:cNvSpPr>
            <a:spLocks noGrp="1"/>
          </p:cNvSpPr>
          <p:nvPr>
            <p:ph type="body" sz="quarter" idx="13"/>
          </p:nvPr>
        </p:nvSpPr>
        <p:spPr>
          <a:xfrm>
            <a:off x="592853" y="1749570"/>
            <a:ext cx="10189447" cy="3184739"/>
          </a:xfrm>
        </p:spPr>
        <p:txBody>
          <a:bodyPr>
            <a:normAutofit/>
          </a:bodyPr>
          <a:lstStyle/>
          <a:p>
            <a:pPr algn="just"/>
            <a:r>
              <a:rPr lang="en-IN" sz="2800" dirty="0">
                <a:solidFill>
                  <a:schemeClr val="tx1"/>
                </a:solidFill>
                <a:latin typeface="Abadi" panose="020B0604020104020204" pitchFamily="34" charset="0"/>
              </a:rPr>
              <a:t>The data set is a Coco-Cola’s business in the United States for the year 2021.It consists of transactions with various retailers selling its beverages Examples of the categories of retailers include supermarket, convenience stores, and wholesale clubs. The retailers are </a:t>
            </a:r>
            <a:r>
              <a:rPr lang="en-IN" sz="2800" dirty="0" err="1">
                <a:solidFill>
                  <a:schemeClr val="tx1"/>
                </a:solidFill>
                <a:latin typeface="Abadi" panose="020B0604020104020204" pitchFamily="34" charset="0"/>
              </a:rPr>
              <a:t>sodapop</a:t>
            </a:r>
            <a:r>
              <a:rPr lang="en-IN" sz="2800" dirty="0">
                <a:solidFill>
                  <a:schemeClr val="tx1"/>
                </a:solidFill>
                <a:latin typeface="Abadi" panose="020B0604020104020204" pitchFamily="34" charset="0"/>
              </a:rPr>
              <a:t>, </a:t>
            </a:r>
            <a:r>
              <a:rPr lang="en-IN" sz="2800" dirty="0" err="1">
                <a:solidFill>
                  <a:schemeClr val="tx1"/>
                </a:solidFill>
                <a:latin typeface="Abadi" panose="020B0604020104020204" pitchFamily="34" charset="0"/>
              </a:rPr>
              <a:t>bevCo</a:t>
            </a:r>
            <a:r>
              <a:rPr lang="en-IN" sz="2800" dirty="0">
                <a:solidFill>
                  <a:schemeClr val="tx1"/>
                </a:solidFill>
                <a:latin typeface="Abadi" panose="020B0604020104020204" pitchFamily="34" charset="0"/>
              </a:rPr>
              <a:t> and </a:t>
            </a:r>
            <a:r>
              <a:rPr lang="en-IN" sz="2800" dirty="0" err="1">
                <a:solidFill>
                  <a:schemeClr val="tx1"/>
                </a:solidFill>
                <a:latin typeface="Abadi" panose="020B0604020104020204" pitchFamily="34" charset="0"/>
              </a:rPr>
              <a:t>fizzySip</a:t>
            </a:r>
            <a:endParaRPr lang="en-IN" sz="2800" dirty="0">
              <a:solidFill>
                <a:schemeClr val="tx1"/>
              </a:solidFill>
              <a:latin typeface="Abadi" panose="020B0604020104020204" pitchFamily="34" charset="0"/>
            </a:endParaRPr>
          </a:p>
        </p:txBody>
      </p:sp>
    </p:spTree>
    <p:extLst>
      <p:ext uri="{BB962C8B-B14F-4D97-AF65-F5344CB8AC3E}">
        <p14:creationId xmlns:p14="http://schemas.microsoft.com/office/powerpoint/2010/main" val="499190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4700DF-CAF0-D776-3A7E-02D42BF06E34}"/>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98797DF-FA0D-28B3-F17F-234865CB1735}"/>
              </a:ext>
            </a:extLst>
          </p:cNvPr>
          <p:cNvSpPr>
            <a:spLocks noGrp="1"/>
          </p:cNvSpPr>
          <p:nvPr>
            <p:ph type="title"/>
          </p:nvPr>
        </p:nvSpPr>
        <p:spPr>
          <a:xfrm>
            <a:off x="444500" y="1811547"/>
            <a:ext cx="11214100" cy="1754326"/>
          </a:xfrm>
        </p:spPr>
        <p:txBody>
          <a:bodyPr/>
          <a:lstStyle/>
          <a:p>
            <a:pPr algn="ctr"/>
            <a:r>
              <a:rPr lang="en-IN" dirty="0">
                <a:solidFill>
                  <a:schemeClr val="tx1"/>
                </a:solidFill>
              </a:rPr>
              <a:t>TOOL USED</a:t>
            </a:r>
            <a:br>
              <a:rPr lang="en-IN" dirty="0">
                <a:solidFill>
                  <a:schemeClr val="tx1"/>
                </a:solidFill>
              </a:rPr>
            </a:br>
            <a:br>
              <a:rPr lang="en-IN" dirty="0">
                <a:solidFill>
                  <a:schemeClr val="tx1"/>
                </a:solidFill>
              </a:rPr>
            </a:br>
            <a:br>
              <a:rPr lang="en-IN" dirty="0">
                <a:solidFill>
                  <a:schemeClr val="tx1"/>
                </a:solidFill>
              </a:rPr>
            </a:br>
            <a:r>
              <a:rPr lang="en-IN" sz="2400" dirty="0">
                <a:solidFill>
                  <a:schemeClr val="tx1"/>
                </a:solidFill>
                <a:latin typeface="Abadi" panose="020B0604020104020204" pitchFamily="34" charset="0"/>
              </a:rPr>
              <a:t>EXCEL</a:t>
            </a:r>
            <a:endParaRPr lang="en-IN" dirty="0">
              <a:solidFill>
                <a:schemeClr val="tx1"/>
              </a:solidFill>
              <a:latin typeface="Abadi" panose="020B0604020104020204" pitchFamily="34" charset="0"/>
            </a:endParaRPr>
          </a:p>
        </p:txBody>
      </p:sp>
      <p:pic>
        <p:nvPicPr>
          <p:cNvPr id="2" name="Picture 1" descr="download (1).jpg">
            <a:extLst>
              <a:ext uri="{FF2B5EF4-FFF2-40B4-BE49-F238E27FC236}">
                <a16:creationId xmlns:a16="http://schemas.microsoft.com/office/drawing/2014/main" id="{DE8B25A8-E207-4C6C-926A-0941FD37AE31}"/>
              </a:ext>
            </a:extLst>
          </p:cNvPr>
          <p:cNvPicPr>
            <a:picLocks noChangeAspect="1"/>
          </p:cNvPicPr>
          <p:nvPr/>
        </p:nvPicPr>
        <p:blipFill>
          <a:blip r:embed="rId2"/>
          <a:stretch>
            <a:fillRect/>
          </a:stretch>
        </p:blipFill>
        <p:spPr>
          <a:xfrm>
            <a:off x="6846008" y="2901695"/>
            <a:ext cx="1064237" cy="870205"/>
          </a:xfrm>
          <a:prstGeom prst="rect">
            <a:avLst/>
          </a:prstGeom>
        </p:spPr>
      </p:pic>
    </p:spTree>
    <p:extLst>
      <p:ext uri="{BB962C8B-B14F-4D97-AF65-F5344CB8AC3E}">
        <p14:creationId xmlns:p14="http://schemas.microsoft.com/office/powerpoint/2010/main" val="19081677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pPr algn="ctr"/>
            <a:r>
              <a:rPr lang="en-IN" dirty="0">
                <a:solidFill>
                  <a:schemeClr val="tx1"/>
                </a:solidFill>
              </a:rPr>
              <a:t>First Step</a:t>
            </a:r>
            <a:endParaRPr lang="en-US" dirty="0">
              <a:solidFill>
                <a:schemeClr val="tx1"/>
              </a:solidFill>
            </a:endParaRP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sz="quarter" idx="13"/>
          </p:nvPr>
        </p:nvSpPr>
        <p:spPr>
          <a:xfrm>
            <a:off x="1365250" y="972330"/>
            <a:ext cx="9372600" cy="3358860"/>
          </a:xfrm>
        </p:spPr>
        <p:txBody>
          <a:bodyPr>
            <a:normAutofit/>
          </a:bodyPr>
          <a:lstStyle/>
          <a:p>
            <a:pPr marL="171450" indent="-171450" algn="l">
              <a:buFont typeface="Arial" panose="020B0604020202020204" pitchFamily="34" charset="0"/>
              <a:buChar char="•"/>
            </a:pPr>
            <a:r>
              <a:rPr lang="en-US" sz="1600" dirty="0">
                <a:solidFill>
                  <a:schemeClr val="tx1"/>
                </a:solidFill>
              </a:rPr>
              <a:t>Create a pivot table </a:t>
            </a:r>
          </a:p>
          <a:p>
            <a:pPr marL="171450" indent="-171450" algn="l">
              <a:buFont typeface="Arial" panose="020B0604020202020204" pitchFamily="34" charset="0"/>
              <a:buChar char="•"/>
            </a:pPr>
            <a:r>
              <a:rPr lang="en-US" sz="1600" dirty="0">
                <a:solidFill>
                  <a:schemeClr val="tx1"/>
                </a:solidFill>
              </a:rPr>
              <a:t>Add a  operating </a:t>
            </a:r>
            <a:r>
              <a:rPr lang="en-US" sz="1600" dirty="0" err="1">
                <a:solidFill>
                  <a:schemeClr val="tx1"/>
                </a:solidFill>
              </a:rPr>
              <a:t>margin,operating</a:t>
            </a:r>
            <a:r>
              <a:rPr lang="en-US" sz="1600" dirty="0">
                <a:solidFill>
                  <a:schemeClr val="tx1"/>
                </a:solidFill>
              </a:rPr>
              <a:t> </a:t>
            </a:r>
            <a:r>
              <a:rPr lang="en-US" sz="1600" dirty="0" err="1">
                <a:solidFill>
                  <a:schemeClr val="tx1"/>
                </a:solidFill>
              </a:rPr>
              <a:t>profit,total</a:t>
            </a:r>
            <a:r>
              <a:rPr lang="en-US" sz="1600" dirty="0">
                <a:solidFill>
                  <a:schemeClr val="tx1"/>
                </a:solidFill>
              </a:rPr>
              <a:t> sale, and total units in the values</a:t>
            </a:r>
          </a:p>
          <a:p>
            <a:pPr marL="171450" indent="-171450" algn="l">
              <a:buFont typeface="Arial" panose="020B0604020202020204" pitchFamily="34" charset="0"/>
              <a:buChar char="•"/>
            </a:pPr>
            <a:r>
              <a:rPr lang="en-US" sz="1600" dirty="0">
                <a:solidFill>
                  <a:schemeClr val="tx1"/>
                </a:solidFill>
              </a:rPr>
              <a:t>Those 4 </a:t>
            </a:r>
            <a:r>
              <a:rPr lang="en-US" sz="1600" dirty="0" err="1">
                <a:solidFill>
                  <a:schemeClr val="tx1"/>
                </a:solidFill>
              </a:rPr>
              <a:t>margin,profit,total</a:t>
            </a:r>
            <a:r>
              <a:rPr lang="en-US" sz="1600" dirty="0">
                <a:solidFill>
                  <a:schemeClr val="tx1"/>
                </a:solidFill>
              </a:rPr>
              <a:t> sales and units are numeric </a:t>
            </a:r>
          </a:p>
          <a:p>
            <a:pPr algn="l"/>
            <a:r>
              <a:rPr lang="en-US" sz="1600" dirty="0">
                <a:solidFill>
                  <a:schemeClr val="tx1"/>
                </a:solidFill>
              </a:rPr>
              <a:t>so we should add in values</a:t>
            </a:r>
          </a:p>
          <a:p>
            <a:endParaRPr lang="en-US" sz="2400" dirty="0">
              <a:solidFill>
                <a:schemeClr val="tx1"/>
              </a:solidFill>
            </a:endParaRPr>
          </a:p>
        </p:txBody>
      </p:sp>
      <p:pic>
        <p:nvPicPr>
          <p:cNvPr id="3" name="Picture 2" descr="Screenshot (543).png">
            <a:extLst>
              <a:ext uri="{FF2B5EF4-FFF2-40B4-BE49-F238E27FC236}">
                <a16:creationId xmlns:a16="http://schemas.microsoft.com/office/drawing/2014/main" id="{29174DD0-8DE3-8B84-1568-76F5DFE2EB9C}"/>
              </a:ext>
            </a:extLst>
          </p:cNvPr>
          <p:cNvPicPr>
            <a:picLocks noChangeAspect="1"/>
          </p:cNvPicPr>
          <p:nvPr/>
        </p:nvPicPr>
        <p:blipFill>
          <a:blip r:embed="rId2"/>
          <a:srcRect t="29166" r="56740" b="61945"/>
          <a:stretch/>
        </p:blipFill>
        <p:spPr>
          <a:xfrm>
            <a:off x="1516380" y="3700635"/>
            <a:ext cx="3558540" cy="914400"/>
          </a:xfrm>
          <a:prstGeom prst="rect">
            <a:avLst/>
          </a:prstGeom>
        </p:spPr>
      </p:pic>
      <p:pic>
        <p:nvPicPr>
          <p:cNvPr id="6" name="Picture 5" descr="Screenshot (543).png">
            <a:extLst>
              <a:ext uri="{FF2B5EF4-FFF2-40B4-BE49-F238E27FC236}">
                <a16:creationId xmlns:a16="http://schemas.microsoft.com/office/drawing/2014/main" id="{9C6917DA-EDB1-3F98-C69A-02ED782156DC}"/>
              </a:ext>
            </a:extLst>
          </p:cNvPr>
          <p:cNvPicPr>
            <a:picLocks noChangeAspect="1"/>
          </p:cNvPicPr>
          <p:nvPr/>
        </p:nvPicPr>
        <p:blipFill>
          <a:blip r:embed="rId2"/>
          <a:srcRect l="81054" t="22500" b="8611"/>
          <a:stretch/>
        </p:blipFill>
        <p:spPr>
          <a:xfrm>
            <a:off x="7612380" y="2849100"/>
            <a:ext cx="1851660" cy="2964180"/>
          </a:xfrm>
          <a:prstGeom prst="rect">
            <a:avLst/>
          </a:prstGeom>
        </p:spPr>
      </p:pic>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466944-6470-B738-AEF3-6FD884C5608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D0B437C-562C-F876-7F3C-ADE84E102EEC}"/>
              </a:ext>
            </a:extLst>
          </p:cNvPr>
          <p:cNvSpPr>
            <a:spLocks noGrp="1"/>
          </p:cNvSpPr>
          <p:nvPr>
            <p:ph type="title"/>
          </p:nvPr>
        </p:nvSpPr>
        <p:spPr/>
        <p:txBody>
          <a:bodyPr/>
          <a:lstStyle/>
          <a:p>
            <a:pPr algn="ctr"/>
            <a:r>
              <a:rPr lang="en-US" dirty="0">
                <a:solidFill>
                  <a:schemeClr val="tx1"/>
                </a:solidFill>
              </a:rPr>
              <a:t>Second step</a:t>
            </a:r>
          </a:p>
        </p:txBody>
      </p:sp>
      <p:sp>
        <p:nvSpPr>
          <p:cNvPr id="2" name="Slide Number Placeholder 1">
            <a:extLst>
              <a:ext uri="{FF2B5EF4-FFF2-40B4-BE49-F238E27FC236}">
                <a16:creationId xmlns:a16="http://schemas.microsoft.com/office/drawing/2014/main" id="{4C78FD9A-B0CF-31CE-E5A6-A701A7881D36}"/>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5" name="Text Placeholder 4">
            <a:extLst>
              <a:ext uri="{FF2B5EF4-FFF2-40B4-BE49-F238E27FC236}">
                <a16:creationId xmlns:a16="http://schemas.microsoft.com/office/drawing/2014/main" id="{7B97778F-3B87-4B66-5A88-2B728E3075EA}"/>
              </a:ext>
            </a:extLst>
          </p:cNvPr>
          <p:cNvSpPr>
            <a:spLocks noGrp="1"/>
          </p:cNvSpPr>
          <p:nvPr>
            <p:ph type="body" sz="quarter" idx="13"/>
          </p:nvPr>
        </p:nvSpPr>
        <p:spPr>
          <a:xfrm>
            <a:off x="1365250" y="972330"/>
            <a:ext cx="9372600" cy="3358860"/>
          </a:xfrm>
        </p:spPr>
        <p:txBody>
          <a:bodyPr>
            <a:normAutofit/>
          </a:bodyPr>
          <a:lstStyle/>
          <a:p>
            <a:pPr marL="342900" indent="-342900" algn="l">
              <a:buFont typeface="Arial" panose="020B0604020202020204" pitchFamily="34" charset="0"/>
              <a:buChar char="•"/>
            </a:pPr>
            <a:r>
              <a:rPr lang="en-US" sz="2400" dirty="0">
                <a:solidFill>
                  <a:schemeClr val="tx1"/>
                </a:solidFill>
              </a:rPr>
              <a:t>Add the unit </a:t>
            </a:r>
            <a:r>
              <a:rPr lang="en-US" sz="2400" dirty="0" err="1">
                <a:solidFill>
                  <a:schemeClr val="tx1"/>
                </a:solidFill>
              </a:rPr>
              <a:t>sold,sales,operating</a:t>
            </a:r>
            <a:r>
              <a:rPr lang="en-US" sz="2400" dirty="0">
                <a:solidFill>
                  <a:schemeClr val="tx1"/>
                </a:solidFill>
              </a:rPr>
              <a:t> </a:t>
            </a:r>
            <a:r>
              <a:rPr lang="en-US" sz="2400" dirty="0" err="1">
                <a:solidFill>
                  <a:schemeClr val="tx1"/>
                </a:solidFill>
              </a:rPr>
              <a:t>margin,and</a:t>
            </a:r>
            <a:r>
              <a:rPr lang="en-US" sz="2400" dirty="0">
                <a:solidFill>
                  <a:schemeClr val="tx1"/>
                </a:solidFill>
              </a:rPr>
              <a:t> profit in the dashboard </a:t>
            </a:r>
          </a:p>
          <a:p>
            <a:pPr marL="342900" indent="-342900" algn="l">
              <a:buFont typeface="Arial" panose="020B0604020202020204" pitchFamily="34" charset="0"/>
              <a:buChar char="•"/>
            </a:pPr>
            <a:r>
              <a:rPr lang="en-US" sz="2400" dirty="0">
                <a:solidFill>
                  <a:schemeClr val="tx1"/>
                </a:solidFill>
              </a:rPr>
              <a:t>Give a “=“ symbol and go to the sheet where we created a pivot table click on the particular value and press enter</a:t>
            </a:r>
          </a:p>
          <a:p>
            <a:pPr marL="342900" indent="-342900" algn="l">
              <a:buFont typeface="Arial" panose="020B0604020202020204" pitchFamily="34" charset="0"/>
              <a:buChar char="•"/>
            </a:pPr>
            <a:r>
              <a:rPr lang="en-US" sz="2400" dirty="0">
                <a:solidFill>
                  <a:schemeClr val="tx1"/>
                </a:solidFill>
              </a:rPr>
              <a:t>Example:</a:t>
            </a:r>
          </a:p>
          <a:p>
            <a:endParaRPr lang="en-US" sz="2400" dirty="0">
              <a:solidFill>
                <a:schemeClr val="tx1"/>
              </a:solidFill>
            </a:endParaRPr>
          </a:p>
        </p:txBody>
      </p:sp>
      <p:pic>
        <p:nvPicPr>
          <p:cNvPr id="7" name="Picture 6" descr="Screenshot (544).png">
            <a:extLst>
              <a:ext uri="{FF2B5EF4-FFF2-40B4-BE49-F238E27FC236}">
                <a16:creationId xmlns:a16="http://schemas.microsoft.com/office/drawing/2014/main" id="{F34D38F7-B243-A2B6-EE14-9E730636843C}"/>
              </a:ext>
            </a:extLst>
          </p:cNvPr>
          <p:cNvPicPr>
            <a:picLocks noChangeAspect="1"/>
          </p:cNvPicPr>
          <p:nvPr/>
        </p:nvPicPr>
        <p:blipFill>
          <a:blip r:embed="rId2"/>
          <a:srcRect t="18581" r="8940" b="40869"/>
          <a:stretch/>
        </p:blipFill>
        <p:spPr>
          <a:xfrm>
            <a:off x="1617101" y="4026593"/>
            <a:ext cx="3985260" cy="1131180"/>
          </a:xfrm>
          <a:prstGeom prst="rect">
            <a:avLst/>
          </a:prstGeom>
        </p:spPr>
      </p:pic>
      <p:pic>
        <p:nvPicPr>
          <p:cNvPr id="8" name="Picture 7" descr="Screenshot (545).png">
            <a:extLst>
              <a:ext uri="{FF2B5EF4-FFF2-40B4-BE49-F238E27FC236}">
                <a16:creationId xmlns:a16="http://schemas.microsoft.com/office/drawing/2014/main" id="{22B6DE6E-1C00-9C8D-8AE0-30C120FEA839}"/>
              </a:ext>
            </a:extLst>
          </p:cNvPr>
          <p:cNvPicPr>
            <a:picLocks noChangeAspect="1"/>
          </p:cNvPicPr>
          <p:nvPr/>
        </p:nvPicPr>
        <p:blipFill>
          <a:blip r:embed="rId3"/>
          <a:srcRect t="27731" r="43837" b="50525"/>
          <a:stretch/>
        </p:blipFill>
        <p:spPr>
          <a:xfrm>
            <a:off x="6447790" y="3804270"/>
            <a:ext cx="4290060" cy="1575827"/>
          </a:xfrm>
          <a:prstGeom prst="rect">
            <a:avLst/>
          </a:prstGeom>
        </p:spPr>
      </p:pic>
    </p:spTree>
    <p:extLst>
      <p:ext uri="{BB962C8B-B14F-4D97-AF65-F5344CB8AC3E}">
        <p14:creationId xmlns:p14="http://schemas.microsoft.com/office/powerpoint/2010/main" val="2929514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DDF8E9-1A16-0DE9-00D9-57DCBE89583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2E5372D-E7D2-1891-A031-3B900942E06F}"/>
              </a:ext>
            </a:extLst>
          </p:cNvPr>
          <p:cNvSpPr>
            <a:spLocks noGrp="1"/>
          </p:cNvSpPr>
          <p:nvPr>
            <p:ph type="title"/>
          </p:nvPr>
        </p:nvSpPr>
        <p:spPr/>
        <p:txBody>
          <a:bodyPr/>
          <a:lstStyle/>
          <a:p>
            <a:pPr algn="ctr"/>
            <a:r>
              <a:rPr lang="en-US" dirty="0">
                <a:solidFill>
                  <a:schemeClr val="tx1"/>
                </a:solidFill>
              </a:rPr>
              <a:t>Third step</a:t>
            </a:r>
          </a:p>
        </p:txBody>
      </p:sp>
      <p:sp>
        <p:nvSpPr>
          <p:cNvPr id="2" name="Slide Number Placeholder 1">
            <a:extLst>
              <a:ext uri="{FF2B5EF4-FFF2-40B4-BE49-F238E27FC236}">
                <a16:creationId xmlns:a16="http://schemas.microsoft.com/office/drawing/2014/main" id="{A5684B29-DC79-3C08-A0C8-39C9A5D2B15F}"/>
              </a:ext>
            </a:extLst>
          </p:cNvPr>
          <p:cNvSpPr>
            <a:spLocks noGrp="1"/>
          </p:cNvSpPr>
          <p:nvPr>
            <p:ph type="sldNum" sz="quarter" idx="12"/>
          </p:nvPr>
        </p:nvSpPr>
        <p:spPr/>
        <p:txBody>
          <a:bodyPr/>
          <a:lstStyle/>
          <a:p>
            <a:fld id="{C263D6C4-4840-40CC-AC84-17E24B3B7BDE}" type="slidenum">
              <a:rPr lang="en-US" smtClean="0">
                <a:solidFill>
                  <a:schemeClr val="tx1"/>
                </a:solidFill>
              </a:rPr>
              <a:pPr/>
              <a:t>6</a:t>
            </a:fld>
            <a:endParaRPr lang="en-US" dirty="0">
              <a:solidFill>
                <a:schemeClr val="tx1"/>
              </a:solidFill>
            </a:endParaRPr>
          </a:p>
        </p:txBody>
      </p:sp>
      <p:sp>
        <p:nvSpPr>
          <p:cNvPr id="5" name="Text Placeholder 4">
            <a:extLst>
              <a:ext uri="{FF2B5EF4-FFF2-40B4-BE49-F238E27FC236}">
                <a16:creationId xmlns:a16="http://schemas.microsoft.com/office/drawing/2014/main" id="{9A059470-F819-197D-98C2-666DEFCBB453}"/>
              </a:ext>
            </a:extLst>
          </p:cNvPr>
          <p:cNvSpPr>
            <a:spLocks noGrp="1"/>
          </p:cNvSpPr>
          <p:nvPr>
            <p:ph type="body" sz="quarter" idx="13"/>
          </p:nvPr>
        </p:nvSpPr>
        <p:spPr>
          <a:xfrm>
            <a:off x="1365250" y="972330"/>
            <a:ext cx="9372600" cy="3358860"/>
          </a:xfrm>
        </p:spPr>
        <p:txBody>
          <a:bodyPr>
            <a:normAutofit/>
          </a:bodyPr>
          <a:lstStyle/>
          <a:p>
            <a:pPr marL="342900" indent="-342900" algn="l">
              <a:buFont typeface="Arial" panose="020B0604020202020204" pitchFamily="34" charset="0"/>
              <a:buChar char="•"/>
            </a:pPr>
            <a:r>
              <a:rPr lang="en-US" sz="2000" dirty="0">
                <a:solidFill>
                  <a:schemeClr val="tx1"/>
                </a:solidFill>
              </a:rPr>
              <a:t>Create a pivot table for month and sum of units sold</a:t>
            </a:r>
          </a:p>
          <a:p>
            <a:pPr marL="342900" indent="-342900" algn="l">
              <a:buFont typeface="Arial" panose="020B0604020202020204" pitchFamily="34" charset="0"/>
              <a:buChar char="•"/>
            </a:pPr>
            <a:r>
              <a:rPr lang="en-US" sz="2000" dirty="0">
                <a:solidFill>
                  <a:schemeClr val="tx1"/>
                </a:solidFill>
              </a:rPr>
              <a:t>Add unit sold in values</a:t>
            </a:r>
          </a:p>
          <a:p>
            <a:pPr marL="342900" indent="-342900" algn="l">
              <a:buFont typeface="Arial" panose="020B0604020202020204" pitchFamily="34" charset="0"/>
              <a:buChar char="•"/>
            </a:pPr>
            <a:r>
              <a:rPr lang="en-US" sz="2000" dirty="0">
                <a:solidFill>
                  <a:schemeClr val="tx1"/>
                </a:solidFill>
              </a:rPr>
              <a:t>Add invoice date in rows and remove the date when you get month </a:t>
            </a:r>
          </a:p>
          <a:p>
            <a:pPr marL="342900" indent="-342900" algn="l">
              <a:buFont typeface="Arial" panose="020B0604020202020204" pitchFamily="34" charset="0"/>
              <a:buChar char="•"/>
            </a:pPr>
            <a:r>
              <a:rPr lang="en-US" sz="2000" dirty="0">
                <a:solidFill>
                  <a:schemeClr val="tx1"/>
                </a:solidFill>
              </a:rPr>
              <a:t>And click on the pivot table and create a chart</a:t>
            </a:r>
          </a:p>
          <a:p>
            <a:endParaRPr lang="en-US" sz="2400" dirty="0">
              <a:solidFill>
                <a:schemeClr val="tx1"/>
              </a:solidFill>
            </a:endParaRPr>
          </a:p>
        </p:txBody>
      </p:sp>
      <p:graphicFrame>
        <p:nvGraphicFramePr>
          <p:cNvPr id="3" name="Chart 2">
            <a:extLst>
              <a:ext uri="{FF2B5EF4-FFF2-40B4-BE49-F238E27FC236}">
                <a16:creationId xmlns:a16="http://schemas.microsoft.com/office/drawing/2014/main" id="{26F4D607-3A7D-63ED-E154-345A59410D84}"/>
              </a:ext>
            </a:extLst>
          </p:cNvPr>
          <p:cNvGraphicFramePr>
            <a:graphicFrameLocks/>
          </p:cNvGraphicFramePr>
          <p:nvPr>
            <p:extLst>
              <p:ext uri="{D42A27DB-BD31-4B8C-83A1-F6EECF244321}">
                <p14:modId xmlns:p14="http://schemas.microsoft.com/office/powerpoint/2010/main" val="2892815210"/>
              </p:ext>
            </p:extLst>
          </p:nvPr>
        </p:nvGraphicFramePr>
        <p:xfrm>
          <a:off x="3518554" y="3429000"/>
          <a:ext cx="4067574" cy="2514599"/>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825114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1A9916-5C54-5A74-0DCC-CFE7740C346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81148BA-546E-BA94-04C7-9D790F70E3F6}"/>
              </a:ext>
            </a:extLst>
          </p:cNvPr>
          <p:cNvSpPr>
            <a:spLocks noGrp="1"/>
          </p:cNvSpPr>
          <p:nvPr>
            <p:ph type="title"/>
          </p:nvPr>
        </p:nvSpPr>
        <p:spPr/>
        <p:txBody>
          <a:bodyPr/>
          <a:lstStyle/>
          <a:p>
            <a:pPr algn="ctr"/>
            <a:r>
              <a:rPr lang="en-US" dirty="0">
                <a:solidFill>
                  <a:schemeClr val="tx1"/>
                </a:solidFill>
              </a:rPr>
              <a:t>Fourth step</a:t>
            </a:r>
          </a:p>
        </p:txBody>
      </p:sp>
      <p:sp>
        <p:nvSpPr>
          <p:cNvPr id="2" name="Slide Number Placeholder 1">
            <a:extLst>
              <a:ext uri="{FF2B5EF4-FFF2-40B4-BE49-F238E27FC236}">
                <a16:creationId xmlns:a16="http://schemas.microsoft.com/office/drawing/2014/main" id="{B7999BD4-202F-DC98-236A-1C479F6F41F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5" name="Text Placeholder 4">
            <a:extLst>
              <a:ext uri="{FF2B5EF4-FFF2-40B4-BE49-F238E27FC236}">
                <a16:creationId xmlns:a16="http://schemas.microsoft.com/office/drawing/2014/main" id="{4DD759F8-9751-FE58-7784-A7E564018ED3}"/>
              </a:ext>
            </a:extLst>
          </p:cNvPr>
          <p:cNvSpPr>
            <a:spLocks noGrp="1"/>
          </p:cNvSpPr>
          <p:nvPr>
            <p:ph type="body" sz="quarter" idx="13"/>
          </p:nvPr>
        </p:nvSpPr>
        <p:spPr>
          <a:xfrm>
            <a:off x="966997" y="1147302"/>
            <a:ext cx="9372600" cy="3358860"/>
          </a:xfrm>
        </p:spPr>
        <p:txBody>
          <a:bodyPr>
            <a:normAutofit/>
          </a:bodyPr>
          <a:lstStyle/>
          <a:p>
            <a:pPr algn="l"/>
            <a:r>
              <a:rPr lang="en-US" sz="1800" dirty="0">
                <a:solidFill>
                  <a:schemeClr val="tx1"/>
                </a:solidFill>
              </a:rPr>
              <a:t>Creating a PivotTable Timeline:</a:t>
            </a:r>
          </a:p>
          <a:p>
            <a:pPr algn="l"/>
            <a:r>
              <a:rPr lang="en-US" sz="1800" dirty="0">
                <a:solidFill>
                  <a:schemeClr val="tx1"/>
                </a:solidFill>
              </a:rPr>
              <a:t>1. Insert a </a:t>
            </a:r>
            <a:r>
              <a:rPr lang="en-US" sz="1800" dirty="0" err="1">
                <a:solidFill>
                  <a:schemeClr val="tx1"/>
                </a:solidFill>
              </a:rPr>
              <a:t>PivotTable:If</a:t>
            </a:r>
            <a:r>
              <a:rPr lang="en-US" sz="1800" dirty="0">
                <a:solidFill>
                  <a:schemeClr val="tx1"/>
                </a:solidFill>
              </a:rPr>
              <a:t> you don't have a PivotTable, create one from your data.</a:t>
            </a:r>
          </a:p>
          <a:p>
            <a:pPr algn="l"/>
            <a:r>
              <a:rPr lang="en-US" sz="1800" dirty="0">
                <a:solidFill>
                  <a:schemeClr val="tx1"/>
                </a:solidFill>
              </a:rPr>
              <a:t> 2. Analyze &gt; Insert </a:t>
            </a:r>
            <a:r>
              <a:rPr lang="en-US" sz="1800" dirty="0" err="1">
                <a:solidFill>
                  <a:schemeClr val="tx1"/>
                </a:solidFill>
              </a:rPr>
              <a:t>Timeline:Click</a:t>
            </a:r>
            <a:r>
              <a:rPr lang="en-US" sz="1800" dirty="0">
                <a:solidFill>
                  <a:schemeClr val="tx1"/>
                </a:solidFill>
              </a:rPr>
              <a:t> on a cell within your PivotTable, go to the "Analyze" tab, and select "Insert Timeline".</a:t>
            </a:r>
          </a:p>
          <a:p>
            <a:pPr algn="l"/>
            <a:r>
              <a:rPr lang="en-US" sz="1800" dirty="0">
                <a:solidFill>
                  <a:schemeClr val="tx1"/>
                </a:solidFill>
              </a:rPr>
              <a:t> 3. Select Date </a:t>
            </a:r>
            <a:r>
              <a:rPr lang="en-US" sz="1800" dirty="0" err="1">
                <a:solidFill>
                  <a:schemeClr val="tx1"/>
                </a:solidFill>
              </a:rPr>
              <a:t>Fields:In</a:t>
            </a:r>
            <a:r>
              <a:rPr lang="en-US" sz="1800" dirty="0">
                <a:solidFill>
                  <a:schemeClr val="tx1"/>
                </a:solidFill>
              </a:rPr>
              <a:t> the "Insert Timeline" dialog box, check the boxes for the date fields you want to use for filtering, and click "OK".</a:t>
            </a:r>
          </a:p>
          <a:p>
            <a:pPr algn="l"/>
            <a:r>
              <a:rPr lang="en-US" sz="1800" dirty="0">
                <a:solidFill>
                  <a:schemeClr val="tx1"/>
                </a:solidFill>
              </a:rPr>
              <a:t> 4. Filter </a:t>
            </a:r>
            <a:r>
              <a:rPr lang="en-US" sz="1800" dirty="0" err="1">
                <a:solidFill>
                  <a:schemeClr val="tx1"/>
                </a:solidFill>
              </a:rPr>
              <a:t>Data:Use</a:t>
            </a:r>
            <a:r>
              <a:rPr lang="en-US" sz="1800" dirty="0">
                <a:solidFill>
                  <a:schemeClr val="tx1"/>
                </a:solidFill>
              </a:rPr>
              <a:t> the timeline controls (e.g., dragging handles, selecting time periods) to filter your PivotTable data by date.</a:t>
            </a:r>
          </a:p>
          <a:p>
            <a:endParaRPr lang="en-US" sz="2400" dirty="0">
              <a:solidFill>
                <a:schemeClr val="tx1"/>
              </a:solidFill>
            </a:endParaRPr>
          </a:p>
        </p:txBody>
      </p:sp>
      <p:pic>
        <p:nvPicPr>
          <p:cNvPr id="6" name="Content Placeholder 3" descr="Screenshot (552).png">
            <a:extLst>
              <a:ext uri="{FF2B5EF4-FFF2-40B4-BE49-F238E27FC236}">
                <a16:creationId xmlns:a16="http://schemas.microsoft.com/office/drawing/2014/main" id="{76EA5FD8-1C40-5BB3-1D9B-28449E8A2041}"/>
              </a:ext>
            </a:extLst>
          </p:cNvPr>
          <p:cNvPicPr>
            <a:picLocks noChangeAspect="1"/>
          </p:cNvPicPr>
          <p:nvPr/>
        </p:nvPicPr>
        <p:blipFill>
          <a:blip r:embed="rId2"/>
          <a:srcRect l="695" t="30599" r="-695" b="11501"/>
          <a:stretch/>
        </p:blipFill>
        <p:spPr>
          <a:xfrm>
            <a:off x="2909402" y="4007111"/>
            <a:ext cx="5973341" cy="1950069"/>
          </a:xfrm>
          <a:prstGeom prst="rect">
            <a:avLst/>
          </a:prstGeom>
        </p:spPr>
      </p:pic>
    </p:spTree>
    <p:extLst>
      <p:ext uri="{BB962C8B-B14F-4D97-AF65-F5344CB8AC3E}">
        <p14:creationId xmlns:p14="http://schemas.microsoft.com/office/powerpoint/2010/main" val="42093998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4EF998-16E1-46A9-D6A4-15CFD8830F7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680398A2-67B0-87AA-C2AA-0C1C1E4186DC}"/>
              </a:ext>
            </a:extLst>
          </p:cNvPr>
          <p:cNvSpPr>
            <a:spLocks noGrp="1"/>
          </p:cNvSpPr>
          <p:nvPr>
            <p:ph type="title"/>
          </p:nvPr>
        </p:nvSpPr>
        <p:spPr/>
        <p:txBody>
          <a:bodyPr/>
          <a:lstStyle/>
          <a:p>
            <a:pPr algn="ctr"/>
            <a:r>
              <a:rPr lang="en-US" dirty="0">
                <a:solidFill>
                  <a:schemeClr val="tx1"/>
                </a:solidFill>
              </a:rPr>
              <a:t>Fifth step</a:t>
            </a:r>
          </a:p>
        </p:txBody>
      </p:sp>
      <p:sp>
        <p:nvSpPr>
          <p:cNvPr id="2" name="Slide Number Placeholder 1">
            <a:extLst>
              <a:ext uri="{FF2B5EF4-FFF2-40B4-BE49-F238E27FC236}">
                <a16:creationId xmlns:a16="http://schemas.microsoft.com/office/drawing/2014/main" id="{69E70BE4-3773-20ED-E7A8-10A2C059A28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
        <p:nvSpPr>
          <p:cNvPr id="5" name="Text Placeholder 4">
            <a:extLst>
              <a:ext uri="{FF2B5EF4-FFF2-40B4-BE49-F238E27FC236}">
                <a16:creationId xmlns:a16="http://schemas.microsoft.com/office/drawing/2014/main" id="{499DEEF5-F770-0710-3C09-FD69FC329DD3}"/>
              </a:ext>
            </a:extLst>
          </p:cNvPr>
          <p:cNvSpPr>
            <a:spLocks noGrp="1"/>
          </p:cNvSpPr>
          <p:nvPr>
            <p:ph type="body" sz="quarter" idx="13"/>
          </p:nvPr>
        </p:nvSpPr>
        <p:spPr>
          <a:xfrm>
            <a:off x="1053262" y="1311204"/>
            <a:ext cx="9372600" cy="3358860"/>
          </a:xfrm>
        </p:spPr>
        <p:txBody>
          <a:bodyPr>
            <a:normAutofit/>
          </a:bodyPr>
          <a:lstStyle/>
          <a:p>
            <a:pPr marL="342900" indent="-342900" algn="l">
              <a:buFont typeface="Arial" panose="020B0604020202020204" pitchFamily="34" charset="0"/>
              <a:buChar char="•"/>
            </a:pPr>
            <a:r>
              <a:rPr lang="en-US" sz="2000" dirty="0">
                <a:solidFill>
                  <a:schemeClr val="tx1"/>
                </a:solidFill>
              </a:rPr>
              <a:t>Here's a general outline of how to add a slicer:</a:t>
            </a:r>
          </a:p>
          <a:p>
            <a:pPr marL="342900" indent="-342900" algn="l">
              <a:buFont typeface="Arial" panose="020B0604020202020204" pitchFamily="34" charset="0"/>
              <a:buChar char="•"/>
            </a:pPr>
            <a:r>
              <a:rPr lang="en-US" sz="2000" dirty="0">
                <a:solidFill>
                  <a:schemeClr val="tx1"/>
                </a:solidFill>
              </a:rPr>
              <a:t>Choose a Tool: Determine if you are using Excel with PivotTables or Power BI.</a:t>
            </a:r>
          </a:p>
          <a:p>
            <a:pPr marL="342900" indent="-342900" algn="l">
              <a:buFont typeface="Arial" panose="020B0604020202020204" pitchFamily="34" charset="0"/>
              <a:buChar char="•"/>
            </a:pPr>
            <a:r>
              <a:rPr lang="en-US" sz="2000" dirty="0">
                <a:solidFill>
                  <a:schemeClr val="tx1"/>
                </a:solidFill>
              </a:rPr>
              <a:t> Create the PivotTable/Data Source: If using Excel, create a PivotTable from your data. In Power BI, ensure your data is loaded and connected.</a:t>
            </a:r>
          </a:p>
          <a:p>
            <a:pPr marL="342900" indent="-342900" algn="l">
              <a:buFont typeface="Arial" panose="020B0604020202020204" pitchFamily="34" charset="0"/>
              <a:buChar char="•"/>
            </a:pPr>
            <a:r>
              <a:rPr lang="en-US" sz="2000" dirty="0">
                <a:solidFill>
                  <a:schemeClr val="tx1"/>
                </a:solidFill>
              </a:rPr>
              <a:t> Select the PivotTable/Report: In Excel, click anywhere within the PivotTable. In Power BI, navigate to the report page where you want the slicer. </a:t>
            </a:r>
          </a:p>
          <a:p>
            <a:pPr marL="342900" indent="-342900" algn="l">
              <a:buFont typeface="Arial" panose="020B0604020202020204" pitchFamily="34" charset="0"/>
              <a:buChar char="•"/>
            </a:pPr>
            <a:r>
              <a:rPr lang="en-US" sz="2000" dirty="0">
                <a:solidFill>
                  <a:schemeClr val="tx1"/>
                </a:solidFill>
              </a:rPr>
              <a:t>Insert </a:t>
            </a:r>
            <a:r>
              <a:rPr lang="en-US" sz="2000" dirty="0" err="1">
                <a:solidFill>
                  <a:schemeClr val="tx1"/>
                </a:solidFill>
              </a:rPr>
              <a:t>Slicer:Excel</a:t>
            </a:r>
            <a:r>
              <a:rPr lang="en-US" sz="2000" dirty="0">
                <a:solidFill>
                  <a:schemeClr val="tx1"/>
                </a:solidFill>
              </a:rPr>
              <a:t>: Go to the "Insert" tab, then "Slicer". Select the fields you want to filter by.</a:t>
            </a:r>
          </a:p>
          <a:p>
            <a:endParaRPr lang="en-US" sz="2400" dirty="0">
              <a:solidFill>
                <a:schemeClr val="tx1"/>
              </a:solidFill>
            </a:endParaRPr>
          </a:p>
        </p:txBody>
      </p:sp>
      <p:pic>
        <p:nvPicPr>
          <p:cNvPr id="3" name="Picture 2" descr="Screenshot (553).png">
            <a:extLst>
              <a:ext uri="{FF2B5EF4-FFF2-40B4-BE49-F238E27FC236}">
                <a16:creationId xmlns:a16="http://schemas.microsoft.com/office/drawing/2014/main" id="{81454385-3FAE-CCF5-66E3-E17E1225C829}"/>
              </a:ext>
            </a:extLst>
          </p:cNvPr>
          <p:cNvPicPr>
            <a:picLocks noChangeAspect="1"/>
          </p:cNvPicPr>
          <p:nvPr/>
        </p:nvPicPr>
        <p:blipFill>
          <a:blip r:embed="rId2"/>
          <a:srcRect t="30703" b="16598"/>
          <a:stretch/>
        </p:blipFill>
        <p:spPr>
          <a:xfrm>
            <a:off x="4205236" y="4166419"/>
            <a:ext cx="5638800" cy="2331218"/>
          </a:xfrm>
          <a:prstGeom prst="rect">
            <a:avLst/>
          </a:prstGeom>
        </p:spPr>
      </p:pic>
    </p:spTree>
    <p:extLst>
      <p:ext uri="{BB962C8B-B14F-4D97-AF65-F5344CB8AC3E}">
        <p14:creationId xmlns:p14="http://schemas.microsoft.com/office/powerpoint/2010/main" val="3098576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3F820-2F16-7EC9-B9D7-B57082E08D4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6BD813C-88F7-A816-093D-4DED9E30A0B4}"/>
              </a:ext>
            </a:extLst>
          </p:cNvPr>
          <p:cNvSpPr>
            <a:spLocks noGrp="1"/>
          </p:cNvSpPr>
          <p:nvPr>
            <p:ph type="title"/>
          </p:nvPr>
        </p:nvSpPr>
        <p:spPr/>
        <p:txBody>
          <a:bodyPr/>
          <a:lstStyle/>
          <a:p>
            <a:pPr algn="ctr"/>
            <a:r>
              <a:rPr lang="en-US" dirty="0">
                <a:solidFill>
                  <a:schemeClr val="tx1"/>
                </a:solidFill>
              </a:rPr>
              <a:t>Sixth step</a:t>
            </a:r>
          </a:p>
        </p:txBody>
      </p:sp>
      <p:sp>
        <p:nvSpPr>
          <p:cNvPr id="2" name="Slide Number Placeholder 1">
            <a:extLst>
              <a:ext uri="{FF2B5EF4-FFF2-40B4-BE49-F238E27FC236}">
                <a16:creationId xmlns:a16="http://schemas.microsoft.com/office/drawing/2014/main" id="{E764FC45-618F-1659-68D6-AE39C68DCCE1}"/>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
        <p:nvSpPr>
          <p:cNvPr id="5" name="Text Placeholder 4">
            <a:extLst>
              <a:ext uri="{FF2B5EF4-FFF2-40B4-BE49-F238E27FC236}">
                <a16:creationId xmlns:a16="http://schemas.microsoft.com/office/drawing/2014/main" id="{C952152A-FED2-80F9-DEDB-7C845F372376}"/>
              </a:ext>
            </a:extLst>
          </p:cNvPr>
          <p:cNvSpPr>
            <a:spLocks noGrp="1"/>
          </p:cNvSpPr>
          <p:nvPr>
            <p:ph type="body" sz="quarter" idx="13"/>
          </p:nvPr>
        </p:nvSpPr>
        <p:spPr>
          <a:xfrm>
            <a:off x="1053262" y="1311204"/>
            <a:ext cx="9372600" cy="3358860"/>
          </a:xfrm>
        </p:spPr>
        <p:txBody>
          <a:bodyPr>
            <a:normAutofit lnSpcReduction="10000"/>
          </a:bodyPr>
          <a:lstStyle/>
          <a:p>
            <a:pPr marL="285750" indent="-285750" algn="l">
              <a:buFont typeface="Arial" panose="020B0604020202020204" pitchFamily="34" charset="0"/>
              <a:buChar char="•"/>
            </a:pPr>
            <a:r>
              <a:rPr lang="en-US" sz="1800" dirty="0">
                <a:solidFill>
                  <a:schemeClr val="tx1"/>
                </a:solidFill>
              </a:rPr>
              <a:t>Steps to Connect:</a:t>
            </a:r>
          </a:p>
          <a:p>
            <a:pPr marL="285750" indent="-285750" algn="l">
              <a:buFont typeface="Arial" panose="020B0604020202020204" pitchFamily="34" charset="0"/>
              <a:buChar char="•"/>
            </a:pPr>
            <a:r>
              <a:rPr lang="en-US" sz="1800" dirty="0">
                <a:solidFill>
                  <a:schemeClr val="tx1"/>
                </a:solidFill>
              </a:rPr>
              <a:t>Create a PivotTable: Select your data, go to "Insert" &gt; "PivotTable".</a:t>
            </a:r>
          </a:p>
          <a:p>
            <a:pPr marL="285750" indent="-285750" algn="l">
              <a:buFont typeface="Arial" panose="020B0604020202020204" pitchFamily="34" charset="0"/>
              <a:buChar char="•"/>
            </a:pPr>
            <a:r>
              <a:rPr lang="en-US" sz="1800" dirty="0">
                <a:solidFill>
                  <a:schemeClr val="tx1"/>
                </a:solidFill>
              </a:rPr>
              <a:t>Insert Slicer: Go to "Analyze" &gt; "Insert Slicer" and choose the field you want to filter (e.g., category, region).</a:t>
            </a:r>
          </a:p>
          <a:p>
            <a:pPr marL="285750" indent="-285750" algn="l">
              <a:buFont typeface="Arial" panose="020B0604020202020204" pitchFamily="34" charset="0"/>
              <a:buChar char="•"/>
            </a:pPr>
            <a:r>
              <a:rPr lang="en-US" sz="1800" dirty="0">
                <a:solidFill>
                  <a:schemeClr val="tx1"/>
                </a:solidFill>
              </a:rPr>
              <a:t>Insert Timeline: Go to "Analyze" &gt; "Insert Timeline" and choose the date field you want to use.</a:t>
            </a:r>
          </a:p>
          <a:p>
            <a:pPr marL="285750" indent="-285750" algn="l">
              <a:buFont typeface="Arial" panose="020B0604020202020204" pitchFamily="34" charset="0"/>
              <a:buChar char="•"/>
            </a:pPr>
            <a:r>
              <a:rPr lang="en-US" sz="1800" dirty="0">
                <a:solidFill>
                  <a:schemeClr val="tx1"/>
                </a:solidFill>
              </a:rPr>
              <a:t>Create PivotChart: Go to "Analyze" &gt; "PivotChart" and choose a chart </a:t>
            </a:r>
            <a:r>
              <a:rPr lang="en-US" sz="1800" dirty="0" err="1">
                <a:solidFill>
                  <a:schemeClr val="tx1"/>
                </a:solidFill>
              </a:rPr>
              <a:t>type.Report</a:t>
            </a:r>
            <a:r>
              <a:rPr lang="en-US" sz="1800" dirty="0">
                <a:solidFill>
                  <a:schemeClr val="tx1"/>
                </a:solidFill>
              </a:rPr>
              <a:t> Connections (Optional): Select the slicer, go to "Slicer Tools" &gt; "Options" &gt; "Report Connections" and select the PivotChart to connect it.</a:t>
            </a:r>
          </a:p>
          <a:p>
            <a:pPr marL="285750" indent="-285750" algn="l">
              <a:buFont typeface="Arial" panose="020B0604020202020204" pitchFamily="34" charset="0"/>
              <a:buChar char="•"/>
            </a:pPr>
            <a:r>
              <a:rPr lang="en-US" sz="1800" dirty="0">
                <a:solidFill>
                  <a:schemeClr val="tx1"/>
                </a:solidFill>
              </a:rPr>
              <a:t>Test and Adjust: Interact with the slicer and timeline to see how they filter the PivotChart data.</a:t>
            </a:r>
          </a:p>
          <a:p>
            <a:endParaRPr lang="en-US" sz="2400" dirty="0">
              <a:solidFill>
                <a:schemeClr val="tx1"/>
              </a:solidFill>
            </a:endParaRPr>
          </a:p>
        </p:txBody>
      </p:sp>
      <p:pic>
        <p:nvPicPr>
          <p:cNvPr id="6" name="Picture 5" descr="Screenshot (554).png">
            <a:extLst>
              <a:ext uri="{FF2B5EF4-FFF2-40B4-BE49-F238E27FC236}">
                <a16:creationId xmlns:a16="http://schemas.microsoft.com/office/drawing/2014/main" id="{30D1C67F-041E-F614-A447-B2321CF0CCBF}"/>
              </a:ext>
            </a:extLst>
          </p:cNvPr>
          <p:cNvPicPr>
            <a:picLocks noChangeAspect="1"/>
          </p:cNvPicPr>
          <p:nvPr/>
        </p:nvPicPr>
        <p:blipFill>
          <a:blip r:embed="rId2"/>
          <a:srcRect t="25859" r="26779" b="15277"/>
          <a:stretch/>
        </p:blipFill>
        <p:spPr>
          <a:xfrm>
            <a:off x="4389365" y="4246143"/>
            <a:ext cx="4974566" cy="2251494"/>
          </a:xfrm>
          <a:prstGeom prst="rect">
            <a:avLst/>
          </a:prstGeom>
        </p:spPr>
      </p:pic>
    </p:spTree>
    <p:extLst>
      <p:ext uri="{BB962C8B-B14F-4D97-AF65-F5344CB8AC3E}">
        <p14:creationId xmlns:p14="http://schemas.microsoft.com/office/powerpoint/2010/main" val="22913581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2.xml><?xml version="1.0" encoding="utf-8"?>
<ds:datastoreItem xmlns:ds="http://schemas.openxmlformats.org/officeDocument/2006/customXml" ds:itemID="{F5757914-1161-4661-9696-421FD6935CDD}">
  <ds:schemaRefs>
    <ds:schemaRef ds:uri="http://schemas.microsoft.com/office/2006/metadata/properties"/>
    <ds:schemaRef ds:uri="http://www.w3.org/2000/xmlns/"/>
    <ds:schemaRef ds:uri="71af3243-3dd4-4a8d-8c0d-dd76da1f02a5"/>
    <ds:schemaRef ds:uri="http://www.w3.org/2001/XMLSchema-instance"/>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0/xmlns/"/>
    <ds:schemaRef ds:uri="http://www.w3.org/2001/XMLSchema"/>
    <ds:schemaRef ds:uri="71af3243-3dd4-4a8d-8c0d-dd76da1f02a5"/>
    <ds:schemaRef ds:uri="16c05727-aa75-4e4a-9b5f-8a80a1165891"/>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132</TotalTime>
  <Words>586</Words>
  <Application>Microsoft Office PowerPoint</Application>
  <PresentationFormat>Widescreen</PresentationFormat>
  <Paragraphs>50</Paragraphs>
  <Slides>12</Slides>
  <Notes>0</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Coco-Cola Retailer Analysis</vt:lpstr>
      <vt:lpstr>BUSINESS OVERVIEW </vt:lpstr>
      <vt:lpstr>TOOL USED   EXCEL</vt:lpstr>
      <vt:lpstr>First Step</vt:lpstr>
      <vt:lpstr>Second step</vt:lpstr>
      <vt:lpstr>Third step</vt:lpstr>
      <vt:lpstr>Fourth step</vt:lpstr>
      <vt:lpstr>Fifth step</vt:lpstr>
      <vt:lpstr>Sixth step</vt:lpstr>
      <vt:lpstr>Sales Analysis</vt:lpstr>
      <vt:lpstr>Monthly Sales Report</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Coco-Cola Retailer Analysis</dc:title>
  <dc:creator>Prashanth M</dc:creator>
  <cp:lastModifiedBy>nlikitha050@gmail.com</cp:lastModifiedBy>
  <cp:revision>3</cp:revision>
  <dcterms:created xsi:type="dcterms:W3CDTF">2025-05-11T13:28:27Z</dcterms:created>
  <dcterms:modified xsi:type="dcterms:W3CDTF">2025-05-12T08:33:36Z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