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1"/>
  </p:sldMasterIdLst>
  <p:notesMasterIdLst>
    <p:notesMasterId r:id="rId20"/>
  </p:notesMasterIdLst>
  <p:sldIdLst>
    <p:sldId id="258" r:id="rId2"/>
    <p:sldId id="275" r:id="rId3"/>
    <p:sldId id="263" r:id="rId4"/>
    <p:sldId id="257" r:id="rId5"/>
    <p:sldId id="259" r:id="rId6"/>
    <p:sldId id="260" r:id="rId7"/>
    <p:sldId id="261" r:id="rId8"/>
    <p:sldId id="262" r:id="rId9"/>
    <p:sldId id="264" r:id="rId10"/>
    <p:sldId id="266" r:id="rId11"/>
    <p:sldId id="265" r:id="rId12"/>
    <p:sldId id="267" r:id="rId13"/>
    <p:sldId id="268" r:id="rId14"/>
    <p:sldId id="270" r:id="rId15"/>
    <p:sldId id="271" r:id="rId16"/>
    <p:sldId id="272" r:id="rId17"/>
    <p:sldId id="276"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868E"/>
    <a:srgbClr val="3A9CA8"/>
    <a:srgbClr val="F088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686BC1-E7E6-4F59-8BE6-AA98C04F890C}" v="256" dt="2024-12-08T16:01:16.6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13" autoAdjust="0"/>
    <p:restoredTop sz="94660"/>
  </p:normalViewPr>
  <p:slideViewPr>
    <p:cSldViewPr snapToGrid="0">
      <p:cViewPr varScale="1">
        <p:scale>
          <a:sx n="105" d="100"/>
          <a:sy n="105" d="100"/>
        </p:scale>
        <p:origin x="138" y="19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iranjeevi naidu" userId="74ee31c82cfa6906" providerId="LiveId" clId="{08686BC1-E7E6-4F59-8BE6-AA98C04F890C}"/>
    <pc:docChg chg="modSld modMainMaster">
      <pc:chgData name="Chiranjeevi naidu" userId="74ee31c82cfa6906" providerId="LiveId" clId="{08686BC1-E7E6-4F59-8BE6-AA98C04F890C}" dt="2024-12-08T16:02:26.944" v="259" actId="14100"/>
      <pc:docMkLst>
        <pc:docMk/>
      </pc:docMkLst>
      <pc:sldChg chg="setBg">
        <pc:chgData name="Chiranjeevi naidu" userId="74ee31c82cfa6906" providerId="LiveId" clId="{08686BC1-E7E6-4F59-8BE6-AA98C04F890C}" dt="2024-12-08T16:01:16.637" v="255"/>
        <pc:sldMkLst>
          <pc:docMk/>
          <pc:sldMk cId="505545193" sldId="256"/>
        </pc:sldMkLst>
      </pc:sldChg>
      <pc:sldChg chg="modSp mod">
        <pc:chgData name="Chiranjeevi naidu" userId="74ee31c82cfa6906" providerId="LiveId" clId="{08686BC1-E7E6-4F59-8BE6-AA98C04F890C}" dt="2024-12-08T16:02:26.944" v="259" actId="14100"/>
        <pc:sldMkLst>
          <pc:docMk/>
          <pc:sldMk cId="2080420674" sldId="272"/>
        </pc:sldMkLst>
        <pc:spChg chg="mod">
          <ac:chgData name="Chiranjeevi naidu" userId="74ee31c82cfa6906" providerId="LiveId" clId="{08686BC1-E7E6-4F59-8BE6-AA98C04F890C}" dt="2024-12-08T16:01:45.107" v="257" actId="1076"/>
          <ac:spMkLst>
            <pc:docMk/>
            <pc:sldMk cId="2080420674" sldId="272"/>
            <ac:spMk id="2" creationId="{0D943CE1-5F59-4A09-227C-F613A8192124}"/>
          </ac:spMkLst>
        </pc:spChg>
        <pc:spChg chg="mod">
          <ac:chgData name="Chiranjeevi naidu" userId="74ee31c82cfa6906" providerId="LiveId" clId="{08686BC1-E7E6-4F59-8BE6-AA98C04F890C}" dt="2024-12-08T16:02:26.944" v="259" actId="14100"/>
          <ac:spMkLst>
            <pc:docMk/>
            <pc:sldMk cId="2080420674" sldId="272"/>
            <ac:spMk id="3" creationId="{20FD8126-52CA-30B2-1BA0-03E9BC2549D8}"/>
          </ac:spMkLst>
        </pc:spChg>
      </pc:sldChg>
      <pc:sldMasterChg chg="setBg modSldLayout">
        <pc:chgData name="Chiranjeevi naidu" userId="74ee31c82cfa6906" providerId="LiveId" clId="{08686BC1-E7E6-4F59-8BE6-AA98C04F890C}" dt="2024-12-08T16:01:03.545" v="254"/>
        <pc:sldMasterMkLst>
          <pc:docMk/>
          <pc:sldMasterMk cId="1743705305" sldId="2147483720"/>
        </pc:sldMasterMkLst>
        <pc:sldLayoutChg chg="setBg">
          <pc:chgData name="Chiranjeevi naidu" userId="74ee31c82cfa6906" providerId="LiveId" clId="{08686BC1-E7E6-4F59-8BE6-AA98C04F890C}" dt="2024-12-08T16:01:03.545" v="254"/>
          <pc:sldLayoutMkLst>
            <pc:docMk/>
            <pc:sldMasterMk cId="1743705305" sldId="2147483720"/>
            <pc:sldLayoutMk cId="2989268570" sldId="2147483721"/>
          </pc:sldLayoutMkLst>
        </pc:sldLayoutChg>
        <pc:sldLayoutChg chg="setBg">
          <pc:chgData name="Chiranjeevi naidu" userId="74ee31c82cfa6906" providerId="LiveId" clId="{08686BC1-E7E6-4F59-8BE6-AA98C04F890C}" dt="2024-12-08T16:01:03.545" v="254"/>
          <pc:sldLayoutMkLst>
            <pc:docMk/>
            <pc:sldMasterMk cId="1743705305" sldId="2147483720"/>
            <pc:sldLayoutMk cId="1947050587" sldId="2147483722"/>
          </pc:sldLayoutMkLst>
        </pc:sldLayoutChg>
        <pc:sldLayoutChg chg="setBg">
          <pc:chgData name="Chiranjeevi naidu" userId="74ee31c82cfa6906" providerId="LiveId" clId="{08686BC1-E7E6-4F59-8BE6-AA98C04F890C}" dt="2024-12-08T16:01:03.545" v="254"/>
          <pc:sldLayoutMkLst>
            <pc:docMk/>
            <pc:sldMasterMk cId="1743705305" sldId="2147483720"/>
            <pc:sldLayoutMk cId="3148142137" sldId="2147483723"/>
          </pc:sldLayoutMkLst>
        </pc:sldLayoutChg>
        <pc:sldLayoutChg chg="setBg">
          <pc:chgData name="Chiranjeevi naidu" userId="74ee31c82cfa6906" providerId="LiveId" clId="{08686BC1-E7E6-4F59-8BE6-AA98C04F890C}" dt="2024-12-08T16:01:03.545" v="254"/>
          <pc:sldLayoutMkLst>
            <pc:docMk/>
            <pc:sldMasterMk cId="1743705305" sldId="2147483720"/>
            <pc:sldLayoutMk cId="299145125" sldId="2147483724"/>
          </pc:sldLayoutMkLst>
        </pc:sldLayoutChg>
        <pc:sldLayoutChg chg="setBg">
          <pc:chgData name="Chiranjeevi naidu" userId="74ee31c82cfa6906" providerId="LiveId" clId="{08686BC1-E7E6-4F59-8BE6-AA98C04F890C}" dt="2024-12-08T16:01:03.545" v="254"/>
          <pc:sldLayoutMkLst>
            <pc:docMk/>
            <pc:sldMasterMk cId="1743705305" sldId="2147483720"/>
            <pc:sldLayoutMk cId="3413034071" sldId="2147483725"/>
          </pc:sldLayoutMkLst>
        </pc:sldLayoutChg>
        <pc:sldLayoutChg chg="setBg">
          <pc:chgData name="Chiranjeevi naidu" userId="74ee31c82cfa6906" providerId="LiveId" clId="{08686BC1-E7E6-4F59-8BE6-AA98C04F890C}" dt="2024-12-08T16:01:03.545" v="254"/>
          <pc:sldLayoutMkLst>
            <pc:docMk/>
            <pc:sldMasterMk cId="1743705305" sldId="2147483720"/>
            <pc:sldLayoutMk cId="2282250650" sldId="2147483726"/>
          </pc:sldLayoutMkLst>
        </pc:sldLayoutChg>
        <pc:sldLayoutChg chg="setBg">
          <pc:chgData name="Chiranjeevi naidu" userId="74ee31c82cfa6906" providerId="LiveId" clId="{08686BC1-E7E6-4F59-8BE6-AA98C04F890C}" dt="2024-12-08T16:01:03.545" v="254"/>
          <pc:sldLayoutMkLst>
            <pc:docMk/>
            <pc:sldMasterMk cId="1743705305" sldId="2147483720"/>
            <pc:sldLayoutMk cId="2914035166" sldId="2147483727"/>
          </pc:sldLayoutMkLst>
        </pc:sldLayoutChg>
        <pc:sldLayoutChg chg="setBg">
          <pc:chgData name="Chiranjeevi naidu" userId="74ee31c82cfa6906" providerId="LiveId" clId="{08686BC1-E7E6-4F59-8BE6-AA98C04F890C}" dt="2024-12-08T16:01:03.545" v="254"/>
          <pc:sldLayoutMkLst>
            <pc:docMk/>
            <pc:sldMasterMk cId="1743705305" sldId="2147483720"/>
            <pc:sldLayoutMk cId="3685972114" sldId="2147483728"/>
          </pc:sldLayoutMkLst>
        </pc:sldLayoutChg>
        <pc:sldLayoutChg chg="setBg">
          <pc:chgData name="Chiranjeevi naidu" userId="74ee31c82cfa6906" providerId="LiveId" clId="{08686BC1-E7E6-4F59-8BE6-AA98C04F890C}" dt="2024-12-08T16:01:03.545" v="254"/>
          <pc:sldLayoutMkLst>
            <pc:docMk/>
            <pc:sldMasterMk cId="1743705305" sldId="2147483720"/>
            <pc:sldLayoutMk cId="427999235" sldId="2147483729"/>
          </pc:sldLayoutMkLst>
        </pc:sldLayoutChg>
        <pc:sldLayoutChg chg="setBg">
          <pc:chgData name="Chiranjeevi naidu" userId="74ee31c82cfa6906" providerId="LiveId" clId="{08686BC1-E7E6-4F59-8BE6-AA98C04F890C}" dt="2024-12-08T16:01:03.545" v="254"/>
          <pc:sldLayoutMkLst>
            <pc:docMk/>
            <pc:sldMasterMk cId="1743705305" sldId="2147483720"/>
            <pc:sldLayoutMk cId="3470807677" sldId="2147483730"/>
          </pc:sldLayoutMkLst>
        </pc:sldLayoutChg>
        <pc:sldLayoutChg chg="setBg">
          <pc:chgData name="Chiranjeevi naidu" userId="74ee31c82cfa6906" providerId="LiveId" clId="{08686BC1-E7E6-4F59-8BE6-AA98C04F890C}" dt="2024-12-08T16:01:03.545" v="254"/>
          <pc:sldLayoutMkLst>
            <pc:docMk/>
            <pc:sldMasterMk cId="1743705305" sldId="2147483720"/>
            <pc:sldLayoutMk cId="307944017" sldId="214748373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289AEC-F501-423B-A9E0-AA9ED66636D4}" type="datetimeFigureOut">
              <a:rPr lang="en-IN" smtClean="0"/>
              <a:t>12-05-2025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F20D10-FB71-42A5-AD64-33520013A6A6}" type="slidenum">
              <a:rPr lang="en-IN" smtClean="0"/>
              <a:t>‹#›</a:t>
            </a:fld>
            <a:endParaRPr lang="en-IN"/>
          </a:p>
        </p:txBody>
      </p:sp>
    </p:spTree>
    <p:extLst>
      <p:ext uri="{BB962C8B-B14F-4D97-AF65-F5344CB8AC3E}">
        <p14:creationId xmlns:p14="http://schemas.microsoft.com/office/powerpoint/2010/main" val="1442310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74E4CE4E-B003-4BCE-9BF2-3F765398D34E}" type="datetimeFigureOut">
              <a:rPr lang="en-IN" smtClean="0"/>
              <a:t>12-05-2025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FC361F-4BB3-48DE-AF23-085F34703A2F}" type="slidenum">
              <a:rPr lang="en-IN" smtClean="0"/>
              <a:t>‹#›</a:t>
            </a:fld>
            <a:endParaRPr lang="en-IN"/>
          </a:p>
        </p:txBody>
      </p:sp>
    </p:spTree>
    <p:extLst>
      <p:ext uri="{BB962C8B-B14F-4D97-AF65-F5344CB8AC3E}">
        <p14:creationId xmlns:p14="http://schemas.microsoft.com/office/powerpoint/2010/main" val="14073991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4E4CE4E-B003-4BCE-9BF2-3F765398D34E}" type="datetimeFigureOut">
              <a:rPr lang="en-IN" smtClean="0"/>
              <a:t>12-05-2025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FC361F-4BB3-48DE-AF23-085F34703A2F}" type="slidenum">
              <a:rPr lang="en-IN" smtClean="0"/>
              <a:t>‹#›</a:t>
            </a:fld>
            <a:endParaRPr lang="en-IN"/>
          </a:p>
        </p:txBody>
      </p:sp>
    </p:spTree>
    <p:extLst>
      <p:ext uri="{BB962C8B-B14F-4D97-AF65-F5344CB8AC3E}">
        <p14:creationId xmlns:p14="http://schemas.microsoft.com/office/powerpoint/2010/main" val="4834114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4E4CE4E-B003-4BCE-9BF2-3F765398D34E}" type="datetimeFigureOut">
              <a:rPr lang="en-IN" smtClean="0"/>
              <a:t>12-05-2025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FC361F-4BB3-48DE-AF23-085F34703A2F}" type="slidenum">
              <a:rPr lang="en-IN" smtClean="0"/>
              <a:t>‹#›</a:t>
            </a:fld>
            <a:endParaRPr lang="en-IN"/>
          </a:p>
        </p:txBody>
      </p:sp>
    </p:spTree>
    <p:extLst>
      <p:ext uri="{BB962C8B-B14F-4D97-AF65-F5344CB8AC3E}">
        <p14:creationId xmlns:p14="http://schemas.microsoft.com/office/powerpoint/2010/main" val="1483180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74E4CE4E-B003-4BCE-9BF2-3F765398D34E}" type="datetimeFigureOut">
              <a:rPr lang="en-IN" smtClean="0"/>
              <a:t>12-05-2025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FC361F-4BB3-48DE-AF23-085F34703A2F}" type="slidenum">
              <a:rPr lang="en-IN" smtClean="0"/>
              <a:t>‹#›</a:t>
            </a:fld>
            <a:endParaRPr lang="en-IN"/>
          </a:p>
        </p:txBody>
      </p:sp>
    </p:spTree>
    <p:extLst>
      <p:ext uri="{BB962C8B-B14F-4D97-AF65-F5344CB8AC3E}">
        <p14:creationId xmlns:p14="http://schemas.microsoft.com/office/powerpoint/2010/main" val="8092335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74E4CE4E-B003-4BCE-9BF2-3F765398D34E}" type="datetimeFigureOut">
              <a:rPr lang="en-IN" smtClean="0"/>
              <a:t>12-05-2025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FC361F-4BB3-48DE-AF23-085F34703A2F}" type="slidenum">
              <a:rPr lang="en-IN" smtClean="0"/>
              <a:t>‹#›</a:t>
            </a:fld>
            <a:endParaRPr lang="en-IN"/>
          </a:p>
        </p:txBody>
      </p:sp>
    </p:spTree>
    <p:extLst>
      <p:ext uri="{BB962C8B-B14F-4D97-AF65-F5344CB8AC3E}">
        <p14:creationId xmlns:p14="http://schemas.microsoft.com/office/powerpoint/2010/main" val="3244529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74E4CE4E-B003-4BCE-9BF2-3F765398D34E}" type="datetimeFigureOut">
              <a:rPr lang="en-IN" smtClean="0"/>
              <a:t>12-05-2025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FC361F-4BB3-48DE-AF23-085F34703A2F}" type="slidenum">
              <a:rPr lang="en-IN" smtClean="0"/>
              <a:t>‹#›</a:t>
            </a:fld>
            <a:endParaRPr lang="en-IN"/>
          </a:p>
        </p:txBody>
      </p:sp>
    </p:spTree>
    <p:extLst>
      <p:ext uri="{BB962C8B-B14F-4D97-AF65-F5344CB8AC3E}">
        <p14:creationId xmlns:p14="http://schemas.microsoft.com/office/powerpoint/2010/main" val="697237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74E4CE4E-B003-4BCE-9BF2-3F765398D34E}" type="datetimeFigureOut">
              <a:rPr lang="en-IN" smtClean="0"/>
              <a:t>12-05-2025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1FC361F-4BB3-48DE-AF23-085F34703A2F}" type="slidenum">
              <a:rPr lang="en-IN" smtClean="0"/>
              <a:t>‹#›</a:t>
            </a:fld>
            <a:endParaRPr lang="en-IN"/>
          </a:p>
        </p:txBody>
      </p:sp>
    </p:spTree>
    <p:extLst>
      <p:ext uri="{BB962C8B-B14F-4D97-AF65-F5344CB8AC3E}">
        <p14:creationId xmlns:p14="http://schemas.microsoft.com/office/powerpoint/2010/main" val="1628637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74E4CE4E-B003-4BCE-9BF2-3F765398D34E}" type="datetimeFigureOut">
              <a:rPr lang="en-IN" smtClean="0"/>
              <a:t>12-05-2025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1FC361F-4BB3-48DE-AF23-085F34703A2F}" type="slidenum">
              <a:rPr lang="en-IN" smtClean="0"/>
              <a:t>‹#›</a:t>
            </a:fld>
            <a:endParaRPr lang="en-IN"/>
          </a:p>
        </p:txBody>
      </p:sp>
    </p:spTree>
    <p:extLst>
      <p:ext uri="{BB962C8B-B14F-4D97-AF65-F5344CB8AC3E}">
        <p14:creationId xmlns:p14="http://schemas.microsoft.com/office/powerpoint/2010/main" val="1301036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E4CE4E-B003-4BCE-9BF2-3F765398D34E}" type="datetimeFigureOut">
              <a:rPr lang="en-IN" smtClean="0"/>
              <a:t>12-05-2025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1FC361F-4BB3-48DE-AF23-085F34703A2F}" type="slidenum">
              <a:rPr lang="en-IN" smtClean="0"/>
              <a:t>‹#›</a:t>
            </a:fld>
            <a:endParaRPr lang="en-IN"/>
          </a:p>
        </p:txBody>
      </p:sp>
    </p:spTree>
    <p:extLst>
      <p:ext uri="{BB962C8B-B14F-4D97-AF65-F5344CB8AC3E}">
        <p14:creationId xmlns:p14="http://schemas.microsoft.com/office/powerpoint/2010/main" val="3224188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4E4CE4E-B003-4BCE-9BF2-3F765398D34E}" type="datetimeFigureOut">
              <a:rPr lang="en-IN" smtClean="0"/>
              <a:t>12-05-2025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FC361F-4BB3-48DE-AF23-085F34703A2F}" type="slidenum">
              <a:rPr lang="en-IN" smtClean="0"/>
              <a:t>‹#›</a:t>
            </a:fld>
            <a:endParaRPr lang="en-IN"/>
          </a:p>
        </p:txBody>
      </p:sp>
    </p:spTree>
    <p:extLst>
      <p:ext uri="{BB962C8B-B14F-4D97-AF65-F5344CB8AC3E}">
        <p14:creationId xmlns:p14="http://schemas.microsoft.com/office/powerpoint/2010/main" val="1121523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74E4CE4E-B003-4BCE-9BF2-3F765398D34E}" type="datetimeFigureOut">
              <a:rPr lang="en-IN" smtClean="0"/>
              <a:t>12-05-2025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FC361F-4BB3-48DE-AF23-085F34703A2F}" type="slidenum">
              <a:rPr lang="en-IN" smtClean="0"/>
              <a:t>‹#›</a:t>
            </a:fld>
            <a:endParaRPr lang="en-IN"/>
          </a:p>
        </p:txBody>
      </p:sp>
    </p:spTree>
    <p:extLst>
      <p:ext uri="{BB962C8B-B14F-4D97-AF65-F5344CB8AC3E}">
        <p14:creationId xmlns:p14="http://schemas.microsoft.com/office/powerpoint/2010/main" val="2902529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E4CE4E-B003-4BCE-9BF2-3F765398D34E}" type="datetimeFigureOut">
              <a:rPr lang="en-IN" smtClean="0"/>
              <a:t>12-05-2025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FC361F-4BB3-48DE-AF23-085F34703A2F}" type="slidenum">
              <a:rPr lang="en-IN" smtClean="0"/>
              <a:t>‹#›</a:t>
            </a:fld>
            <a:endParaRPr lang="en-IN"/>
          </a:p>
        </p:txBody>
      </p:sp>
    </p:spTree>
    <p:extLst>
      <p:ext uri="{BB962C8B-B14F-4D97-AF65-F5344CB8AC3E}">
        <p14:creationId xmlns:p14="http://schemas.microsoft.com/office/powerpoint/2010/main" val="3324509430"/>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67000"/>
              </a:schemeClr>
            </a:gs>
            <a:gs pos="48000">
              <a:schemeClr val="accent3">
                <a:lumMod val="97000"/>
                <a:lumOff val="3000"/>
              </a:schemeClr>
            </a:gs>
            <a:gs pos="100000">
              <a:schemeClr val="accent3">
                <a:lumMod val="60000"/>
                <a:lumOff val="40000"/>
              </a:schemeClr>
            </a:gs>
          </a:gsLst>
          <a:lin ang="16200000" scaled="1"/>
          <a:tileRect/>
        </a:gradFill>
        <a:effectLst/>
      </p:bgPr>
    </p:bg>
    <p:spTree>
      <p:nvGrpSpPr>
        <p:cNvPr id="1" name=""/>
        <p:cNvGrpSpPr/>
        <p:nvPr/>
      </p:nvGrpSpPr>
      <p:grpSpPr>
        <a:xfrm>
          <a:off x="0" y="0"/>
          <a:ext cx="0" cy="0"/>
          <a:chOff x="0" y="0"/>
          <a:chExt cx="0" cy="0"/>
        </a:xfrm>
      </p:grpSpPr>
      <p:sp>
        <p:nvSpPr>
          <p:cNvPr id="8" name="Title 7"/>
          <p:cNvSpPr>
            <a:spLocks noGrp="1"/>
          </p:cNvSpPr>
          <p:nvPr>
            <p:ph type="ctrTitle"/>
          </p:nvPr>
        </p:nvSpPr>
        <p:spPr/>
        <p:txBody>
          <a:bodyPr>
            <a:normAutofit/>
          </a:bodyPr>
          <a:lstStyle/>
          <a:p>
            <a:pPr algn="ctr"/>
            <a:r>
              <a:rPr lang="en-GB" sz="6600" dirty="0" smtClean="0"/>
              <a:t>WORLD POPULATION ANALYSIS</a:t>
            </a:r>
            <a:endParaRPr lang="en-GB" sz="6600" dirty="0"/>
          </a:p>
        </p:txBody>
      </p:sp>
      <p:sp>
        <p:nvSpPr>
          <p:cNvPr id="9" name="Subtitle 8"/>
          <p:cNvSpPr>
            <a:spLocks noGrp="1"/>
          </p:cNvSpPr>
          <p:nvPr>
            <p:ph type="subTitle" idx="1"/>
          </p:nvPr>
        </p:nvSpPr>
        <p:spPr/>
        <p:txBody>
          <a:bodyPr/>
          <a:lstStyle/>
          <a:p>
            <a:pPr algn="r"/>
            <a:r>
              <a:rPr lang="en-GB" dirty="0" smtClean="0"/>
              <a:t>-KEERTHANA M</a:t>
            </a:r>
            <a:endParaRPr lang="en-GB" dirty="0"/>
          </a:p>
        </p:txBody>
      </p:sp>
    </p:spTree>
    <p:extLst>
      <p:ext uri="{BB962C8B-B14F-4D97-AF65-F5344CB8AC3E}">
        <p14:creationId xmlns:p14="http://schemas.microsoft.com/office/powerpoint/2010/main" val="31902195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F6253C-08FE-DF4F-DB32-264F78E2124C}"/>
              </a:ext>
            </a:extLst>
          </p:cNvPr>
          <p:cNvSpPr txBox="1"/>
          <p:nvPr/>
        </p:nvSpPr>
        <p:spPr>
          <a:xfrm>
            <a:off x="235974" y="259068"/>
            <a:ext cx="4633000" cy="461665"/>
          </a:xfrm>
          <a:prstGeom prst="rect">
            <a:avLst/>
          </a:prstGeom>
          <a:noFill/>
        </p:spPr>
        <p:txBody>
          <a:bodyPr wrap="none" rtlCol="0">
            <a:spAutoFit/>
          </a:bodyPr>
          <a:lstStyle/>
          <a:p>
            <a:r>
              <a:rPr lang="en-US" sz="2400" b="1" dirty="0">
                <a:solidFill>
                  <a:schemeClr val="accent5">
                    <a:lumMod val="75000"/>
                  </a:schemeClr>
                </a:solidFill>
              </a:rPr>
              <a:t>Which region is highly populated?</a:t>
            </a:r>
            <a:endParaRPr lang="en-IN" sz="2400" b="1" dirty="0">
              <a:solidFill>
                <a:schemeClr val="accent5">
                  <a:lumMod val="75000"/>
                </a:schemeClr>
              </a:solidFill>
            </a:endParaRPr>
          </a:p>
        </p:txBody>
      </p:sp>
      <p:sp>
        <p:nvSpPr>
          <p:cNvPr id="5" name="TextBox 4">
            <a:extLst>
              <a:ext uri="{FF2B5EF4-FFF2-40B4-BE49-F238E27FC236}">
                <a16:creationId xmlns:a16="http://schemas.microsoft.com/office/drawing/2014/main" id="{0BE37F86-ED9B-D32D-BDE4-AAF29A67359F}"/>
              </a:ext>
            </a:extLst>
          </p:cNvPr>
          <p:cNvSpPr txBox="1"/>
          <p:nvPr/>
        </p:nvSpPr>
        <p:spPr>
          <a:xfrm>
            <a:off x="528582" y="1262374"/>
            <a:ext cx="10928850" cy="707886"/>
          </a:xfrm>
          <a:prstGeom prst="rect">
            <a:avLst/>
          </a:prstGeom>
          <a:noFill/>
        </p:spPr>
        <p:txBody>
          <a:bodyPr wrap="square" rtlCol="0">
            <a:spAutoFit/>
          </a:bodyPr>
          <a:lstStyle/>
          <a:p>
            <a:r>
              <a:rPr lang="en-GB" sz="2000" dirty="0"/>
              <a:t>Of all the regions, Asia has the largest population, followed by Africa in second place, </a:t>
            </a:r>
            <a:endParaRPr lang="en-GB" sz="2000" dirty="0" smtClean="0"/>
          </a:p>
          <a:p>
            <a:r>
              <a:rPr lang="en-GB" sz="2000" dirty="0" smtClean="0"/>
              <a:t>with </a:t>
            </a:r>
            <a:r>
              <a:rPr lang="en-GB" sz="2000" dirty="0"/>
              <a:t>Oceania being the least populated</a:t>
            </a:r>
            <a:endParaRPr lang="en-IN" sz="2000" dirty="0">
              <a:solidFill>
                <a:schemeClr val="bg1"/>
              </a:solidFill>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4627" y="3119059"/>
            <a:ext cx="5001323" cy="2686425"/>
          </a:xfrm>
          <a:prstGeom prst="rect">
            <a:avLst/>
          </a:prstGeom>
        </p:spPr>
      </p:pic>
    </p:spTree>
    <p:extLst>
      <p:ext uri="{BB962C8B-B14F-4D97-AF65-F5344CB8AC3E}">
        <p14:creationId xmlns:p14="http://schemas.microsoft.com/office/powerpoint/2010/main" val="907585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78B5A38-EEE0-474C-70C1-CC17BB3ABEF7}"/>
              </a:ext>
            </a:extLst>
          </p:cNvPr>
          <p:cNvSpPr txBox="1"/>
          <p:nvPr/>
        </p:nvSpPr>
        <p:spPr>
          <a:xfrm>
            <a:off x="235974" y="259068"/>
            <a:ext cx="7157729" cy="461665"/>
          </a:xfrm>
          <a:prstGeom prst="rect">
            <a:avLst/>
          </a:prstGeom>
          <a:noFill/>
        </p:spPr>
        <p:txBody>
          <a:bodyPr wrap="none" rtlCol="0">
            <a:spAutoFit/>
          </a:bodyPr>
          <a:lstStyle/>
          <a:p>
            <a:r>
              <a:rPr lang="en-US" sz="2400" b="1" dirty="0">
                <a:solidFill>
                  <a:schemeClr val="accent5">
                    <a:lumMod val="75000"/>
                  </a:schemeClr>
                </a:solidFill>
              </a:rPr>
              <a:t>Which age group category has the highest population?</a:t>
            </a:r>
            <a:endParaRPr lang="en-IN" sz="2400" b="1" dirty="0">
              <a:solidFill>
                <a:schemeClr val="accent5">
                  <a:lumMod val="75000"/>
                </a:schemeClr>
              </a:solidFill>
            </a:endParaRPr>
          </a:p>
        </p:txBody>
      </p:sp>
      <p:sp>
        <p:nvSpPr>
          <p:cNvPr id="7" name="Rectangle 2">
            <a:extLst>
              <a:ext uri="{FF2B5EF4-FFF2-40B4-BE49-F238E27FC236}">
                <a16:creationId xmlns:a16="http://schemas.microsoft.com/office/drawing/2014/main" id="{F7EC02AA-947A-E41E-9609-214FFFBAEBB7}"/>
              </a:ext>
            </a:extLst>
          </p:cNvPr>
          <p:cNvSpPr>
            <a:spLocks noChangeArrowheads="1"/>
          </p:cNvSpPr>
          <p:nvPr/>
        </p:nvSpPr>
        <p:spPr bwMode="auto">
          <a:xfrm>
            <a:off x="235974" y="1382022"/>
            <a:ext cx="11865108"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342900" indent="-342900">
              <a:buFont typeface="Arial" panose="020B0604020202020204" pitchFamily="34" charset="0"/>
              <a:buChar char="•"/>
            </a:pPr>
            <a:r>
              <a:rPr lang="en-GB" sz="2000" b="1" dirty="0"/>
              <a:t>Largest Groups:</a:t>
            </a:r>
            <a:r>
              <a:rPr lang="en-GB" sz="2000" dirty="0"/>
              <a:t> The </a:t>
            </a:r>
            <a:r>
              <a:rPr lang="en-GB" sz="2000" b="1" dirty="0"/>
              <a:t>Young</a:t>
            </a:r>
            <a:r>
              <a:rPr lang="en-GB" sz="2000" dirty="0"/>
              <a:t> and </a:t>
            </a:r>
            <a:r>
              <a:rPr lang="en-GB" sz="2000" b="1" dirty="0"/>
              <a:t>Senior Citizens</a:t>
            </a:r>
            <a:r>
              <a:rPr lang="en-GB" sz="2000" dirty="0"/>
              <a:t> categories are the most populated, each representing 25% </a:t>
            </a:r>
            <a:endParaRPr lang="en-GB" sz="2000" dirty="0" smtClean="0"/>
          </a:p>
          <a:p>
            <a:r>
              <a:rPr lang="en-GB" sz="2000" dirty="0" smtClean="0"/>
              <a:t>      of </a:t>
            </a:r>
            <a:r>
              <a:rPr lang="en-GB" sz="2000" dirty="0"/>
              <a:t>the total population.</a:t>
            </a:r>
          </a:p>
          <a:p>
            <a:pPr marL="342900" indent="-342900">
              <a:buFont typeface="Arial" panose="020B0604020202020204" pitchFamily="34" charset="0"/>
              <a:buChar char="•"/>
            </a:pPr>
            <a:r>
              <a:rPr lang="en-GB" sz="2000" b="1" dirty="0"/>
              <a:t>Smallest Group:</a:t>
            </a:r>
            <a:r>
              <a:rPr lang="en-GB" sz="2000" dirty="0"/>
              <a:t> </a:t>
            </a:r>
            <a:r>
              <a:rPr lang="en-GB" sz="2000" b="1" dirty="0"/>
              <a:t>Teens</a:t>
            </a:r>
            <a:r>
              <a:rPr lang="en-GB" sz="2000" dirty="0"/>
              <a:t> make up the smallest share, comprising just 7% of the population.</a:t>
            </a:r>
          </a:p>
          <a:p>
            <a:pPr marL="342900" indent="-342900">
              <a:buFont typeface="Arial" panose="020B0604020202020204" pitchFamily="34" charset="0"/>
              <a:buChar char="•"/>
            </a:pPr>
            <a:r>
              <a:rPr lang="en-GB" sz="2000" b="1" dirty="0"/>
              <a:t>Middle and Children:</a:t>
            </a:r>
            <a:r>
              <a:rPr lang="en-GB" sz="2000" dirty="0"/>
              <a:t> Together, the </a:t>
            </a:r>
            <a:r>
              <a:rPr lang="en-GB" sz="2000" b="1" dirty="0"/>
              <a:t>Middle-Aged</a:t>
            </a:r>
            <a:r>
              <a:rPr lang="en-GB" sz="2000" dirty="0"/>
              <a:t> and </a:t>
            </a:r>
            <a:r>
              <a:rPr lang="en-GB" sz="2000" b="1" dirty="0"/>
              <a:t>Children</a:t>
            </a:r>
            <a:r>
              <a:rPr lang="en-GB" sz="2000" dirty="0"/>
              <a:t> groups account for 37% of the population, </a:t>
            </a:r>
            <a:endParaRPr lang="en-GB" sz="2000" dirty="0" smtClean="0"/>
          </a:p>
          <a:p>
            <a:r>
              <a:rPr lang="en-GB" sz="2000" dirty="0" smtClean="0"/>
              <a:t>      reflecting </a:t>
            </a:r>
            <a:r>
              <a:rPr lang="en-GB" sz="2000" dirty="0"/>
              <a:t>a significant portion in both early life and working age.</a:t>
            </a:r>
          </a:p>
          <a:p>
            <a:pPr marL="342900" indent="-342900">
              <a:buFont typeface="Arial" panose="020B0604020202020204" pitchFamily="34" charset="0"/>
              <a:buChar char="•"/>
            </a:pPr>
            <a:r>
              <a:rPr lang="en-GB" sz="2000" dirty="0"/>
              <a:t>Overall, the population distribution across categories is fairly balanced, with no single group overwhelmingly </a:t>
            </a:r>
            <a:endParaRPr lang="en-GB" sz="2000" dirty="0" smtClean="0"/>
          </a:p>
          <a:p>
            <a:r>
              <a:rPr lang="en-GB" sz="2000" dirty="0" smtClean="0"/>
              <a:t>      dominating</a:t>
            </a:r>
            <a:r>
              <a:rPr lang="en-GB" sz="2000" dirty="0"/>
              <a:t>.</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i="0" u="none" strike="noStrike" cap="none" normalizeH="0" baseline="0" dirty="0">
              <a:ln>
                <a:noFill/>
              </a:ln>
              <a:solidFill>
                <a:schemeClr val="bg1"/>
              </a:solidFill>
              <a:effectLst/>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50630" y="3447829"/>
            <a:ext cx="2915057" cy="3162741"/>
          </a:xfrm>
          <a:prstGeom prst="rect">
            <a:avLst/>
          </a:prstGeom>
        </p:spPr>
      </p:pic>
    </p:spTree>
    <p:extLst>
      <p:ext uri="{BB962C8B-B14F-4D97-AF65-F5344CB8AC3E}">
        <p14:creationId xmlns:p14="http://schemas.microsoft.com/office/powerpoint/2010/main" val="1226508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FDEF106-3B76-6F1E-5110-D5BDB834B642}"/>
              </a:ext>
            </a:extLst>
          </p:cNvPr>
          <p:cNvSpPr txBox="1"/>
          <p:nvPr/>
        </p:nvSpPr>
        <p:spPr>
          <a:xfrm>
            <a:off x="235974" y="259068"/>
            <a:ext cx="184731" cy="461665"/>
          </a:xfrm>
          <a:prstGeom prst="rect">
            <a:avLst/>
          </a:prstGeom>
          <a:noFill/>
        </p:spPr>
        <p:txBody>
          <a:bodyPr wrap="none" rtlCol="0">
            <a:spAutoFit/>
          </a:bodyPr>
          <a:lstStyle/>
          <a:p>
            <a:endParaRPr lang="en-IN" sz="2400" b="1" dirty="0">
              <a:solidFill>
                <a:srgbClr val="3A9CA8"/>
              </a:solidFill>
              <a:highlight>
                <a:srgbClr val="C0C0C0"/>
              </a:highlight>
              <a:latin typeface="High Tower Text" panose="02040502050506030303" pitchFamily="18" charset="0"/>
            </a:endParaRPr>
          </a:p>
        </p:txBody>
      </p:sp>
      <p:sp>
        <p:nvSpPr>
          <p:cNvPr id="9" name="TextBox 8">
            <a:extLst>
              <a:ext uri="{FF2B5EF4-FFF2-40B4-BE49-F238E27FC236}">
                <a16:creationId xmlns:a16="http://schemas.microsoft.com/office/drawing/2014/main" id="{E5EB3ACE-6CB3-4FC1-02BD-2904BFF3B8CC}"/>
              </a:ext>
            </a:extLst>
          </p:cNvPr>
          <p:cNvSpPr txBox="1"/>
          <p:nvPr/>
        </p:nvSpPr>
        <p:spPr>
          <a:xfrm>
            <a:off x="235974" y="259068"/>
            <a:ext cx="8614346" cy="461665"/>
          </a:xfrm>
          <a:prstGeom prst="rect">
            <a:avLst/>
          </a:prstGeom>
          <a:noFill/>
        </p:spPr>
        <p:txBody>
          <a:bodyPr wrap="none" rtlCol="0">
            <a:spAutoFit/>
          </a:bodyPr>
          <a:lstStyle/>
          <a:p>
            <a:r>
              <a:rPr lang="en-US" sz="2400" b="1" dirty="0">
                <a:solidFill>
                  <a:schemeClr val="accent5">
                    <a:lumMod val="75000"/>
                  </a:schemeClr>
                </a:solidFill>
              </a:rPr>
              <a:t>What are the population trends across all regions over the years?</a:t>
            </a:r>
            <a:r>
              <a:rPr lang="en-US" sz="2400" b="1" dirty="0">
                <a:solidFill>
                  <a:schemeClr val="accent5">
                    <a:lumMod val="75000"/>
                  </a:schemeClr>
                </a:solidFill>
                <a:latin typeface="High Tower Text" panose="02040502050506030303" pitchFamily="18" charset="0"/>
              </a:rPr>
              <a:t>?</a:t>
            </a:r>
            <a:endParaRPr lang="en-IN" sz="2400" b="1" dirty="0">
              <a:solidFill>
                <a:schemeClr val="accent5">
                  <a:lumMod val="75000"/>
                </a:schemeClr>
              </a:solidFill>
              <a:latin typeface="High Tower Text" panose="02040502050506030303" pitchFamily="18" charset="0"/>
            </a:endParaRPr>
          </a:p>
        </p:txBody>
      </p:sp>
      <p:sp>
        <p:nvSpPr>
          <p:cNvPr id="10" name="Rectangle 1">
            <a:extLst>
              <a:ext uri="{FF2B5EF4-FFF2-40B4-BE49-F238E27FC236}">
                <a16:creationId xmlns:a16="http://schemas.microsoft.com/office/drawing/2014/main" id="{A2837526-8672-551D-53B2-BB15D5C78259}"/>
              </a:ext>
            </a:extLst>
          </p:cNvPr>
          <p:cNvSpPr>
            <a:spLocks noChangeArrowheads="1"/>
          </p:cNvSpPr>
          <p:nvPr/>
        </p:nvSpPr>
        <p:spPr bwMode="auto">
          <a:xfrm>
            <a:off x="435875" y="1427169"/>
            <a:ext cx="10839891"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GB" sz="2000" dirty="0"/>
              <a:t>Africa, Oceania, and North America exhibit a consistent upward trend in population growth over time. </a:t>
            </a:r>
            <a:endParaRPr lang="en-GB" sz="2000" dirty="0" smtClean="0"/>
          </a:p>
          <a:p>
            <a:pPr lvl="0" defTabSz="914400" eaLnBrk="0" fontAlgn="base" hangingPunct="0">
              <a:spcBef>
                <a:spcPct val="0"/>
              </a:spcBef>
              <a:spcAft>
                <a:spcPct val="0"/>
              </a:spcAft>
            </a:pPr>
            <a:r>
              <a:rPr lang="en-GB" sz="2000" dirty="0" smtClean="0"/>
              <a:t>Starting from </a:t>
            </a:r>
            <a:r>
              <a:rPr lang="en-GB" sz="2000" dirty="0"/>
              <a:t>relatively low levels, their populations steadily increase, reaching much higher </a:t>
            </a:r>
            <a:r>
              <a:rPr lang="en-GB" sz="2000" dirty="0" smtClean="0"/>
              <a:t>figures</a:t>
            </a:r>
          </a:p>
          <a:p>
            <a:pPr lvl="0" defTabSz="914400" eaLnBrk="0" fontAlgn="base" hangingPunct="0">
              <a:spcBef>
                <a:spcPct val="0"/>
              </a:spcBef>
              <a:spcAft>
                <a:spcPct val="0"/>
              </a:spcAft>
            </a:pPr>
            <a:r>
              <a:rPr lang="en-GB" sz="2000" dirty="0" smtClean="0"/>
              <a:t> </a:t>
            </a:r>
            <a:r>
              <a:rPr lang="en-GB" sz="2000" dirty="0"/>
              <a:t>by the end of the timeline.</a:t>
            </a:r>
            <a:endParaRPr kumimoji="0" lang="en-US" altLang="en-US" sz="2000" b="0" i="0" u="none" strike="noStrike" cap="none" normalizeH="0" baseline="0" dirty="0">
              <a:ln>
                <a:noFill/>
              </a:ln>
              <a:solidFill>
                <a:schemeClr val="bg1"/>
              </a:solidFill>
              <a:effectLst/>
            </a:endParaRPr>
          </a:p>
        </p:txBody>
      </p:sp>
      <p:sp>
        <p:nvSpPr>
          <p:cNvPr id="12" name="TextBox 11">
            <a:extLst>
              <a:ext uri="{FF2B5EF4-FFF2-40B4-BE49-F238E27FC236}">
                <a16:creationId xmlns:a16="http://schemas.microsoft.com/office/drawing/2014/main" id="{6F4E0566-3599-A5D0-64CA-CF5BA1AFE954}"/>
              </a:ext>
            </a:extLst>
          </p:cNvPr>
          <p:cNvSpPr txBox="1"/>
          <p:nvPr/>
        </p:nvSpPr>
        <p:spPr>
          <a:xfrm>
            <a:off x="1691586" y="3149269"/>
            <a:ext cx="667042" cy="338554"/>
          </a:xfrm>
          <a:prstGeom prst="rect">
            <a:avLst/>
          </a:prstGeom>
          <a:noFill/>
        </p:spPr>
        <p:txBody>
          <a:bodyPr wrap="none" rtlCol="0">
            <a:spAutoFit/>
          </a:bodyPr>
          <a:lstStyle/>
          <a:p>
            <a:r>
              <a:rPr lang="en-US" sz="1600" dirty="0">
                <a:solidFill>
                  <a:schemeClr val="bg1"/>
                </a:solidFill>
              </a:rPr>
              <a:t>Africa</a:t>
            </a:r>
            <a:endParaRPr lang="en-IN" dirty="0">
              <a:solidFill>
                <a:schemeClr val="bg1"/>
              </a:solidFill>
            </a:endParaRPr>
          </a:p>
        </p:txBody>
      </p:sp>
      <p:sp>
        <p:nvSpPr>
          <p:cNvPr id="14" name="TextBox 13">
            <a:extLst>
              <a:ext uri="{FF2B5EF4-FFF2-40B4-BE49-F238E27FC236}">
                <a16:creationId xmlns:a16="http://schemas.microsoft.com/office/drawing/2014/main" id="{51D25C8B-2DAD-D704-BB27-DC501A51FB08}"/>
              </a:ext>
            </a:extLst>
          </p:cNvPr>
          <p:cNvSpPr txBox="1"/>
          <p:nvPr/>
        </p:nvSpPr>
        <p:spPr>
          <a:xfrm>
            <a:off x="5639991" y="3186278"/>
            <a:ext cx="889987" cy="615553"/>
          </a:xfrm>
          <a:prstGeom prst="rect">
            <a:avLst/>
          </a:prstGeom>
          <a:noFill/>
        </p:spPr>
        <p:txBody>
          <a:bodyPr wrap="none" rtlCol="0">
            <a:spAutoFit/>
          </a:bodyPr>
          <a:lstStyle/>
          <a:p>
            <a:r>
              <a:rPr lang="en-US" sz="1600" dirty="0">
                <a:solidFill>
                  <a:schemeClr val="bg1"/>
                </a:solidFill>
              </a:rPr>
              <a:t>Oceania</a:t>
            </a:r>
            <a:endParaRPr lang="en-US" dirty="0">
              <a:solidFill>
                <a:schemeClr val="bg1"/>
              </a:solidFill>
            </a:endParaRPr>
          </a:p>
          <a:p>
            <a:endParaRPr lang="en-IN" dirty="0">
              <a:solidFill>
                <a:schemeClr val="bg1"/>
              </a:solidFill>
            </a:endParaRPr>
          </a:p>
        </p:txBody>
      </p:sp>
      <p:sp>
        <p:nvSpPr>
          <p:cNvPr id="16" name="TextBox 15">
            <a:extLst>
              <a:ext uri="{FF2B5EF4-FFF2-40B4-BE49-F238E27FC236}">
                <a16:creationId xmlns:a16="http://schemas.microsoft.com/office/drawing/2014/main" id="{FEB67B04-8454-8842-1FE5-7DE892FA4207}"/>
              </a:ext>
            </a:extLst>
          </p:cNvPr>
          <p:cNvSpPr txBox="1"/>
          <p:nvPr/>
        </p:nvSpPr>
        <p:spPr>
          <a:xfrm>
            <a:off x="9359971" y="3164949"/>
            <a:ext cx="1407629" cy="584775"/>
          </a:xfrm>
          <a:prstGeom prst="rect">
            <a:avLst/>
          </a:prstGeom>
          <a:noFill/>
        </p:spPr>
        <p:txBody>
          <a:bodyPr wrap="none" rtlCol="0">
            <a:spAutoFit/>
          </a:bodyPr>
          <a:lstStyle/>
          <a:p>
            <a:r>
              <a:rPr lang="en-US" sz="1600" dirty="0">
                <a:solidFill>
                  <a:schemeClr val="bg1"/>
                </a:solidFill>
              </a:rPr>
              <a:t>North America</a:t>
            </a:r>
          </a:p>
          <a:p>
            <a:endParaRPr lang="en-IN" sz="1600" dirty="0">
              <a:solidFill>
                <a:schemeClr val="bg1"/>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6551" y="3525083"/>
            <a:ext cx="3138796" cy="2328429"/>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2308" y="3549394"/>
            <a:ext cx="3456183" cy="232938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42870" y="3525083"/>
            <a:ext cx="3188882" cy="2353691"/>
          </a:xfrm>
          <a:prstGeom prst="rect">
            <a:avLst/>
          </a:prstGeom>
        </p:spPr>
      </p:pic>
    </p:spTree>
    <p:extLst>
      <p:ext uri="{BB962C8B-B14F-4D97-AF65-F5344CB8AC3E}">
        <p14:creationId xmlns:p14="http://schemas.microsoft.com/office/powerpoint/2010/main" val="24320094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3A67DFC1-4D8B-7BCF-BBF1-B4F63373E68D}"/>
              </a:ext>
            </a:extLst>
          </p:cNvPr>
          <p:cNvSpPr txBox="1"/>
          <p:nvPr/>
        </p:nvSpPr>
        <p:spPr>
          <a:xfrm>
            <a:off x="5926559" y="3090446"/>
            <a:ext cx="574196" cy="338554"/>
          </a:xfrm>
          <a:prstGeom prst="rect">
            <a:avLst/>
          </a:prstGeom>
          <a:noFill/>
        </p:spPr>
        <p:txBody>
          <a:bodyPr wrap="none" rtlCol="0">
            <a:spAutoFit/>
          </a:bodyPr>
          <a:lstStyle/>
          <a:p>
            <a:r>
              <a:rPr lang="en-US" sz="1600" dirty="0">
                <a:latin typeface="High Tower Text" panose="02040502050506030303" pitchFamily="18" charset="0"/>
              </a:rPr>
              <a:t>Asia</a:t>
            </a:r>
            <a:endParaRPr lang="en-IN" sz="1600" dirty="0">
              <a:latin typeface="High Tower Text" panose="02040502050506030303" pitchFamily="18" charset="0"/>
            </a:endParaRPr>
          </a:p>
        </p:txBody>
      </p:sp>
      <p:sp>
        <p:nvSpPr>
          <p:cNvPr id="15" name="TextBox 14">
            <a:extLst>
              <a:ext uri="{FF2B5EF4-FFF2-40B4-BE49-F238E27FC236}">
                <a16:creationId xmlns:a16="http://schemas.microsoft.com/office/drawing/2014/main" id="{B24F9965-9A92-7161-3A42-16113CD7183C}"/>
              </a:ext>
            </a:extLst>
          </p:cNvPr>
          <p:cNvSpPr txBox="1"/>
          <p:nvPr/>
        </p:nvSpPr>
        <p:spPr>
          <a:xfrm>
            <a:off x="1452273" y="3090446"/>
            <a:ext cx="1483098" cy="338554"/>
          </a:xfrm>
          <a:prstGeom prst="rect">
            <a:avLst/>
          </a:prstGeom>
          <a:noFill/>
        </p:spPr>
        <p:txBody>
          <a:bodyPr wrap="none" rtlCol="0">
            <a:spAutoFit/>
          </a:bodyPr>
          <a:lstStyle/>
          <a:p>
            <a:r>
              <a:rPr lang="en-US" sz="1600" dirty="0">
                <a:latin typeface="High Tower Text" panose="02040502050506030303" pitchFamily="18" charset="0"/>
              </a:rPr>
              <a:t>South America</a:t>
            </a:r>
            <a:endParaRPr lang="en-IN" sz="1600" dirty="0">
              <a:latin typeface="High Tower Text" panose="02040502050506030303" pitchFamily="18" charset="0"/>
            </a:endParaRPr>
          </a:p>
        </p:txBody>
      </p:sp>
      <p:sp>
        <p:nvSpPr>
          <p:cNvPr id="25" name="TextBox 24">
            <a:extLst>
              <a:ext uri="{FF2B5EF4-FFF2-40B4-BE49-F238E27FC236}">
                <a16:creationId xmlns:a16="http://schemas.microsoft.com/office/drawing/2014/main" id="{8C743374-2C16-CA37-8E5B-FAA67FDB2680}"/>
              </a:ext>
            </a:extLst>
          </p:cNvPr>
          <p:cNvSpPr txBox="1"/>
          <p:nvPr/>
        </p:nvSpPr>
        <p:spPr>
          <a:xfrm>
            <a:off x="9907926" y="3090446"/>
            <a:ext cx="795411" cy="338554"/>
          </a:xfrm>
          <a:prstGeom prst="rect">
            <a:avLst/>
          </a:prstGeom>
          <a:noFill/>
        </p:spPr>
        <p:txBody>
          <a:bodyPr wrap="none" rtlCol="0">
            <a:spAutoFit/>
          </a:bodyPr>
          <a:lstStyle/>
          <a:p>
            <a:r>
              <a:rPr lang="en-US" sz="1600" dirty="0">
                <a:latin typeface="High Tower Text" panose="02040502050506030303" pitchFamily="18" charset="0"/>
              </a:rPr>
              <a:t>Europe</a:t>
            </a:r>
            <a:endParaRPr lang="en-IN" sz="1600" dirty="0">
              <a:latin typeface="High Tower Text" panose="02040502050506030303" pitchFamily="18" charset="0"/>
            </a:endParaRPr>
          </a:p>
        </p:txBody>
      </p:sp>
      <p:sp>
        <p:nvSpPr>
          <p:cNvPr id="27" name="TextBox 26">
            <a:extLst>
              <a:ext uri="{FF2B5EF4-FFF2-40B4-BE49-F238E27FC236}">
                <a16:creationId xmlns:a16="http://schemas.microsoft.com/office/drawing/2014/main" id="{0F5DBAE8-E66E-67E6-B267-1CBF2AC04BE1}"/>
              </a:ext>
            </a:extLst>
          </p:cNvPr>
          <p:cNvSpPr txBox="1"/>
          <p:nvPr/>
        </p:nvSpPr>
        <p:spPr>
          <a:xfrm>
            <a:off x="297425" y="3186765"/>
            <a:ext cx="11597148" cy="400110"/>
          </a:xfrm>
          <a:prstGeom prst="rect">
            <a:avLst/>
          </a:prstGeom>
          <a:noFill/>
        </p:spPr>
        <p:txBody>
          <a:bodyPr wrap="square">
            <a:spAutoFit/>
          </a:bodyPr>
          <a:lstStyle/>
          <a:p>
            <a:pPr marL="342900" indent="-342900">
              <a:buFont typeface="Arial" panose="020B0604020202020204" pitchFamily="34" charset="0"/>
              <a:buChar char="•"/>
            </a:pPr>
            <a:endParaRPr lang="en-IN" sz="2000" dirty="0">
              <a:solidFill>
                <a:schemeClr val="bg1"/>
              </a:solidFill>
            </a:endParaRPr>
          </a:p>
        </p:txBody>
      </p:sp>
      <p:sp>
        <p:nvSpPr>
          <p:cNvPr id="2" name="Rectangle 1"/>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
        <p:nvSpPr>
          <p:cNvPr id="3" name="Rectangle 2"/>
          <p:cNvSpPr>
            <a:spLocks noChangeArrowheads="1"/>
          </p:cNvSpPr>
          <p:nvPr/>
        </p:nvSpPr>
        <p:spPr bwMode="auto">
          <a:xfrm>
            <a:off x="146304" y="462705"/>
            <a:ext cx="1241250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South America and Asia show a population trend that increases steadily at first, peaking in the middle of the timeline. </a:t>
            </a:r>
          </a:p>
          <a:p>
            <a:pPr marR="0" lvl="0" algn="l" defTabSz="914400" rtl="0" eaLnBrk="0" fontAlgn="base" latinLnBrk="0" hangingPunct="0">
              <a:lnSpc>
                <a:spcPct val="100000"/>
              </a:lnSpc>
              <a:spcBef>
                <a:spcPct val="0"/>
              </a:spcBef>
              <a:spcAft>
                <a:spcPct val="0"/>
              </a:spcAft>
              <a:buClrTx/>
              <a:buSzTx/>
              <a:tabLst/>
            </a:pPr>
            <a:r>
              <a:rPr lang="en-US" altLang="en-US" dirty="0">
                <a:latin typeface="Arial" panose="020B0604020202020204" pitchFamily="34" charset="0"/>
              </a:rPr>
              <a:t> </a:t>
            </a:r>
            <a:r>
              <a:rPr lang="en-US" altLang="en-US" dirty="0" smtClean="0">
                <a:latin typeface="Arial" panose="020B0604020202020204" pitchFamily="34" charset="0"/>
              </a:rPr>
              <a:t>    </a:t>
            </a:r>
            <a:r>
              <a:rPr kumimoji="0" lang="en-US" altLang="en-US" sz="1800" b="0" i="0" u="none" strike="noStrike" cap="none" normalizeH="0" baseline="0" dirty="0" smtClean="0">
                <a:ln>
                  <a:noFill/>
                </a:ln>
                <a:solidFill>
                  <a:schemeClr val="tx1"/>
                </a:solidFill>
                <a:effectLst/>
                <a:latin typeface="Arial" panose="020B0604020202020204" pitchFamily="34" charset="0"/>
              </a:rPr>
              <a:t>Following the peak, the population begins to gradually decline towards the end of the period.</a:t>
            </a:r>
          </a:p>
        </p:txBody>
      </p:sp>
      <p:sp>
        <p:nvSpPr>
          <p:cNvPr id="8" name="Rectangle 6"/>
          <p:cNvSpPr>
            <a:spLocks noChangeArrowheads="1"/>
          </p:cNvSpPr>
          <p:nvPr/>
        </p:nvSpPr>
        <p:spPr bwMode="auto">
          <a:xfrm>
            <a:off x="0" y="1788632"/>
            <a:ext cx="1170705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Europe displays a population trend that begins with a gradual increase, reaching its peak early in the timeline. </a:t>
            </a:r>
          </a:p>
          <a:p>
            <a:pPr marR="0" lvl="0" algn="l" defTabSz="914400" rtl="0" eaLnBrk="0" fontAlgn="base" latinLnBrk="0" hangingPunct="0">
              <a:lnSpc>
                <a:spcPct val="100000"/>
              </a:lnSpc>
              <a:spcBef>
                <a:spcPct val="0"/>
              </a:spcBef>
              <a:spcAft>
                <a:spcPct val="0"/>
              </a:spcAft>
              <a:buClrTx/>
              <a:buSzTx/>
              <a:tabLst/>
            </a:pPr>
            <a:r>
              <a:rPr lang="en-US" altLang="en-US" dirty="0">
                <a:latin typeface="Arial" panose="020B0604020202020204" pitchFamily="34" charset="0"/>
              </a:rPr>
              <a:t> </a:t>
            </a:r>
            <a:r>
              <a:rPr lang="en-US" altLang="en-US" dirty="0" smtClean="0">
                <a:latin typeface="Arial" panose="020B0604020202020204" pitchFamily="34" charset="0"/>
              </a:rPr>
              <a:t>   </a:t>
            </a:r>
            <a:r>
              <a:rPr kumimoji="0" lang="en-US" altLang="en-US" sz="1800" b="0" i="0" u="none" strike="noStrike" cap="none" normalizeH="0" baseline="0" dirty="0" smtClean="0">
                <a:ln>
                  <a:noFill/>
                </a:ln>
                <a:solidFill>
                  <a:schemeClr val="tx1"/>
                </a:solidFill>
                <a:effectLst/>
                <a:latin typeface="Arial" panose="020B0604020202020204" pitchFamily="34" charset="0"/>
              </a:rPr>
              <a:t>Afterward, the population steadily declines, with the rate of decrease becoming more pronounced over time.</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337" y="3595073"/>
            <a:ext cx="3366616" cy="2484103"/>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5386" y="3586875"/>
            <a:ext cx="3150738" cy="2484103"/>
          </a:xfrm>
          <a:prstGeom prst="rect">
            <a:avLst/>
          </a:prstGeom>
        </p:spPr>
      </p:pic>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42832" y="3525319"/>
            <a:ext cx="3083986" cy="2484103"/>
          </a:xfrm>
          <a:prstGeom prst="rect">
            <a:avLst/>
          </a:prstGeom>
        </p:spPr>
      </p:pic>
    </p:spTree>
    <p:extLst>
      <p:ext uri="{BB962C8B-B14F-4D97-AF65-F5344CB8AC3E}">
        <p14:creationId xmlns:p14="http://schemas.microsoft.com/office/powerpoint/2010/main" val="4136206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2FEBC6-726D-E183-3C53-416C573B3B46}"/>
              </a:ext>
            </a:extLst>
          </p:cNvPr>
          <p:cNvSpPr txBox="1"/>
          <p:nvPr/>
        </p:nvSpPr>
        <p:spPr>
          <a:xfrm>
            <a:off x="1490792" y="2767280"/>
            <a:ext cx="9210415" cy="1323439"/>
          </a:xfrm>
          <a:prstGeom prst="rect">
            <a:avLst/>
          </a:prstGeom>
          <a:noFill/>
        </p:spPr>
        <p:txBody>
          <a:bodyPr wrap="square" rtlCol="0">
            <a:spAutoFit/>
          </a:bodyPr>
          <a:lstStyle/>
          <a:p>
            <a:r>
              <a:rPr lang="en-US" sz="8000" b="1" dirty="0">
                <a:solidFill>
                  <a:schemeClr val="accent5">
                    <a:lumMod val="75000"/>
                  </a:schemeClr>
                </a:solidFill>
              </a:rPr>
              <a:t>RECOMMENDATIONS</a:t>
            </a:r>
            <a:endParaRPr lang="en-IN" sz="8000" b="1" dirty="0">
              <a:solidFill>
                <a:schemeClr val="accent5">
                  <a:lumMod val="75000"/>
                </a:schemeClr>
              </a:solidFill>
            </a:endParaRPr>
          </a:p>
        </p:txBody>
      </p:sp>
    </p:spTree>
    <p:extLst>
      <p:ext uri="{BB962C8B-B14F-4D97-AF65-F5344CB8AC3E}">
        <p14:creationId xmlns:p14="http://schemas.microsoft.com/office/powerpoint/2010/main" val="2963631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8485631-E38E-9128-BF99-D39DD93301B5}"/>
              </a:ext>
            </a:extLst>
          </p:cNvPr>
          <p:cNvSpPr txBox="1"/>
          <p:nvPr/>
        </p:nvSpPr>
        <p:spPr>
          <a:xfrm>
            <a:off x="152399" y="2151727"/>
            <a:ext cx="11887201" cy="2246769"/>
          </a:xfrm>
          <a:prstGeom prst="rect">
            <a:avLst/>
          </a:prstGeom>
          <a:noFill/>
        </p:spPr>
        <p:txBody>
          <a:bodyPr wrap="square">
            <a:spAutoFit/>
          </a:bodyPr>
          <a:lstStyle/>
          <a:p>
            <a:pPr marL="342900" indent="-342900">
              <a:buFont typeface="Arial" panose="020B0604020202020204" pitchFamily="34" charset="0"/>
              <a:buChar char="•"/>
            </a:pPr>
            <a:r>
              <a:rPr lang="en-GB" sz="2000" dirty="0"/>
              <a:t>To curb population growth in Asia, several key strategies can be implemented, including improving access to family planning, education (particularly for women), and healthcare to reduce infant mortality</a:t>
            </a:r>
            <a:r>
              <a:rPr lang="en-GB" sz="2000" dirty="0" smtClean="0"/>
              <a:t>.</a:t>
            </a:r>
          </a:p>
          <a:p>
            <a:pPr marL="342900" indent="-342900">
              <a:buFont typeface="Arial" panose="020B0604020202020204" pitchFamily="34" charset="0"/>
              <a:buChar char="•"/>
            </a:pPr>
            <a:r>
              <a:rPr lang="en-GB" sz="2000" dirty="0" smtClean="0"/>
              <a:t> </a:t>
            </a:r>
            <a:r>
              <a:rPr lang="en-GB" sz="2000" dirty="0"/>
              <a:t>Promoting urbanization, economic development, and social security can also help lower birth rates. Governments could encourage smaller families by offering incentives and supporting delayed marriage and childbearing. </a:t>
            </a:r>
            <a:endParaRPr lang="en-GB" sz="2000" dirty="0" smtClean="0"/>
          </a:p>
          <a:p>
            <a:pPr marL="342900" indent="-342900">
              <a:buFont typeface="Arial" panose="020B0604020202020204" pitchFamily="34" charset="0"/>
              <a:buChar char="•"/>
            </a:pPr>
            <a:r>
              <a:rPr lang="en-GB" sz="2000" dirty="0" smtClean="0"/>
              <a:t>Additionally</a:t>
            </a:r>
            <a:r>
              <a:rPr lang="en-GB" sz="2000" dirty="0"/>
              <a:t>, fostering gender equality and providing workplace support for parents could further promote smaller families, striving to balance population control with an improved quality of life</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807914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943CE1-5F59-4A09-227C-F613A8192124}"/>
              </a:ext>
            </a:extLst>
          </p:cNvPr>
          <p:cNvSpPr txBox="1"/>
          <p:nvPr/>
        </p:nvSpPr>
        <p:spPr>
          <a:xfrm>
            <a:off x="172063" y="1323007"/>
            <a:ext cx="11847871" cy="2246769"/>
          </a:xfrm>
          <a:prstGeom prst="rect">
            <a:avLst/>
          </a:prstGeom>
          <a:noFill/>
        </p:spPr>
        <p:txBody>
          <a:bodyPr wrap="square">
            <a:spAutoFit/>
          </a:bodyPr>
          <a:lstStyle/>
          <a:p>
            <a:pPr marL="342900" indent="-342900">
              <a:buFont typeface="Arial" panose="020B0604020202020204" pitchFamily="34" charset="0"/>
              <a:buChar char="•"/>
            </a:pPr>
            <a:r>
              <a:rPr lang="en-GB" sz="2000" dirty="0"/>
              <a:t>To increase the population in Europe, several key strategies can be adopted, including offering financial incentives for families, enhancing paid parental leave, and providing affordable childcare and housing. </a:t>
            </a:r>
            <a:endParaRPr lang="en-GB" sz="2000" dirty="0" smtClean="0"/>
          </a:p>
          <a:p>
            <a:pPr marL="342900" indent="-342900">
              <a:buFont typeface="Arial" panose="020B0604020202020204" pitchFamily="34" charset="0"/>
              <a:buChar char="•"/>
            </a:pPr>
            <a:r>
              <a:rPr lang="en-GB" sz="2000" dirty="0" smtClean="0"/>
              <a:t>Policies </a:t>
            </a:r>
            <a:r>
              <a:rPr lang="en-GB" sz="2000" dirty="0"/>
              <a:t>aimed at attracting immigrants and supporting their integration, along with flexible work arrangements, can also help boost the population</a:t>
            </a:r>
            <a:r>
              <a:rPr lang="en-GB" sz="2000" dirty="0" smtClean="0"/>
              <a:t>.</a:t>
            </a:r>
          </a:p>
          <a:p>
            <a:pPr marL="342900" indent="-342900">
              <a:buFont typeface="Arial" panose="020B0604020202020204" pitchFamily="34" charset="0"/>
              <a:buChar char="•"/>
            </a:pPr>
            <a:r>
              <a:rPr lang="en-GB" sz="2000" dirty="0" smtClean="0"/>
              <a:t> </a:t>
            </a:r>
            <a:r>
              <a:rPr lang="en-GB" sz="2000" dirty="0"/>
              <a:t>Encouraging work-life balance, promoting gender equality, and providing fertility treatments are crucial as well. Additionally, improving access to healthcare and reproductive health education, along with creating job opportunities for young people, can encourage early family planning and support family </a:t>
            </a:r>
            <a:r>
              <a:rPr lang="en-GB" sz="2000" dirty="0" smtClean="0"/>
              <a:t>growth</a:t>
            </a:r>
            <a:r>
              <a:rPr lang="en-US" sz="2000" dirty="0">
                <a:solidFill>
                  <a:schemeClr val="bg1"/>
                </a:solidFill>
              </a:rPr>
              <a:t>.</a:t>
            </a:r>
            <a:endParaRPr lang="en-IN" sz="2000" dirty="0">
              <a:solidFill>
                <a:schemeClr val="bg1"/>
              </a:solidFill>
            </a:endParaRPr>
          </a:p>
        </p:txBody>
      </p:sp>
      <p:sp>
        <p:nvSpPr>
          <p:cNvPr id="3" name="TextBox 2">
            <a:extLst>
              <a:ext uri="{FF2B5EF4-FFF2-40B4-BE49-F238E27FC236}">
                <a16:creationId xmlns:a16="http://schemas.microsoft.com/office/drawing/2014/main" id="{20FD8126-52CA-30B2-1BA0-03E9BC2549D8}"/>
              </a:ext>
            </a:extLst>
          </p:cNvPr>
          <p:cNvSpPr txBox="1"/>
          <p:nvPr/>
        </p:nvSpPr>
        <p:spPr>
          <a:xfrm>
            <a:off x="172063" y="4706437"/>
            <a:ext cx="12019937" cy="707886"/>
          </a:xfrm>
          <a:prstGeom prst="rect">
            <a:avLst/>
          </a:prstGeom>
          <a:noFill/>
        </p:spPr>
        <p:txBody>
          <a:bodyPr wrap="square">
            <a:spAutoFit/>
          </a:bodyPr>
          <a:lstStyle/>
          <a:p>
            <a:r>
              <a:rPr lang="en-GB" sz="2000" dirty="0"/>
              <a:t>There is no immediate need to focus on increasing the population in Oceania, Africa, and North America, as these regions have already experienced consistent population growth over the years.</a:t>
            </a:r>
            <a:endParaRPr lang="en-IN"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804206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t="2357"/>
          <a:stretch/>
        </p:blipFill>
        <p:spPr>
          <a:xfrm>
            <a:off x="0" y="1"/>
            <a:ext cx="12192000" cy="6858000"/>
          </a:xfrm>
          <a:prstGeom prst="rect">
            <a:avLst/>
          </a:prstGeom>
        </p:spPr>
      </p:pic>
    </p:spTree>
    <p:extLst>
      <p:ext uri="{BB962C8B-B14F-4D97-AF65-F5344CB8AC3E}">
        <p14:creationId xmlns:p14="http://schemas.microsoft.com/office/powerpoint/2010/main" val="11776576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C24AEF7-C019-F029-AF52-EE346A20D5F8}"/>
              </a:ext>
            </a:extLst>
          </p:cNvPr>
          <p:cNvSpPr txBox="1"/>
          <p:nvPr/>
        </p:nvSpPr>
        <p:spPr>
          <a:xfrm>
            <a:off x="3464015" y="2767280"/>
            <a:ext cx="5263969" cy="1323439"/>
          </a:xfrm>
          <a:prstGeom prst="rect">
            <a:avLst/>
          </a:prstGeom>
          <a:noFill/>
        </p:spPr>
        <p:txBody>
          <a:bodyPr wrap="square" rtlCol="0">
            <a:spAutoFit/>
          </a:bodyPr>
          <a:lstStyle/>
          <a:p>
            <a:r>
              <a:rPr lang="en-US" sz="8000" b="1" dirty="0">
                <a:solidFill>
                  <a:schemeClr val="tx1">
                    <a:lumMod val="95000"/>
                    <a:lumOff val="5000"/>
                  </a:schemeClr>
                </a:solidFill>
              </a:rPr>
              <a:t>THANK</a:t>
            </a:r>
            <a:r>
              <a:rPr lang="en-US" sz="8000" b="1" dirty="0">
                <a:solidFill>
                  <a:srgbClr val="3A9CA8"/>
                </a:solidFill>
              </a:rPr>
              <a:t> </a:t>
            </a:r>
            <a:r>
              <a:rPr lang="en-US" sz="8000" b="1" dirty="0">
                <a:solidFill>
                  <a:schemeClr val="tx1">
                    <a:lumMod val="95000"/>
                    <a:lumOff val="5000"/>
                  </a:schemeClr>
                </a:solidFill>
              </a:rPr>
              <a:t>YOU</a:t>
            </a:r>
            <a:endParaRPr lang="en-IN" sz="8000" b="1" dirty="0">
              <a:solidFill>
                <a:schemeClr val="tx1">
                  <a:lumMod val="95000"/>
                  <a:lumOff val="5000"/>
                </a:schemeClr>
              </a:solidFill>
            </a:endParaRPr>
          </a:p>
        </p:txBody>
      </p:sp>
    </p:spTree>
    <p:extLst>
      <p:ext uri="{BB962C8B-B14F-4D97-AF65-F5344CB8AC3E}">
        <p14:creationId xmlns:p14="http://schemas.microsoft.com/office/powerpoint/2010/main" val="41397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32DF81-C2B9-FBC9-CA50-E2BD2CEF03AB}"/>
              </a:ext>
            </a:extLst>
          </p:cNvPr>
          <p:cNvSpPr txBox="1"/>
          <p:nvPr/>
        </p:nvSpPr>
        <p:spPr>
          <a:xfrm>
            <a:off x="3818414" y="1059120"/>
            <a:ext cx="4555172" cy="707886"/>
          </a:xfrm>
          <a:prstGeom prst="rect">
            <a:avLst/>
          </a:prstGeom>
          <a:noFill/>
        </p:spPr>
        <p:txBody>
          <a:bodyPr wrap="square" rtlCol="0">
            <a:spAutoFit/>
          </a:bodyPr>
          <a:lstStyle/>
          <a:p>
            <a:r>
              <a:rPr lang="en-US" sz="4000" b="1" dirty="0">
                <a:solidFill>
                  <a:schemeClr val="tx1">
                    <a:lumMod val="85000"/>
                    <a:lumOff val="15000"/>
                  </a:schemeClr>
                </a:solidFill>
              </a:rPr>
              <a:t>DATASET OVERVIEW</a:t>
            </a:r>
            <a:endParaRPr lang="en-IN" sz="4000" b="1" dirty="0">
              <a:solidFill>
                <a:schemeClr val="tx1">
                  <a:lumMod val="85000"/>
                  <a:lumOff val="15000"/>
                </a:schemeClr>
              </a:solidFill>
            </a:endParaRPr>
          </a:p>
        </p:txBody>
      </p:sp>
      <p:sp>
        <p:nvSpPr>
          <p:cNvPr id="5" name="TextBox 4">
            <a:extLst>
              <a:ext uri="{FF2B5EF4-FFF2-40B4-BE49-F238E27FC236}">
                <a16:creationId xmlns:a16="http://schemas.microsoft.com/office/drawing/2014/main" id="{7307D938-23D7-035E-95E7-933C66130FFB}"/>
              </a:ext>
            </a:extLst>
          </p:cNvPr>
          <p:cNvSpPr txBox="1"/>
          <p:nvPr/>
        </p:nvSpPr>
        <p:spPr>
          <a:xfrm>
            <a:off x="0" y="2274838"/>
            <a:ext cx="12192000" cy="2862322"/>
          </a:xfrm>
          <a:prstGeom prst="rect">
            <a:avLst/>
          </a:prstGeom>
          <a:noFill/>
        </p:spPr>
        <p:txBody>
          <a:bodyPr wrap="square">
            <a:spAutoFit/>
          </a:bodyPr>
          <a:lstStyle/>
          <a:p>
            <a:pPr marL="285750" lvl="0" indent="-285750" defTabSz="914400" eaLnBrk="0" fontAlgn="base" hangingPunct="0">
              <a:spcBef>
                <a:spcPct val="0"/>
              </a:spcBef>
              <a:spcAft>
                <a:spcPct val="0"/>
              </a:spcAft>
              <a:buFont typeface="Arial" panose="020B0604020202020204" pitchFamily="34" charset="0"/>
              <a:buChar char="•"/>
            </a:pPr>
            <a:r>
              <a:rPr lang="en-GB" altLang="en-US" sz="2000"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rPr>
              <a:t>The dataset consists of three tables. Two of these tables share the same column structure: Table 1 covers data from 2000 to </a:t>
            </a:r>
            <a:r>
              <a:rPr lang="en-GB" altLang="en-US" sz="2000" dirty="0" smtClean="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rPr>
              <a:t>2049</a:t>
            </a:r>
          </a:p>
          <a:p>
            <a:pPr marL="285750" lvl="0" indent="-285750" defTabSz="914400" eaLnBrk="0" fontAlgn="base" hangingPunct="0">
              <a:spcBef>
                <a:spcPct val="0"/>
              </a:spcBef>
              <a:spcAft>
                <a:spcPct val="0"/>
              </a:spcAft>
              <a:buFont typeface="Arial" panose="020B0604020202020204" pitchFamily="34" charset="0"/>
              <a:buChar char="•"/>
            </a:pPr>
            <a:r>
              <a:rPr lang="en-GB" altLang="en-US" sz="2000" dirty="0" smtClean="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rPr>
              <a:t> </a:t>
            </a:r>
            <a:r>
              <a:rPr lang="en-GB" altLang="en-US" sz="2000"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rPr>
              <a:t>while Table 2 focuses on the period from 2050 to 2100. </a:t>
            </a:r>
            <a:endParaRPr lang="en-GB" altLang="en-US" sz="2000" dirty="0" smtClean="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endParaRPr>
          </a:p>
          <a:p>
            <a:pPr marL="285750" lvl="0" indent="-285750" defTabSz="914400" eaLnBrk="0" fontAlgn="base" hangingPunct="0">
              <a:spcBef>
                <a:spcPct val="0"/>
              </a:spcBef>
              <a:spcAft>
                <a:spcPct val="0"/>
              </a:spcAft>
              <a:buFont typeface="Arial" panose="020B0604020202020204" pitchFamily="34" charset="0"/>
              <a:buChar char="•"/>
            </a:pPr>
            <a:r>
              <a:rPr lang="en-GB" altLang="en-US" sz="2000" dirty="0" smtClean="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rPr>
              <a:t>Both </a:t>
            </a:r>
            <a:r>
              <a:rPr lang="en-GB" altLang="en-US" sz="2000"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rPr>
              <a:t>Table 1 and Table 2 provide details on the male and female population by age group and the countries they belong to. </a:t>
            </a:r>
            <a:endParaRPr lang="en-GB" altLang="en-US" sz="2000" dirty="0" smtClean="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endParaRPr>
          </a:p>
          <a:p>
            <a:pPr marL="285750" lvl="0" indent="-285750" defTabSz="914400" eaLnBrk="0" fontAlgn="base" hangingPunct="0">
              <a:spcBef>
                <a:spcPct val="0"/>
              </a:spcBef>
              <a:spcAft>
                <a:spcPct val="0"/>
              </a:spcAft>
              <a:buFont typeface="Arial" panose="020B0604020202020204" pitchFamily="34" charset="0"/>
              <a:buChar char="•"/>
            </a:pPr>
            <a:r>
              <a:rPr lang="en-GB" altLang="en-US" sz="2000" dirty="0" smtClean="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rPr>
              <a:t>Table </a:t>
            </a:r>
            <a:r>
              <a:rPr lang="en-GB" altLang="en-US" sz="2000"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rPr>
              <a:t>3 contains information about countries, including their corresponding continent, region codes, and country codes.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sz="2000" dirty="0">
              <a:solidFill>
                <a:schemeClr val="bg1"/>
              </a:solidFill>
              <a:latin typeface="Calibri" panose="020F0502020204030204" pitchFamily="34" charset="0"/>
              <a:ea typeface="Calibri" panose="020F0502020204030204" pitchFamily="34" charset="0"/>
              <a:cs typeface="Calibri" panose="020F0502020204030204" pitchFamily="34" charset="0"/>
            </a:endParaRPr>
          </a:p>
          <a:p>
            <a:pPr marR="0" lvl="0" algn="l" defTabSz="914400" rtl="0" eaLnBrk="0" fontAlgn="base" latinLnBrk="0" hangingPunct="0">
              <a:lnSpc>
                <a:spcPct val="100000"/>
              </a:lnSpc>
              <a:spcBef>
                <a:spcPct val="0"/>
              </a:spcBef>
              <a:spcAft>
                <a:spcPct val="0"/>
              </a:spcAft>
              <a:buClrTx/>
              <a:buSzTx/>
              <a:tabLst/>
            </a:pPr>
            <a:endParaRPr kumimoji="0" lang="en-US" altLang="en-US" sz="2000" i="0" u="none" strike="noStrike" cap="none" normalizeH="0" baseline="0" dirty="0">
              <a:ln>
                <a:noFill/>
              </a:ln>
              <a:solidFill>
                <a:schemeClr val="bg1"/>
              </a:solidFill>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90368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22FBD6-5D00-C928-1677-BD11C729C3C5}"/>
              </a:ext>
            </a:extLst>
          </p:cNvPr>
          <p:cNvSpPr txBox="1"/>
          <p:nvPr/>
        </p:nvSpPr>
        <p:spPr>
          <a:xfrm>
            <a:off x="4200347" y="1872310"/>
            <a:ext cx="2982007" cy="707886"/>
          </a:xfrm>
          <a:prstGeom prst="rect">
            <a:avLst/>
          </a:prstGeom>
          <a:noFill/>
        </p:spPr>
        <p:txBody>
          <a:bodyPr wrap="square" rtlCol="0">
            <a:spAutoFit/>
          </a:bodyPr>
          <a:lstStyle/>
          <a:p>
            <a:r>
              <a:rPr lang="en-US" sz="4000" b="1" dirty="0">
                <a:solidFill>
                  <a:schemeClr val="tx1">
                    <a:lumMod val="85000"/>
                    <a:lumOff val="15000"/>
                  </a:schemeClr>
                </a:solidFill>
              </a:rPr>
              <a:t>TOOLS USED</a:t>
            </a:r>
            <a:endParaRPr lang="en-IN" sz="4000" b="1" dirty="0">
              <a:solidFill>
                <a:schemeClr val="tx1">
                  <a:lumMod val="85000"/>
                  <a:lumOff val="15000"/>
                </a:schemeClr>
              </a:solidFill>
            </a:endParaRPr>
          </a:p>
        </p:txBody>
      </p:sp>
      <p:sp>
        <p:nvSpPr>
          <p:cNvPr id="3" name="TextBox 2">
            <a:extLst>
              <a:ext uri="{FF2B5EF4-FFF2-40B4-BE49-F238E27FC236}">
                <a16:creationId xmlns:a16="http://schemas.microsoft.com/office/drawing/2014/main" id="{CF312F75-E0CD-3313-52C7-51ED2E236668}"/>
              </a:ext>
            </a:extLst>
          </p:cNvPr>
          <p:cNvSpPr txBox="1"/>
          <p:nvPr/>
        </p:nvSpPr>
        <p:spPr>
          <a:xfrm>
            <a:off x="4604996" y="3028890"/>
            <a:ext cx="2172711" cy="400110"/>
          </a:xfrm>
          <a:prstGeom prst="rect">
            <a:avLst/>
          </a:prstGeom>
          <a:noFill/>
        </p:spPr>
        <p:txBody>
          <a:bodyPr wrap="none" rtlCol="0">
            <a:spAutoFit/>
          </a:bodyPr>
          <a:lstStyle/>
          <a:p>
            <a:r>
              <a:rPr lang="en-US" sz="2000" dirty="0">
                <a:solidFill>
                  <a:schemeClr val="bg1"/>
                </a:solidFill>
                <a:cs typeface="Times New Roman" panose="02020603050405020304" pitchFamily="18" charset="0"/>
              </a:rPr>
              <a:t>Microsoft Power </a:t>
            </a:r>
            <a:r>
              <a:rPr lang="en-US" sz="2000" dirty="0" smtClean="0">
                <a:solidFill>
                  <a:schemeClr val="bg1"/>
                </a:solidFill>
                <a:cs typeface="Times New Roman" panose="02020603050405020304" pitchFamily="18" charset="0"/>
              </a:rPr>
              <a:t>BI</a:t>
            </a:r>
            <a:endParaRPr lang="en-IN" sz="2000" dirty="0">
              <a:solidFill>
                <a:schemeClr val="bg1"/>
              </a:solidFill>
              <a:cs typeface="Times New Roman" panose="02020603050405020304" pitchFamily="18" charset="0"/>
            </a:endParaRPr>
          </a:p>
        </p:txBody>
      </p:sp>
    </p:spTree>
    <p:extLst>
      <p:ext uri="{BB962C8B-B14F-4D97-AF65-F5344CB8AC3E}">
        <p14:creationId xmlns:p14="http://schemas.microsoft.com/office/powerpoint/2010/main" val="3776148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305F2F3-F545-FB23-684B-5C2447474CB2}"/>
              </a:ext>
            </a:extLst>
          </p:cNvPr>
          <p:cNvSpPr txBox="1"/>
          <p:nvPr/>
        </p:nvSpPr>
        <p:spPr>
          <a:xfrm>
            <a:off x="4312627" y="914543"/>
            <a:ext cx="3566746" cy="707886"/>
          </a:xfrm>
          <a:prstGeom prst="rect">
            <a:avLst/>
          </a:prstGeom>
          <a:noFill/>
        </p:spPr>
        <p:txBody>
          <a:bodyPr wrap="square" rtlCol="0">
            <a:spAutoFit/>
          </a:bodyPr>
          <a:lstStyle/>
          <a:p>
            <a:r>
              <a:rPr lang="en-US" sz="4000" b="1" dirty="0">
                <a:solidFill>
                  <a:schemeClr val="tx1">
                    <a:lumMod val="85000"/>
                    <a:lumOff val="15000"/>
                  </a:schemeClr>
                </a:solidFill>
              </a:rPr>
              <a:t>DATA CLEANING</a:t>
            </a:r>
            <a:endParaRPr lang="en-IN" sz="4000" b="1" dirty="0">
              <a:solidFill>
                <a:schemeClr val="tx1">
                  <a:lumMod val="85000"/>
                  <a:lumOff val="15000"/>
                </a:schemeClr>
              </a:solidFill>
            </a:endParaRPr>
          </a:p>
        </p:txBody>
      </p:sp>
      <p:sp>
        <p:nvSpPr>
          <p:cNvPr id="3" name="TextBox 2">
            <a:extLst>
              <a:ext uri="{FF2B5EF4-FFF2-40B4-BE49-F238E27FC236}">
                <a16:creationId xmlns:a16="http://schemas.microsoft.com/office/drawing/2014/main" id="{27A1AC55-0951-EDDB-B699-E08B13EE8589}"/>
              </a:ext>
            </a:extLst>
          </p:cNvPr>
          <p:cNvSpPr txBox="1"/>
          <p:nvPr/>
        </p:nvSpPr>
        <p:spPr>
          <a:xfrm>
            <a:off x="2639028" y="5220182"/>
            <a:ext cx="7384648" cy="369332"/>
          </a:xfrm>
          <a:prstGeom prst="rect">
            <a:avLst/>
          </a:prstGeom>
          <a:noFill/>
        </p:spPr>
        <p:txBody>
          <a:bodyPr wrap="square" rtlCol="0">
            <a:spAutoFit/>
          </a:bodyPr>
          <a:lstStyle/>
          <a:p>
            <a:pPr marL="285750" indent="-285750">
              <a:buFont typeface="Arial" panose="020B0604020202020204" pitchFamily="34" charset="0"/>
              <a:buChar char="•"/>
            </a:pPr>
            <a:endParaRPr lang="en-IN" dirty="0"/>
          </a:p>
        </p:txBody>
      </p:sp>
      <p:sp>
        <p:nvSpPr>
          <p:cNvPr id="4" name="Rectangle 1">
            <a:extLst>
              <a:ext uri="{FF2B5EF4-FFF2-40B4-BE49-F238E27FC236}">
                <a16:creationId xmlns:a16="http://schemas.microsoft.com/office/drawing/2014/main" id="{CF4F21C2-7331-770E-F7C6-EC37F9B95F44}"/>
              </a:ext>
            </a:extLst>
          </p:cNvPr>
          <p:cNvSpPr>
            <a:spLocks noChangeArrowheads="1"/>
          </p:cNvSpPr>
          <p:nvPr/>
        </p:nvSpPr>
        <p:spPr bwMode="auto">
          <a:xfrm>
            <a:off x="91617" y="1966013"/>
            <a:ext cx="12008766"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spcBef>
                <a:spcPct val="0"/>
              </a:spcBef>
              <a:spcAft>
                <a:spcPct val="0"/>
              </a:spcAft>
              <a:buFont typeface="Arial" panose="020B0604020202020204" pitchFamily="34" charset="0"/>
              <a:buChar char="•"/>
            </a:pPr>
            <a:r>
              <a:rPr lang="en-GB" sz="2000" dirty="0">
                <a:solidFill>
                  <a:schemeClr val="tx1">
                    <a:lumMod val="85000"/>
                    <a:lumOff val="15000"/>
                  </a:schemeClr>
                </a:solidFill>
                <a:cs typeface="Times New Roman" panose="02020603050405020304" pitchFamily="18" charset="0"/>
              </a:rPr>
              <a:t>The data types for columns with incorrect formats were corrected</a:t>
            </a:r>
            <a:r>
              <a:rPr lang="en-GB" sz="2000" dirty="0" smtClean="0">
                <a:solidFill>
                  <a:schemeClr val="tx1">
                    <a:lumMod val="85000"/>
                    <a:lumOff val="15000"/>
                  </a:schemeClr>
                </a:solidFill>
                <a:cs typeface="Times New Roman" panose="02020603050405020304" pitchFamily="18" charset="0"/>
              </a:rPr>
              <a:t>.</a:t>
            </a:r>
          </a:p>
          <a:p>
            <a:pPr marL="285750" indent="-285750" eaLnBrk="0" fontAlgn="base" hangingPunct="0">
              <a:spcBef>
                <a:spcPct val="0"/>
              </a:spcBef>
              <a:spcAft>
                <a:spcPct val="0"/>
              </a:spcAft>
              <a:buFont typeface="Arial" panose="020B0604020202020204" pitchFamily="34" charset="0"/>
              <a:buChar char="•"/>
            </a:pPr>
            <a:r>
              <a:rPr lang="en-GB" sz="2000" dirty="0" smtClean="0">
                <a:solidFill>
                  <a:schemeClr val="tx1">
                    <a:lumMod val="85000"/>
                    <a:lumOff val="15000"/>
                  </a:schemeClr>
                </a:solidFill>
                <a:cs typeface="Times New Roman" panose="02020603050405020304" pitchFamily="18" charset="0"/>
              </a:rPr>
              <a:t> </a:t>
            </a:r>
            <a:r>
              <a:rPr lang="en-GB" sz="2000" dirty="0">
                <a:solidFill>
                  <a:schemeClr val="tx1">
                    <a:lumMod val="85000"/>
                    <a:lumOff val="15000"/>
                  </a:schemeClr>
                </a:solidFill>
                <a:cs typeface="Times New Roman" panose="02020603050405020304" pitchFamily="18" charset="0"/>
              </a:rPr>
              <a:t>Column names were updated to more appropriate labels. </a:t>
            </a:r>
            <a:endParaRPr lang="en-GB" sz="2000" dirty="0" smtClean="0">
              <a:solidFill>
                <a:schemeClr val="tx1">
                  <a:lumMod val="85000"/>
                  <a:lumOff val="15000"/>
                </a:schemeClr>
              </a:solidFill>
              <a:cs typeface="Times New Roman" panose="02020603050405020304" pitchFamily="18" charset="0"/>
            </a:endParaRPr>
          </a:p>
          <a:p>
            <a:pPr marL="285750" indent="-285750" eaLnBrk="0" fontAlgn="base" hangingPunct="0">
              <a:spcBef>
                <a:spcPct val="0"/>
              </a:spcBef>
              <a:spcAft>
                <a:spcPct val="0"/>
              </a:spcAft>
              <a:buFont typeface="Arial" panose="020B0604020202020204" pitchFamily="34" charset="0"/>
              <a:buChar char="•"/>
            </a:pPr>
            <a:r>
              <a:rPr lang="en-GB" sz="2000" dirty="0" smtClean="0">
                <a:solidFill>
                  <a:schemeClr val="tx1">
                    <a:lumMod val="85000"/>
                    <a:lumOff val="15000"/>
                  </a:schemeClr>
                </a:solidFill>
                <a:cs typeface="Times New Roman" panose="02020603050405020304" pitchFamily="18" charset="0"/>
              </a:rPr>
              <a:t>The </a:t>
            </a:r>
            <a:r>
              <a:rPr lang="en-GB" sz="2000" dirty="0">
                <a:solidFill>
                  <a:schemeClr val="tx1">
                    <a:lumMod val="85000"/>
                    <a:lumOff val="15000"/>
                  </a:schemeClr>
                </a:solidFill>
                <a:cs typeface="Times New Roman" panose="02020603050405020304" pitchFamily="18" charset="0"/>
              </a:rPr>
              <a:t>"Age Group" column contained some rows with months alongside age groups, which were replaced with numerical values. </a:t>
            </a:r>
            <a:endParaRPr lang="en-GB" sz="2000" dirty="0" smtClean="0">
              <a:solidFill>
                <a:schemeClr val="tx1">
                  <a:lumMod val="85000"/>
                  <a:lumOff val="15000"/>
                </a:schemeClr>
              </a:solidFill>
              <a:cs typeface="Times New Roman" panose="02020603050405020304" pitchFamily="18" charset="0"/>
            </a:endParaRPr>
          </a:p>
          <a:p>
            <a:pPr marL="285750" indent="-285750" eaLnBrk="0" fontAlgn="base" hangingPunct="0">
              <a:spcBef>
                <a:spcPct val="0"/>
              </a:spcBef>
              <a:spcAft>
                <a:spcPct val="0"/>
              </a:spcAft>
              <a:buFont typeface="Arial" panose="020B0604020202020204" pitchFamily="34" charset="0"/>
              <a:buChar char="•"/>
            </a:pPr>
            <a:r>
              <a:rPr lang="en-GB" sz="2000" dirty="0" smtClean="0">
                <a:solidFill>
                  <a:schemeClr val="tx1">
                    <a:lumMod val="85000"/>
                    <a:lumOff val="15000"/>
                  </a:schemeClr>
                </a:solidFill>
                <a:cs typeface="Times New Roman" panose="02020603050405020304" pitchFamily="18" charset="0"/>
              </a:rPr>
              <a:t>The </a:t>
            </a:r>
            <a:r>
              <a:rPr lang="en-GB" sz="2000" dirty="0">
                <a:solidFill>
                  <a:schemeClr val="tx1">
                    <a:lumMod val="85000"/>
                    <a:lumOff val="15000"/>
                  </a:schemeClr>
                </a:solidFill>
                <a:cs typeface="Times New Roman" panose="02020603050405020304" pitchFamily="18" charset="0"/>
              </a:rPr>
              <a:t>population columns for men and women were multiplied by 1000 and rounded. Unnecessary columns were removed, and the men and women population columns were pivoted</a:t>
            </a:r>
            <a:r>
              <a:rPr lang="en-GB" sz="2000" dirty="0" smtClean="0">
                <a:solidFill>
                  <a:schemeClr val="tx1">
                    <a:lumMod val="85000"/>
                    <a:lumOff val="15000"/>
                  </a:schemeClr>
                </a:solidFill>
                <a:cs typeface="Times New Roman" panose="02020603050405020304" pitchFamily="18" charset="0"/>
              </a:rPr>
              <a:t>.</a:t>
            </a:r>
          </a:p>
          <a:p>
            <a:pPr marL="285750" indent="-285750" eaLnBrk="0" fontAlgn="base" hangingPunct="0">
              <a:spcBef>
                <a:spcPct val="0"/>
              </a:spcBef>
              <a:spcAft>
                <a:spcPct val="0"/>
              </a:spcAft>
              <a:buFont typeface="Arial" panose="020B0604020202020204" pitchFamily="34" charset="0"/>
              <a:buChar char="•"/>
            </a:pPr>
            <a:r>
              <a:rPr lang="en-GB" sz="2000" dirty="0" smtClean="0">
                <a:solidFill>
                  <a:schemeClr val="tx1">
                    <a:lumMod val="85000"/>
                    <a:lumOff val="15000"/>
                  </a:schemeClr>
                </a:solidFill>
                <a:cs typeface="Times New Roman" panose="02020603050405020304" pitchFamily="18" charset="0"/>
              </a:rPr>
              <a:t> </a:t>
            </a:r>
            <a:r>
              <a:rPr lang="en-GB" sz="2000" dirty="0">
                <a:solidFill>
                  <a:schemeClr val="tx1">
                    <a:lumMod val="85000"/>
                    <a:lumOff val="15000"/>
                  </a:schemeClr>
                </a:solidFill>
                <a:cs typeface="Times New Roman" panose="02020603050405020304" pitchFamily="18" charset="0"/>
              </a:rPr>
              <a:t>Finally, the two tables were combined (appended)</a:t>
            </a:r>
            <a:endParaRPr lang="en-US" sz="2000" dirty="0">
              <a:solidFill>
                <a:schemeClr val="tx1">
                  <a:lumMod val="85000"/>
                  <a:lumOff val="15000"/>
                </a:schemeClr>
              </a:solidFill>
              <a:cs typeface="Times New Roman" panose="02020603050405020304" pitchFamily="18" charset="0"/>
            </a:endParaRPr>
          </a:p>
          <a:p>
            <a:pPr eaLnBrk="0" fontAlgn="base" hangingPunct="0">
              <a:spcBef>
                <a:spcPct val="0"/>
              </a:spcBef>
              <a:spcAft>
                <a:spcPct val="0"/>
              </a:spcAft>
            </a:pPr>
            <a:endParaRPr lang="en-US" sz="2000" dirty="0">
              <a:solidFill>
                <a:schemeClr val="bg1"/>
              </a:solidFill>
              <a:cs typeface="Times New Roman" panose="02020603050405020304" pitchFamily="18" charset="0"/>
            </a:endParaRPr>
          </a:p>
          <a:p>
            <a:pPr marL="285750" indent="-285750" eaLnBrk="0" fontAlgn="base" hangingPunct="0">
              <a:spcBef>
                <a:spcPct val="0"/>
              </a:spcBef>
              <a:spcAft>
                <a:spcPct val="0"/>
              </a:spcAft>
              <a:buFont typeface="Arial" panose="020B0604020202020204" pitchFamily="34" charset="0"/>
              <a:buChar char="•"/>
            </a:pPr>
            <a:endParaRPr lang="en-US" sz="2000" dirty="0">
              <a:solidFill>
                <a:schemeClr val="bg1"/>
              </a:solidFill>
              <a:cs typeface="Times New Roman" panose="02020603050405020304" pitchFamily="18" charset="0"/>
            </a:endParaRPr>
          </a:p>
          <a:p>
            <a:pPr marL="285750" indent="-285750" eaLnBrk="0" fontAlgn="base" hangingPunct="0">
              <a:spcBef>
                <a:spcPct val="0"/>
              </a:spcBef>
              <a:spcAft>
                <a:spcPct val="0"/>
              </a:spcAft>
              <a:buFont typeface="Arial" panose="020B0604020202020204" pitchFamily="34" charset="0"/>
              <a:buChar char="•"/>
            </a:pPr>
            <a:endParaRPr lang="en-US" sz="2000" dirty="0">
              <a:solidFill>
                <a:schemeClr val="bg1"/>
              </a:solidFill>
              <a:cs typeface="Times New Roman" panose="02020603050405020304" pitchFamily="18" charset="0"/>
            </a:endParaRPr>
          </a:p>
          <a:p>
            <a:pPr marL="285750" indent="-285750" eaLnBrk="0" fontAlgn="base" hangingPunct="0">
              <a:spcBef>
                <a:spcPct val="0"/>
              </a:spcBef>
              <a:spcAft>
                <a:spcPct val="0"/>
              </a:spcAft>
              <a:buFont typeface="Arial" panose="020B0604020202020204" pitchFamily="34" charset="0"/>
              <a:buChar char="•"/>
            </a:pPr>
            <a:endParaRPr lang="en-US" sz="2000" dirty="0">
              <a:solidFill>
                <a:schemeClr val="bg1"/>
              </a:solidFill>
              <a:cs typeface="Times New Roman" panose="02020603050405020304" pitchFamily="18" charset="0"/>
            </a:endParaRPr>
          </a:p>
          <a:p>
            <a:pPr marL="285750" indent="-285750" eaLnBrk="0" fontAlgn="base" hangingPunct="0">
              <a:spcBef>
                <a:spcPct val="0"/>
              </a:spcBef>
              <a:spcAft>
                <a:spcPct val="0"/>
              </a:spcAft>
              <a:buFont typeface="Arial" panose="020B0604020202020204" pitchFamily="34" charset="0"/>
              <a:buChar char="•"/>
            </a:pPr>
            <a:endParaRPr lang="en-US" sz="2000" dirty="0">
              <a:solidFill>
                <a:schemeClr val="bg1"/>
              </a:solidFill>
              <a:cs typeface="Times New Roman" panose="02020603050405020304" pitchFamily="18" charset="0"/>
            </a:endParaRPr>
          </a:p>
          <a:p>
            <a:pPr marL="285750" indent="-285750" eaLnBrk="0" fontAlgn="base" hangingPunct="0">
              <a:spcBef>
                <a:spcPct val="0"/>
              </a:spcBef>
              <a:spcAft>
                <a:spcPct val="0"/>
              </a:spcAft>
              <a:buFont typeface="Arial" panose="020B0604020202020204" pitchFamily="34" charset="0"/>
              <a:buChar char="•"/>
            </a:pPr>
            <a:endParaRPr lang="en-US" sz="2000" dirty="0">
              <a:solidFill>
                <a:schemeClr val="bg1"/>
              </a:solidFill>
              <a:cs typeface="Times New Roman" panose="02020603050405020304" pitchFamily="18" charset="0"/>
            </a:endParaRPr>
          </a:p>
          <a:p>
            <a:pPr eaLnBrk="0" fontAlgn="base" hangingPunct="0">
              <a:spcBef>
                <a:spcPct val="0"/>
              </a:spcBef>
              <a:spcAft>
                <a:spcPct val="0"/>
              </a:spcAft>
            </a:pPr>
            <a:r>
              <a:rPr lang="en-US" sz="2000" dirty="0">
                <a:solidFill>
                  <a:schemeClr val="bg1"/>
                </a:solidFill>
                <a:cs typeface="Times New Roman" panose="02020603050405020304" pitchFamily="18" charset="0"/>
              </a:rPr>
              <a:t> </a:t>
            </a:r>
          </a:p>
          <a:p>
            <a:pPr eaLnBrk="0" fontAlgn="base" hangingPunct="0">
              <a:spcBef>
                <a:spcPct val="0"/>
              </a:spcBef>
              <a:spcAft>
                <a:spcPct val="0"/>
              </a:spcAft>
            </a:pPr>
            <a:endParaRPr lang="en-US" sz="2000" dirty="0">
              <a:solidFill>
                <a:schemeClr val="bg1"/>
              </a:solidFill>
              <a:cs typeface="Times New Roman" panose="02020603050405020304" pitchFamily="18" charset="0"/>
            </a:endParaRPr>
          </a:p>
          <a:p>
            <a:pPr eaLnBrk="0" fontAlgn="base" hangingPunct="0">
              <a:spcBef>
                <a:spcPct val="0"/>
              </a:spcBef>
              <a:spcAft>
                <a:spcPct val="0"/>
              </a:spcAft>
            </a:pPr>
            <a:endParaRPr lang="en-IN" sz="2000" dirty="0">
              <a:solidFill>
                <a:schemeClr val="bg1"/>
              </a:solidFill>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i="0" u="none" strike="noStrike" cap="none" normalizeH="0" baseline="0" dirty="0">
              <a:ln>
                <a:noFill/>
              </a:ln>
              <a:solidFill>
                <a:schemeClr val="bg1"/>
              </a:solidFill>
              <a:effectLst/>
              <a:cs typeface="Times New Roman" panose="02020603050405020304" pitchFamily="18"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000" i="0" u="none" strike="noStrike" cap="none" normalizeH="0" baseline="0" dirty="0">
              <a:ln>
                <a:noFill/>
              </a:ln>
              <a:solidFill>
                <a:schemeClr val="bg1"/>
              </a:solidFill>
              <a:effectLst/>
              <a:cs typeface="Times New Roman" panose="02020603050405020304" pitchFamily="18" charset="0"/>
            </a:endParaRPr>
          </a:p>
        </p:txBody>
      </p:sp>
    </p:spTree>
    <p:extLst>
      <p:ext uri="{BB962C8B-B14F-4D97-AF65-F5344CB8AC3E}">
        <p14:creationId xmlns:p14="http://schemas.microsoft.com/office/powerpoint/2010/main" val="702692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A8F8C1-AFD4-389C-FBDF-9CCAB8E3840F}"/>
              </a:ext>
            </a:extLst>
          </p:cNvPr>
          <p:cNvSpPr txBox="1"/>
          <p:nvPr/>
        </p:nvSpPr>
        <p:spPr>
          <a:xfrm>
            <a:off x="4065451" y="1115914"/>
            <a:ext cx="4061096" cy="707886"/>
          </a:xfrm>
          <a:prstGeom prst="rect">
            <a:avLst/>
          </a:prstGeom>
          <a:noFill/>
        </p:spPr>
        <p:txBody>
          <a:bodyPr wrap="square" rtlCol="0">
            <a:spAutoFit/>
          </a:bodyPr>
          <a:lstStyle/>
          <a:p>
            <a:r>
              <a:rPr lang="en-US" sz="4000" b="1" dirty="0">
                <a:solidFill>
                  <a:schemeClr val="tx1">
                    <a:lumMod val="85000"/>
                    <a:lumOff val="15000"/>
                  </a:schemeClr>
                </a:solidFill>
              </a:rPr>
              <a:t>DATA MODELLING</a:t>
            </a:r>
            <a:endParaRPr lang="en-IN" sz="4000" b="1" dirty="0">
              <a:solidFill>
                <a:schemeClr val="tx1">
                  <a:lumMod val="85000"/>
                  <a:lumOff val="15000"/>
                </a:schemeClr>
              </a:solidFill>
            </a:endParaRPr>
          </a:p>
        </p:txBody>
      </p:sp>
      <p:sp>
        <p:nvSpPr>
          <p:cNvPr id="3" name="TextBox 2">
            <a:extLst>
              <a:ext uri="{FF2B5EF4-FFF2-40B4-BE49-F238E27FC236}">
                <a16:creationId xmlns:a16="http://schemas.microsoft.com/office/drawing/2014/main" id="{473C5DFB-A722-EAA2-7476-D51595770B5F}"/>
              </a:ext>
            </a:extLst>
          </p:cNvPr>
          <p:cNvSpPr txBox="1"/>
          <p:nvPr/>
        </p:nvSpPr>
        <p:spPr>
          <a:xfrm>
            <a:off x="624975" y="2527083"/>
            <a:ext cx="11929601" cy="1323439"/>
          </a:xfrm>
          <a:prstGeom prst="rect">
            <a:avLst/>
          </a:prstGeom>
          <a:noFill/>
        </p:spPr>
        <p:txBody>
          <a:bodyPr wrap="square" rtlCol="0">
            <a:spAutoFit/>
          </a:bodyPr>
          <a:lstStyle/>
          <a:p>
            <a:pPr marL="285750" indent="-285750">
              <a:buFont typeface="Arial" panose="020B0604020202020204" pitchFamily="34" charset="0"/>
              <a:buChar char="•"/>
            </a:pPr>
            <a:r>
              <a:rPr lang="en-GB" sz="2000" dirty="0"/>
              <a:t>After completing the data cleaning and transformation process, I loaded the dataset into the model and established relationships between three tables. </a:t>
            </a:r>
            <a:endParaRPr lang="en-GB" sz="2000" dirty="0" smtClean="0"/>
          </a:p>
          <a:p>
            <a:pPr marL="285750" indent="-285750">
              <a:buFont typeface="Arial" panose="020B0604020202020204" pitchFamily="34" charset="0"/>
              <a:buChar char="•"/>
            </a:pPr>
            <a:r>
              <a:rPr lang="en-GB" sz="2000" dirty="0" smtClean="0"/>
              <a:t>I </a:t>
            </a:r>
            <a:r>
              <a:rPr lang="en-GB" sz="2000" dirty="0"/>
              <a:t>used a </a:t>
            </a:r>
            <a:r>
              <a:rPr lang="en-GB" sz="2000" b="1" dirty="0"/>
              <a:t>one-to-many</a:t>
            </a:r>
            <a:r>
              <a:rPr lang="en-GB" sz="2000" dirty="0"/>
              <a:t> relationship setup, with </a:t>
            </a:r>
            <a:r>
              <a:rPr lang="en-GB" sz="2000" b="1" dirty="0" err="1"/>
              <a:t>FactPopulation</a:t>
            </a:r>
            <a:r>
              <a:rPr lang="en-GB" sz="2000" dirty="0"/>
              <a:t> as the fact table and </a:t>
            </a:r>
            <a:r>
              <a:rPr lang="en-GB" sz="2000" b="1" dirty="0" err="1"/>
              <a:t>DimRegion</a:t>
            </a:r>
            <a:r>
              <a:rPr lang="en-GB" sz="2000" dirty="0"/>
              <a:t> </a:t>
            </a:r>
            <a:endParaRPr lang="en-GB" sz="2000" dirty="0" smtClean="0"/>
          </a:p>
          <a:p>
            <a:r>
              <a:rPr lang="en-GB" sz="2000" dirty="0" smtClean="0"/>
              <a:t>and </a:t>
            </a:r>
            <a:r>
              <a:rPr lang="en-GB" sz="2000" b="1" dirty="0" err="1" smtClean="0"/>
              <a:t>DimAge</a:t>
            </a:r>
            <a:r>
              <a:rPr lang="en-GB" sz="2000" dirty="0" smtClean="0"/>
              <a:t> </a:t>
            </a:r>
            <a:r>
              <a:rPr lang="en-GB" sz="2000" dirty="0"/>
              <a:t>as the dimension tables.</a:t>
            </a:r>
            <a:endParaRPr lang="en-IN" sz="2000" dirty="0">
              <a:solidFill>
                <a:schemeClr val="bg1"/>
              </a:solidFill>
              <a:cs typeface="Times New Roman" panose="02020603050405020304" pitchFamily="18" charset="0"/>
            </a:endParaRPr>
          </a:p>
        </p:txBody>
      </p:sp>
    </p:spTree>
    <p:extLst>
      <p:ext uri="{BB962C8B-B14F-4D97-AF65-F5344CB8AC3E}">
        <p14:creationId xmlns:p14="http://schemas.microsoft.com/office/powerpoint/2010/main" val="860216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4A11319-00DD-C6F3-6892-69E063955B9C}"/>
              </a:ext>
            </a:extLst>
          </p:cNvPr>
          <p:cNvSpPr txBox="1"/>
          <p:nvPr/>
        </p:nvSpPr>
        <p:spPr>
          <a:xfrm>
            <a:off x="4355596" y="1007760"/>
            <a:ext cx="3480807" cy="707886"/>
          </a:xfrm>
          <a:prstGeom prst="rect">
            <a:avLst/>
          </a:prstGeom>
          <a:noFill/>
        </p:spPr>
        <p:txBody>
          <a:bodyPr wrap="square" rtlCol="0">
            <a:spAutoFit/>
          </a:bodyPr>
          <a:lstStyle/>
          <a:p>
            <a:r>
              <a:rPr lang="en-US" sz="4000" b="1" dirty="0">
                <a:solidFill>
                  <a:schemeClr val="tx1">
                    <a:lumMod val="85000"/>
                    <a:lumOff val="15000"/>
                  </a:schemeClr>
                </a:solidFill>
              </a:rPr>
              <a:t>DATA ANALYSIS</a:t>
            </a:r>
            <a:endParaRPr lang="en-IN" sz="4000" b="1" dirty="0">
              <a:solidFill>
                <a:schemeClr val="tx1">
                  <a:lumMod val="85000"/>
                  <a:lumOff val="15000"/>
                </a:schemeClr>
              </a:solidFill>
            </a:endParaRPr>
          </a:p>
        </p:txBody>
      </p:sp>
      <p:sp>
        <p:nvSpPr>
          <p:cNvPr id="3" name="TextBox 2">
            <a:extLst>
              <a:ext uri="{FF2B5EF4-FFF2-40B4-BE49-F238E27FC236}">
                <a16:creationId xmlns:a16="http://schemas.microsoft.com/office/drawing/2014/main" id="{87B01AB9-2BB4-949F-D8FD-7A903AF2F4D0}"/>
              </a:ext>
            </a:extLst>
          </p:cNvPr>
          <p:cNvSpPr txBox="1"/>
          <p:nvPr/>
        </p:nvSpPr>
        <p:spPr>
          <a:xfrm>
            <a:off x="103691" y="2274838"/>
            <a:ext cx="11227561" cy="1938992"/>
          </a:xfrm>
          <a:prstGeom prst="rect">
            <a:avLst/>
          </a:prstGeom>
          <a:noFill/>
        </p:spPr>
        <p:txBody>
          <a:bodyPr wrap="none" rtlCol="0">
            <a:spAutoFit/>
          </a:bodyPr>
          <a:lstStyle/>
          <a:p>
            <a:pPr marL="285750" indent="-285750">
              <a:buFont typeface="Arial" panose="020B0604020202020204" pitchFamily="34" charset="0"/>
              <a:buChar char="•"/>
            </a:pPr>
            <a:r>
              <a:rPr lang="en-GB" sz="2000" dirty="0"/>
              <a:t>I </a:t>
            </a:r>
            <a:r>
              <a:rPr lang="en-GB" sz="2000" dirty="0" err="1"/>
              <a:t>analyzed</a:t>
            </a:r>
            <a:r>
              <a:rPr lang="en-GB" sz="2000" dirty="0"/>
              <a:t> the dataset and developed several DAX measures to enhance my analysis. </a:t>
            </a:r>
            <a:endParaRPr lang="en-GB" sz="2000" dirty="0" smtClean="0"/>
          </a:p>
          <a:p>
            <a:pPr marL="285750" indent="-285750">
              <a:buFont typeface="Arial" panose="020B0604020202020204" pitchFamily="34" charset="0"/>
              <a:buChar char="•"/>
            </a:pPr>
            <a:r>
              <a:rPr lang="en-GB" sz="2000" dirty="0" smtClean="0"/>
              <a:t>These </a:t>
            </a:r>
            <a:r>
              <a:rPr lang="en-GB" sz="2000" dirty="0"/>
              <a:t>measures include the </a:t>
            </a:r>
            <a:r>
              <a:rPr lang="en-GB" sz="2000" b="1" dirty="0"/>
              <a:t>total number of countries</a:t>
            </a:r>
            <a:r>
              <a:rPr lang="en-GB" sz="2000" dirty="0"/>
              <a:t>, </a:t>
            </a:r>
            <a:r>
              <a:rPr lang="en-GB" sz="2000" b="1" dirty="0"/>
              <a:t>average population</a:t>
            </a:r>
            <a:r>
              <a:rPr lang="en-GB" sz="2000" dirty="0"/>
              <a:t>, and a </a:t>
            </a:r>
            <a:r>
              <a:rPr lang="en-GB" sz="2000" b="1" dirty="0"/>
              <a:t>running total of the </a:t>
            </a:r>
            <a:endParaRPr lang="en-GB" sz="2000" b="1" dirty="0" smtClean="0"/>
          </a:p>
          <a:p>
            <a:r>
              <a:rPr lang="en-GB" sz="2000" b="1" dirty="0" smtClean="0"/>
              <a:t>population</a:t>
            </a:r>
            <a:r>
              <a:rPr lang="en-GB" sz="2000" dirty="0" smtClean="0"/>
              <a:t> </a:t>
            </a:r>
            <a:r>
              <a:rPr lang="en-GB" sz="2000" dirty="0"/>
              <a:t>over </a:t>
            </a:r>
            <a:r>
              <a:rPr lang="en-GB" sz="2000" dirty="0" smtClean="0"/>
              <a:t>time.</a:t>
            </a:r>
          </a:p>
          <a:p>
            <a:pPr marL="342900" indent="-342900">
              <a:buFont typeface="Arial" panose="020B0604020202020204" pitchFamily="34" charset="0"/>
              <a:buChar char="•"/>
            </a:pPr>
            <a:r>
              <a:rPr lang="en-GB" sz="2000" dirty="0" smtClean="0"/>
              <a:t> To </a:t>
            </a:r>
            <a:r>
              <a:rPr lang="en-GB" sz="2000" dirty="0"/>
              <a:t>visualize the insights, I created an interactive report featuring charts and slicers, allowing for </a:t>
            </a:r>
            <a:endParaRPr lang="en-GB" sz="2000" dirty="0" smtClean="0"/>
          </a:p>
          <a:p>
            <a:r>
              <a:rPr lang="en-GB" sz="2000" dirty="0" smtClean="0"/>
              <a:t>  dynamic </a:t>
            </a:r>
            <a:r>
              <a:rPr lang="en-GB" sz="2000" dirty="0"/>
              <a:t>exploration of the population data.</a:t>
            </a:r>
            <a:endParaRPr lang="en-US" sz="2000" dirty="0">
              <a:solidFill>
                <a:schemeClr val="bg1"/>
              </a:solidFill>
              <a:cs typeface="Times New Roman" panose="02020603050405020304" pitchFamily="18" charset="0"/>
            </a:endParaRPr>
          </a:p>
          <a:p>
            <a:pPr marL="342900" indent="-342900">
              <a:buFont typeface="Arial" panose="020B0604020202020204" pitchFamily="34" charset="0"/>
              <a:buChar char="•"/>
            </a:pPr>
            <a:endParaRPr lang="en-US" sz="2000" dirty="0">
              <a:solidFill>
                <a:schemeClr val="bg1"/>
              </a:solidFill>
            </a:endParaRPr>
          </a:p>
        </p:txBody>
      </p:sp>
    </p:spTree>
    <p:extLst>
      <p:ext uri="{BB962C8B-B14F-4D97-AF65-F5344CB8AC3E}">
        <p14:creationId xmlns:p14="http://schemas.microsoft.com/office/powerpoint/2010/main" val="92356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0CE1CA-4801-F6E0-3099-4948CBA23D27}"/>
              </a:ext>
            </a:extLst>
          </p:cNvPr>
          <p:cNvSpPr txBox="1"/>
          <p:nvPr/>
        </p:nvSpPr>
        <p:spPr>
          <a:xfrm>
            <a:off x="3905817" y="2767280"/>
            <a:ext cx="4380365" cy="1323439"/>
          </a:xfrm>
          <a:prstGeom prst="rect">
            <a:avLst/>
          </a:prstGeom>
          <a:noFill/>
        </p:spPr>
        <p:txBody>
          <a:bodyPr wrap="square" rtlCol="0">
            <a:spAutoFit/>
          </a:bodyPr>
          <a:lstStyle/>
          <a:p>
            <a:r>
              <a:rPr lang="en-US" sz="8000" b="1" dirty="0">
                <a:solidFill>
                  <a:schemeClr val="accent5">
                    <a:lumMod val="75000"/>
                  </a:schemeClr>
                </a:solidFill>
              </a:rPr>
              <a:t>FINDINGS</a:t>
            </a:r>
            <a:endParaRPr lang="en-IN" sz="8000" b="1" dirty="0">
              <a:solidFill>
                <a:schemeClr val="accent5">
                  <a:lumMod val="75000"/>
                </a:schemeClr>
              </a:solidFill>
            </a:endParaRPr>
          </a:p>
        </p:txBody>
      </p:sp>
    </p:spTree>
    <p:extLst>
      <p:ext uri="{BB962C8B-B14F-4D97-AF65-F5344CB8AC3E}">
        <p14:creationId xmlns:p14="http://schemas.microsoft.com/office/powerpoint/2010/main" val="6603155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BE30A8-2413-FE2A-328C-C661B7E9DA09}"/>
              </a:ext>
            </a:extLst>
          </p:cNvPr>
          <p:cNvSpPr txBox="1"/>
          <p:nvPr/>
        </p:nvSpPr>
        <p:spPr>
          <a:xfrm>
            <a:off x="4277032" y="2713703"/>
            <a:ext cx="3012363" cy="707886"/>
          </a:xfrm>
          <a:prstGeom prst="rect">
            <a:avLst/>
          </a:prstGeom>
          <a:noFill/>
        </p:spPr>
        <p:txBody>
          <a:bodyPr wrap="none" rtlCol="0">
            <a:spAutoFit/>
          </a:bodyPr>
          <a:lstStyle/>
          <a:p>
            <a:r>
              <a:rPr lang="en-US" sz="2000" dirty="0">
                <a:solidFill>
                  <a:schemeClr val="tx1">
                    <a:lumMod val="85000"/>
                    <a:lumOff val="15000"/>
                  </a:schemeClr>
                </a:solidFill>
              </a:rPr>
              <a:t>Population = 943 billion</a:t>
            </a:r>
          </a:p>
          <a:p>
            <a:r>
              <a:rPr lang="en-US" sz="2000" dirty="0">
                <a:solidFill>
                  <a:schemeClr val="tx1">
                    <a:lumMod val="85000"/>
                    <a:lumOff val="15000"/>
                  </a:schemeClr>
                </a:solidFill>
              </a:rPr>
              <a:t>Number of countries = 194</a:t>
            </a:r>
            <a:endParaRPr lang="en-IN" sz="2000" dirty="0">
              <a:solidFill>
                <a:schemeClr val="tx1">
                  <a:lumMod val="85000"/>
                  <a:lumOff val="15000"/>
                </a:schemeClr>
              </a:solidFill>
            </a:endParaRPr>
          </a:p>
        </p:txBody>
      </p:sp>
    </p:spTree>
    <p:extLst>
      <p:ext uri="{BB962C8B-B14F-4D97-AF65-F5344CB8AC3E}">
        <p14:creationId xmlns:p14="http://schemas.microsoft.com/office/powerpoint/2010/main" val="3136321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3">
                <a:lumMod val="67000"/>
              </a:schemeClr>
            </a:gs>
            <a:gs pos="48000">
              <a:schemeClr val="accent3">
                <a:lumMod val="97000"/>
                <a:lumOff val="3000"/>
              </a:schemeClr>
            </a:gs>
            <a:gs pos="100000">
              <a:schemeClr val="accent3">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3BC1F4-F835-AEAA-2254-4DB83BD372B1}"/>
              </a:ext>
            </a:extLst>
          </p:cNvPr>
          <p:cNvSpPr txBox="1"/>
          <p:nvPr/>
        </p:nvSpPr>
        <p:spPr>
          <a:xfrm>
            <a:off x="167148" y="471948"/>
            <a:ext cx="9536585" cy="461665"/>
          </a:xfrm>
          <a:prstGeom prst="rect">
            <a:avLst/>
          </a:prstGeom>
          <a:noFill/>
        </p:spPr>
        <p:txBody>
          <a:bodyPr wrap="none" rtlCol="0">
            <a:spAutoFit/>
          </a:bodyPr>
          <a:lstStyle/>
          <a:p>
            <a:r>
              <a:rPr lang="en-US" sz="2400" b="1" dirty="0">
                <a:solidFill>
                  <a:schemeClr val="accent5">
                    <a:lumMod val="75000"/>
                  </a:schemeClr>
                </a:solidFill>
              </a:rPr>
              <a:t>What is the composition of the male and female populations worldwide?</a:t>
            </a:r>
            <a:endParaRPr lang="en-IN" sz="2400" b="1" dirty="0">
              <a:solidFill>
                <a:schemeClr val="accent5">
                  <a:lumMod val="75000"/>
                </a:schemeClr>
              </a:solidFill>
            </a:endParaRPr>
          </a:p>
        </p:txBody>
      </p:sp>
      <p:sp>
        <p:nvSpPr>
          <p:cNvPr id="3" name="TextBox 2">
            <a:extLst>
              <a:ext uri="{FF2B5EF4-FFF2-40B4-BE49-F238E27FC236}">
                <a16:creationId xmlns:a16="http://schemas.microsoft.com/office/drawing/2014/main" id="{F1167D91-CA79-20CA-428B-18C4B9C9A489}"/>
              </a:ext>
            </a:extLst>
          </p:cNvPr>
          <p:cNvSpPr txBox="1"/>
          <p:nvPr/>
        </p:nvSpPr>
        <p:spPr>
          <a:xfrm>
            <a:off x="167148" y="1927123"/>
            <a:ext cx="10644965" cy="400110"/>
          </a:xfrm>
          <a:prstGeom prst="rect">
            <a:avLst/>
          </a:prstGeom>
          <a:noFill/>
        </p:spPr>
        <p:txBody>
          <a:bodyPr wrap="none" rtlCol="0">
            <a:spAutoFit/>
          </a:bodyPr>
          <a:lstStyle/>
          <a:p>
            <a:r>
              <a:rPr lang="en-US" sz="2000" dirty="0" smtClean="0">
                <a:solidFill>
                  <a:schemeClr val="tx1">
                    <a:lumMod val="95000"/>
                    <a:lumOff val="5000"/>
                  </a:schemeClr>
                </a:solidFill>
              </a:rPr>
              <a:t>Globally</a:t>
            </a:r>
            <a:r>
              <a:rPr lang="en-US" sz="2000" dirty="0" smtClean="0">
                <a:solidFill>
                  <a:schemeClr val="tx1">
                    <a:lumMod val="95000"/>
                    <a:lumOff val="5000"/>
                  </a:schemeClr>
                </a:solidFill>
              </a:rPr>
              <a:t>, the male and female populations are distributed almost equally, with only minor variations</a:t>
            </a:r>
            <a:r>
              <a:rPr lang="en-US" sz="2000" dirty="0" smtClean="0">
                <a:solidFill>
                  <a:schemeClr val="bg1"/>
                </a:solidFill>
              </a:rPr>
              <a:t>.</a:t>
            </a:r>
            <a:endParaRPr lang="en-IN" sz="2000" dirty="0">
              <a:solidFill>
                <a:schemeClr val="bg1"/>
              </a:solidFill>
            </a:endParaRP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60574" y="3501610"/>
            <a:ext cx="3658111" cy="2305372"/>
          </a:xfrm>
          <a:prstGeom prst="rect">
            <a:avLst/>
          </a:prstGeom>
        </p:spPr>
      </p:pic>
    </p:spTree>
    <p:extLst>
      <p:ext uri="{BB962C8B-B14F-4D97-AF65-F5344CB8AC3E}">
        <p14:creationId xmlns:p14="http://schemas.microsoft.com/office/powerpoint/2010/main" val="19671469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524</TotalTime>
  <Words>836</Words>
  <Application>Microsoft Office PowerPoint</Application>
  <PresentationFormat>Widescreen</PresentationFormat>
  <Paragraphs>73</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High Tower Text</vt:lpstr>
      <vt:lpstr>Times New Roman</vt:lpstr>
      <vt:lpstr>Office Theme</vt:lpstr>
      <vt:lpstr>WORLD POPULATION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WORLD POPULATION ANALYSIS</dc:title>
  <dc:creator>Chiranjeevi naidu</dc:creator>
  <cp:lastModifiedBy>rakshitha</cp:lastModifiedBy>
  <cp:revision>9</cp:revision>
  <dcterms:created xsi:type="dcterms:W3CDTF">2024-12-05T10:29:13Z</dcterms:created>
  <dcterms:modified xsi:type="dcterms:W3CDTF">2025-05-12T09:43:57Z</dcterms:modified>
</cp:coreProperties>
</file>