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698" r:id="rId7"/>
  </p:sldMasterIdLst>
  <p:notesMasterIdLst>
    <p:notesMasterId r:id="rId24"/>
  </p:notesMasterIdLst>
  <p:handoutMasterIdLst>
    <p:handoutMasterId r:id="rId25"/>
  </p:handoutMasterIdLst>
  <p:sldIdLst>
    <p:sldId id="256" r:id="rId8"/>
    <p:sldId id="303" r:id="rId9"/>
    <p:sldId id="384" r:id="rId10"/>
    <p:sldId id="380" r:id="rId11"/>
    <p:sldId id="369" r:id="rId12"/>
    <p:sldId id="383" r:id="rId13"/>
    <p:sldId id="387" r:id="rId14"/>
    <p:sldId id="385" r:id="rId15"/>
    <p:sldId id="272" r:id="rId16"/>
    <p:sldId id="381" r:id="rId17"/>
    <p:sldId id="382" r:id="rId18"/>
    <p:sldId id="371" r:id="rId19"/>
    <p:sldId id="370" r:id="rId20"/>
    <p:sldId id="378" r:id="rId21"/>
    <p:sldId id="374" r:id="rId22"/>
    <p:sldId id="386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Afanasiev" initials="NA" lastIdx="1" clrIdx="0">
    <p:extLst>
      <p:ext uri="{19B8F6BF-5375-455C-9EA6-DF929625EA0E}">
        <p15:presenceInfo xmlns:p15="http://schemas.microsoft.com/office/powerpoint/2012/main" userId="S::Nikita_Afanasiev@epam.com::cdd49e59-71c2-4807-bbd4-e07f0f14ec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FEFEFE"/>
    <a:srgbClr val="13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9A140-F355-52BB-2012-2E8C024E1934}" v="344" dt="2021-11-29T08:59:37.094"/>
    <p1510:client id="{2CBABDF0-8186-AFBE-BDFB-3A7EB0E56223}" v="2" dt="2021-12-02T14:35:47.178"/>
    <p1510:client id="{3979EA18-8772-AC3F-3F8B-ED976B176525}" v="2" dt="2021-12-02T14:32:43.348"/>
    <p1510:client id="{7351748A-65DB-4AE3-AF62-9EED59EFDFB8}" v="2" dt="2021-11-29T10:13:57.946"/>
    <p1510:client id="{94E40057-F871-4783-9089-A250D72298DD}" v="48" dt="2021-09-13T14:26:04.183"/>
    <p1510:client id="{EE7139EB-865A-8B45-8505-761B1287819E}" v="2" dt="2021-09-13T12:35:44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i Poliakov" userId="S::sergei_poliakov@epam.com::42e269e9-cdad-4e09-b783-3c0b3e0ef8fe" providerId="AD" clId="Web-{7351748A-65DB-4AE3-AF62-9EED59EFDFB8}"/>
    <pc:docChg chg="modSld">
      <pc:chgData name="Sergei Poliakov" userId="S::sergei_poliakov@epam.com::42e269e9-cdad-4e09-b783-3c0b3e0ef8fe" providerId="AD" clId="Web-{7351748A-65DB-4AE3-AF62-9EED59EFDFB8}" dt="2021-11-29T11:15:03.203" v="1968"/>
      <pc:docMkLst>
        <pc:docMk/>
      </pc:docMkLst>
      <pc:sldChg chg="modNotes">
        <pc:chgData name="Sergei Poliakov" userId="S::sergei_poliakov@epam.com::42e269e9-cdad-4e09-b783-3c0b3e0ef8fe" providerId="AD" clId="Web-{7351748A-65DB-4AE3-AF62-9EED59EFDFB8}" dt="2021-11-29T09:51:10.571" v="172"/>
        <pc:sldMkLst>
          <pc:docMk/>
          <pc:sldMk cId="1733196742" sldId="256"/>
        </pc:sldMkLst>
      </pc:sldChg>
      <pc:sldChg chg="modNotes">
        <pc:chgData name="Sergei Poliakov" userId="S::sergei_poliakov@epam.com::42e269e9-cdad-4e09-b783-3c0b3e0ef8fe" providerId="AD" clId="Web-{7351748A-65DB-4AE3-AF62-9EED59EFDFB8}" dt="2021-11-29T10:01:14.444" v="597"/>
        <pc:sldMkLst>
          <pc:docMk/>
          <pc:sldMk cId="140828873" sldId="303"/>
        </pc:sldMkLst>
      </pc:sldChg>
      <pc:sldChg chg="modNotes">
        <pc:chgData name="Sergei Poliakov" userId="S::sergei_poliakov@epam.com::42e269e9-cdad-4e09-b783-3c0b3e0ef8fe" providerId="AD" clId="Web-{7351748A-65DB-4AE3-AF62-9EED59EFDFB8}" dt="2021-11-29T10:56:04.395" v="1815"/>
        <pc:sldMkLst>
          <pc:docMk/>
          <pc:sldMk cId="567782693" sldId="369"/>
        </pc:sldMkLst>
      </pc:sldChg>
      <pc:sldChg chg="modNotes">
        <pc:chgData name="Sergei Poliakov" userId="S::sergei_poliakov@epam.com::42e269e9-cdad-4e09-b783-3c0b3e0ef8fe" providerId="AD" clId="Web-{7351748A-65DB-4AE3-AF62-9EED59EFDFB8}" dt="2021-11-29T10:20:20.705" v="1135"/>
        <pc:sldMkLst>
          <pc:docMk/>
          <pc:sldMk cId="1447981816" sldId="380"/>
        </pc:sldMkLst>
      </pc:sldChg>
      <pc:sldChg chg="modNotes">
        <pc:chgData name="Sergei Poliakov" userId="S::sergei_poliakov@epam.com::42e269e9-cdad-4e09-b783-3c0b3e0ef8fe" providerId="AD" clId="Web-{7351748A-65DB-4AE3-AF62-9EED59EFDFB8}" dt="2021-11-29T11:15:03.203" v="1968"/>
        <pc:sldMkLst>
          <pc:docMk/>
          <pc:sldMk cId="1878955168" sldId="383"/>
        </pc:sldMkLst>
      </pc:sldChg>
      <pc:sldChg chg="modNotes">
        <pc:chgData name="Sergei Poliakov" userId="S::sergei_poliakov@epam.com::42e269e9-cdad-4e09-b783-3c0b3e0ef8fe" providerId="AD" clId="Web-{7351748A-65DB-4AE3-AF62-9EED59EFDFB8}" dt="2021-11-29T10:10:10.207" v="877"/>
        <pc:sldMkLst>
          <pc:docMk/>
          <pc:sldMk cId="148824936" sldId="384"/>
        </pc:sldMkLst>
      </pc:sldChg>
    </pc:docChg>
  </pc:docChgLst>
  <pc:docChgLst>
    <pc:chgData name="Aleksei Sokolov2" userId="8ab60145-302d-424d-bb57-e0b263a03165" providerId="ADAL" clId="{EE7139EB-865A-8B45-8505-761B1287819E}"/>
    <pc:docChg chg="undo custSel addSld modSld">
      <pc:chgData name="Aleksei Sokolov2" userId="8ab60145-302d-424d-bb57-e0b263a03165" providerId="ADAL" clId="{EE7139EB-865A-8B45-8505-761B1287819E}" dt="2021-09-13T15:02:14.173" v="240" actId="729"/>
      <pc:docMkLst>
        <pc:docMk/>
      </pc:docMkLst>
      <pc:sldChg chg="modSp mod">
        <pc:chgData name="Aleksei Sokolov2" userId="8ab60145-302d-424d-bb57-e0b263a03165" providerId="ADAL" clId="{EE7139EB-865A-8B45-8505-761B1287819E}" dt="2021-09-13T15:00:55.884" v="239" actId="20577"/>
        <pc:sldMkLst>
          <pc:docMk/>
          <pc:sldMk cId="32361560" sldId="385"/>
        </pc:sldMkLst>
        <pc:spChg chg="mod">
          <ac:chgData name="Aleksei Sokolov2" userId="8ab60145-302d-424d-bb57-e0b263a03165" providerId="ADAL" clId="{EE7139EB-865A-8B45-8505-761B1287819E}" dt="2021-09-13T15:00:55.884" v="239" actId="20577"/>
          <ac:spMkLst>
            <pc:docMk/>
            <pc:sldMk cId="32361560" sldId="385"/>
            <ac:spMk id="3" creationId="{1C36CED1-47F7-4709-92E0-85E36D4F0D95}"/>
          </ac:spMkLst>
        </pc:spChg>
      </pc:sldChg>
      <pc:sldChg chg="add mod modShow">
        <pc:chgData name="Aleksei Sokolov2" userId="8ab60145-302d-424d-bb57-e0b263a03165" providerId="ADAL" clId="{EE7139EB-865A-8B45-8505-761B1287819E}" dt="2021-09-13T15:02:14.173" v="240" actId="729"/>
        <pc:sldMkLst>
          <pc:docMk/>
          <pc:sldMk cId="106121955" sldId="386"/>
        </pc:sldMkLst>
      </pc:sldChg>
    </pc:docChg>
  </pc:docChgLst>
  <pc:docChgLst>
    <pc:chgData name="Artem Karpovich" userId="S::artem_karpovich@epam.com::f30898ce-da53-44bf-bd19-9f4fc0e8c516" providerId="AD" clId="Web-{2CBABDF0-8186-AFBE-BDFB-3A7EB0E56223}"/>
    <pc:docChg chg="modSld">
      <pc:chgData name="Artem Karpovich" userId="S::artem_karpovich@epam.com::f30898ce-da53-44bf-bd19-9f4fc0e8c516" providerId="AD" clId="Web-{2CBABDF0-8186-AFBE-BDFB-3A7EB0E56223}" dt="2021-12-02T14:35:47.178" v="1" actId="20577"/>
      <pc:docMkLst>
        <pc:docMk/>
      </pc:docMkLst>
      <pc:sldChg chg="modSp">
        <pc:chgData name="Artem Karpovich" userId="S::artem_karpovich@epam.com::f30898ce-da53-44bf-bd19-9f4fc0e8c516" providerId="AD" clId="Web-{2CBABDF0-8186-AFBE-BDFB-3A7EB0E56223}" dt="2021-12-02T14:35:47.178" v="1" actId="20577"/>
        <pc:sldMkLst>
          <pc:docMk/>
          <pc:sldMk cId="32361560" sldId="385"/>
        </pc:sldMkLst>
        <pc:spChg chg="mod">
          <ac:chgData name="Artem Karpovich" userId="S::artem_karpovich@epam.com::f30898ce-da53-44bf-bd19-9f4fc0e8c516" providerId="AD" clId="Web-{2CBABDF0-8186-AFBE-BDFB-3A7EB0E56223}" dt="2021-12-02T14:35:47.178" v="1" actId="20577"/>
          <ac:spMkLst>
            <pc:docMk/>
            <pc:sldMk cId="32361560" sldId="385"/>
            <ac:spMk id="3" creationId="{1C36CED1-47F7-4709-92E0-85E36D4F0D95}"/>
          </ac:spMkLst>
        </pc:spChg>
      </pc:sldChg>
    </pc:docChg>
  </pc:docChgLst>
  <pc:docChgLst>
    <pc:chgData name="Artem Karpovich" userId="S::artem_karpovich@epam.com::f30898ce-da53-44bf-bd19-9f4fc0e8c516" providerId="AD" clId="Web-{1899A140-F355-52BB-2012-2E8C024E1934}"/>
    <pc:docChg chg="modSld">
      <pc:chgData name="Artem Karpovich" userId="S::artem_karpovich@epam.com::f30898ce-da53-44bf-bd19-9f4fc0e8c516" providerId="AD" clId="Web-{1899A140-F355-52BB-2012-2E8C024E1934}" dt="2021-11-29T08:59:37.094" v="320" actId="20577"/>
      <pc:docMkLst>
        <pc:docMk/>
      </pc:docMkLst>
      <pc:sldChg chg="modSp">
        <pc:chgData name="Artem Karpovich" userId="S::artem_karpovich@epam.com::f30898ce-da53-44bf-bd19-9f4fc0e8c516" providerId="AD" clId="Web-{1899A140-F355-52BB-2012-2E8C024E1934}" dt="2021-11-29T08:57:25.590" v="3" actId="1076"/>
        <pc:sldMkLst>
          <pc:docMk/>
          <pc:sldMk cId="1733196742" sldId="256"/>
        </pc:sldMkLst>
        <pc:spChg chg="mod">
          <ac:chgData name="Artem Karpovich" userId="S::artem_karpovich@epam.com::f30898ce-da53-44bf-bd19-9f4fc0e8c516" providerId="AD" clId="Web-{1899A140-F355-52BB-2012-2E8C024E1934}" dt="2021-11-29T08:57:25.590" v="3" actId="1076"/>
          <ac:spMkLst>
            <pc:docMk/>
            <pc:sldMk cId="1733196742" sldId="256"/>
            <ac:spMk id="3" creationId="{FA83C742-3407-9D49-A020-677D8BA3A05C}"/>
          </ac:spMkLst>
        </pc:spChg>
      </pc:sldChg>
      <pc:sldChg chg="modSp">
        <pc:chgData name="Artem Karpovich" userId="S::artem_karpovich@epam.com::f30898ce-da53-44bf-bd19-9f4fc0e8c516" providerId="AD" clId="Web-{1899A140-F355-52BB-2012-2E8C024E1934}" dt="2021-11-29T08:59:10.999" v="263"/>
        <pc:sldMkLst>
          <pc:docMk/>
          <pc:sldMk cId="1447981816" sldId="380"/>
        </pc:sldMkLst>
        <pc:graphicFrameChg chg="mod modGraphic">
          <ac:chgData name="Artem Karpovich" userId="S::artem_karpovich@epam.com::f30898ce-da53-44bf-bd19-9f4fc0e8c516" providerId="AD" clId="Web-{1899A140-F355-52BB-2012-2E8C024E1934}" dt="2021-11-29T08:59:10.999" v="263"/>
          <ac:graphicFrameMkLst>
            <pc:docMk/>
            <pc:sldMk cId="1447981816" sldId="380"/>
            <ac:graphicFrameMk id="13" creationId="{A2DF3025-75A3-364C-BECD-228C71104FCA}"/>
          </ac:graphicFrameMkLst>
        </pc:graphicFrameChg>
      </pc:sldChg>
      <pc:sldChg chg="modSp">
        <pc:chgData name="Artem Karpovich" userId="S::artem_karpovich@epam.com::f30898ce-da53-44bf-bd19-9f4fc0e8c516" providerId="AD" clId="Web-{1899A140-F355-52BB-2012-2E8C024E1934}" dt="2021-11-29T08:59:25.250" v="319"/>
        <pc:sldMkLst>
          <pc:docMk/>
          <pc:sldMk cId="1878955168" sldId="383"/>
        </pc:sldMkLst>
        <pc:graphicFrameChg chg="mod modGraphic">
          <ac:chgData name="Artem Karpovich" userId="S::artem_karpovich@epam.com::f30898ce-da53-44bf-bd19-9f4fc0e8c516" providerId="AD" clId="Web-{1899A140-F355-52BB-2012-2E8C024E1934}" dt="2021-11-29T08:59:25.250" v="319"/>
          <ac:graphicFrameMkLst>
            <pc:docMk/>
            <pc:sldMk cId="1878955168" sldId="383"/>
            <ac:graphicFrameMk id="5" creationId="{B1AFCC28-7650-D64D-84B1-CAEB337E4F8A}"/>
          </ac:graphicFrameMkLst>
        </pc:graphicFrameChg>
      </pc:sldChg>
      <pc:sldChg chg="modSp">
        <pc:chgData name="Artem Karpovich" userId="S::artem_karpovich@epam.com::f30898ce-da53-44bf-bd19-9f4fc0e8c516" providerId="AD" clId="Web-{1899A140-F355-52BB-2012-2E8C024E1934}" dt="2021-11-29T08:59:37.094" v="320" actId="20577"/>
        <pc:sldMkLst>
          <pc:docMk/>
          <pc:sldMk cId="961718997" sldId="387"/>
        </pc:sldMkLst>
        <pc:spChg chg="mod">
          <ac:chgData name="Artem Karpovich" userId="S::artem_karpovich@epam.com::f30898ce-da53-44bf-bd19-9f4fc0e8c516" providerId="AD" clId="Web-{1899A140-F355-52BB-2012-2E8C024E1934}" dt="2021-11-29T08:59:37.094" v="320" actId="20577"/>
          <ac:spMkLst>
            <pc:docMk/>
            <pc:sldMk cId="961718997" sldId="387"/>
            <ac:spMk id="3" creationId="{BEF74CF0-4147-4450-845F-1F9D6EAF9CDE}"/>
          </ac:spMkLst>
        </pc:spChg>
      </pc:sldChg>
    </pc:docChg>
  </pc:docChgLst>
  <pc:docChgLst>
    <pc:chgData name="Artem Karpovich" userId="S::artem_karpovich@epam.com::f30898ce-da53-44bf-bd19-9f4fc0e8c516" providerId="AD" clId="Web-{3979EA18-8772-AC3F-3F8B-ED976B176525}"/>
    <pc:docChg chg="modSld">
      <pc:chgData name="Artem Karpovich" userId="S::artem_karpovich@epam.com::f30898ce-da53-44bf-bd19-9f4fc0e8c516" providerId="AD" clId="Web-{3979EA18-8772-AC3F-3F8B-ED976B176525}" dt="2021-12-02T14:32:43.348" v="1" actId="20577"/>
      <pc:docMkLst>
        <pc:docMk/>
      </pc:docMkLst>
      <pc:sldChg chg="modSp">
        <pc:chgData name="Artem Karpovich" userId="S::artem_karpovich@epam.com::f30898ce-da53-44bf-bd19-9f4fc0e8c516" providerId="AD" clId="Web-{3979EA18-8772-AC3F-3F8B-ED976B176525}" dt="2021-12-02T14:32:43.348" v="1" actId="20577"/>
        <pc:sldMkLst>
          <pc:docMk/>
          <pc:sldMk cId="32361560" sldId="385"/>
        </pc:sldMkLst>
        <pc:spChg chg="mod">
          <ac:chgData name="Artem Karpovich" userId="S::artem_karpovich@epam.com::f30898ce-da53-44bf-bd19-9f4fc0e8c516" providerId="AD" clId="Web-{3979EA18-8772-AC3F-3F8B-ED976B176525}" dt="2021-12-02T14:32:43.348" v="1" actId="20577"/>
          <ac:spMkLst>
            <pc:docMk/>
            <pc:sldMk cId="32361560" sldId="385"/>
            <ac:spMk id="2" creationId="{4706DEB4-794D-4DA9-8346-79B5F2EB03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В </a:t>
            </a:r>
            <a:r>
              <a:rPr lang="en-US" err="1">
                <a:cs typeface="Calibri"/>
              </a:rPr>
              <a:t>этой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лекции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поговорим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управлении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пакетами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пакетных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менеджерах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Часть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программ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уже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предустановлено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системой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заметки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календарь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браузер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проигрыватель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т.д</a:t>
            </a:r>
            <a:r>
              <a:rPr lang="en-US">
                <a:cs typeface="Calibri"/>
              </a:rPr>
              <a:t>.), 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все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сталкиваемся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необходимостью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поиска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установки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дополнительного</a:t>
            </a:r>
            <a:r>
              <a:rPr lang="en-US">
                <a:cs typeface="Calibri"/>
              </a:rPr>
              <a:t> ПО, </a:t>
            </a:r>
            <a:r>
              <a:rPr lang="en-US" err="1">
                <a:cs typeface="Calibri"/>
              </a:rPr>
              <a:t>особенно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специфичных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задач</a:t>
            </a:r>
            <a:r>
              <a:rPr lang="en-US">
                <a:cs typeface="Calibri"/>
              </a:rPr>
              <a:t>. В </a:t>
            </a:r>
            <a:r>
              <a:rPr lang="en-US" err="1">
                <a:cs typeface="Calibri"/>
              </a:rPr>
              <a:t>линуксе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этого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используются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менеджеры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Пакетный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коллекция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утилит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автоматизации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процесса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поиска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установки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обновления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конфигурирования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удаления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программного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обеспечения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Преимущества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* </a:t>
            </a:r>
            <a:r>
              <a:rPr lang="en-US" err="1">
                <a:cs typeface="Calibri"/>
              </a:rPr>
              <a:t>Выбираете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источники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поставщика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* </a:t>
            </a:r>
            <a:r>
              <a:rPr lang="en-US" err="1">
                <a:cs typeface="Calibri"/>
              </a:rPr>
              <a:t>Избегаете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ручных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операций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надо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собирать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исходников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осуществляет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базовое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конфигурирование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* </a:t>
            </a:r>
            <a:r>
              <a:rPr lang="en-US" err="1">
                <a:cs typeface="Calibri"/>
              </a:rPr>
              <a:t>Прозрачное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обновление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как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отдельных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пакетов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так</a:t>
            </a:r>
            <a:r>
              <a:rPr lang="en-US">
                <a:cs typeface="Calibri"/>
              </a:rPr>
              <a:t> и ОС</a:t>
            </a:r>
          </a:p>
          <a:p>
            <a:r>
              <a:rPr lang="en-US">
                <a:cs typeface="Calibri"/>
              </a:rPr>
              <a:t>* </a:t>
            </a:r>
            <a:r>
              <a:rPr lang="en-US" err="1">
                <a:cs typeface="Calibri"/>
              </a:rPr>
              <a:t>Позволяет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отслеживать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следы</a:t>
            </a:r>
            <a:r>
              <a:rPr lang="en-US">
                <a:cs typeface="Calibri"/>
              </a:rPr>
              <a:t> ПО, в </a:t>
            </a:r>
            <a:r>
              <a:rPr lang="en-US" err="1">
                <a:cs typeface="Calibri"/>
              </a:rPr>
              <a:t>том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числе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корректного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удаления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вместе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зависимостями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Пакетные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работают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пакетами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архивами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программного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обеспечения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метаданных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необходимых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его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корректной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установки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работы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Метаинформация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включает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перечень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файлов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зависимостей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дерево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зависимостей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разрешения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установочные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настроечные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скрипты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Пакеты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распростроняются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через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репозитории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централизованные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хранилища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пакетов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Может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быть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достаточно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большое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количество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Репозитории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могут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сопровождаться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разработчиками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дистрибутивов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Линукс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компаниями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разработчиками</a:t>
            </a:r>
            <a:r>
              <a:rPr lang="en-US">
                <a:cs typeface="Calibri"/>
              </a:rPr>
              <a:t> ПО и </a:t>
            </a:r>
            <a:r>
              <a:rPr lang="en-US" err="1">
                <a:cs typeface="Calibri"/>
              </a:rPr>
              <a:t>даже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отдельными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пользователями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или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сообществами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Каждый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может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создать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свой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реп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Репы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деляться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различные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группы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например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стабильности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пакета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Благодаря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этому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можно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установить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тестовую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версию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новым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функционалом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релиза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тестовой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выбрав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соотвествующий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источник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Таким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образом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управление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источниками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позволяет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вам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регулировать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какое</a:t>
            </a:r>
            <a:r>
              <a:rPr lang="en-US">
                <a:cs typeface="Calibri"/>
              </a:rPr>
              <a:t> ПО </a:t>
            </a:r>
            <a:r>
              <a:rPr lang="en-US" err="1">
                <a:cs typeface="Calibri"/>
              </a:rPr>
              <a:t>вы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получаете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своей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системе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6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Программные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пакеты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бывают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различных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форматов</a:t>
            </a:r>
            <a:r>
              <a:rPr lang="en-US">
                <a:cs typeface="Calibri"/>
              </a:rPr>
              <a:t>. </a:t>
            </a:r>
            <a:r>
              <a:rPr lang="en-US" err="1">
                <a:cs typeface="Calibri"/>
              </a:rPr>
              <a:t>Также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разных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дистрибутивов</a:t>
            </a:r>
            <a:r>
              <a:rPr lang="en-US">
                <a:cs typeface="Calibri"/>
              </a:rPr>
              <a:t> </a:t>
            </a:r>
            <a:r>
              <a:rPr lang="en-US" err="1"/>
              <a:t>не</a:t>
            </a:r>
            <a:r>
              <a:rPr lang="en-US"/>
              <a:t> </a:t>
            </a:r>
            <a:r>
              <a:rPr lang="en-US" err="1"/>
              <a:t>совместимых</a:t>
            </a:r>
            <a:r>
              <a:rPr lang="en-US"/>
              <a:t> </a:t>
            </a:r>
            <a:r>
              <a:rPr lang="en-US" err="1"/>
              <a:t>друг</a:t>
            </a:r>
            <a:r>
              <a:rPr lang="en-US"/>
              <a:t> с </a:t>
            </a:r>
            <a:r>
              <a:rPr lang="en-US" err="1"/>
              <a:t>другом</a:t>
            </a:r>
            <a:r>
              <a:rPr lang="en-US">
                <a:cs typeface="Calibri"/>
              </a:rPr>
              <a:t>. </a:t>
            </a:r>
            <a:r>
              <a:rPr lang="en-US" err="1">
                <a:cs typeface="Calibri"/>
              </a:rPr>
              <a:t>Некоторые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популярные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приведены</a:t>
            </a:r>
            <a:r>
              <a:rPr lang="en-US">
                <a:cs typeface="Calibri"/>
              </a:rPr>
              <a:t> в </a:t>
            </a:r>
            <a:r>
              <a:rPr lang="en-US" err="1">
                <a:cs typeface="Calibri"/>
              </a:rPr>
              <a:t>таблице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MSI - </a:t>
            </a:r>
            <a:r>
              <a:rPr lang="en-US" err="1">
                <a:cs typeface="Calibri"/>
              </a:rPr>
              <a:t>должен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быть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знаком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пользователям</a:t>
            </a:r>
            <a:r>
              <a:rPr lang="en-US">
                <a:cs typeface="Calibri"/>
              </a:rPr>
              <a:t> Windows. </a:t>
            </a:r>
          </a:p>
          <a:p>
            <a:r>
              <a:rPr lang="en-US" err="1">
                <a:cs typeface="Calibri"/>
              </a:rPr>
              <a:t>Среди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линукс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наиболее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популярны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три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формата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r>
              <a:rPr lang="en-US">
                <a:cs typeface="Calibri"/>
              </a:rPr>
              <a:t>RPM - </a:t>
            </a:r>
            <a:r>
              <a:rPr lang="en-US" err="1">
                <a:cs typeface="Calibri"/>
              </a:rPr>
              <a:t>редхат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центос</a:t>
            </a:r>
            <a:r>
              <a:rPr lang="en-US">
                <a:cs typeface="Calibri"/>
              </a:rPr>
              <a:t>/...</a:t>
            </a:r>
          </a:p>
          <a:p>
            <a:r>
              <a:rPr lang="en-US">
                <a:cs typeface="Calibri"/>
              </a:rPr>
              <a:t>Deb - </a:t>
            </a:r>
            <a:r>
              <a:rPr lang="en-US" err="1">
                <a:cs typeface="Calibri"/>
              </a:rPr>
              <a:t>дебиан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убунту</a:t>
            </a:r>
            <a:r>
              <a:rPr lang="en-US">
                <a:cs typeface="Calibri"/>
              </a:rPr>
              <a:t>/...</a:t>
            </a:r>
          </a:p>
          <a:p>
            <a:r>
              <a:rPr lang="en-US">
                <a:cs typeface="Calibri"/>
              </a:rPr>
              <a:t>APK - </a:t>
            </a:r>
            <a:r>
              <a:rPr lang="en-US" err="1">
                <a:cs typeface="Calibri"/>
              </a:rPr>
              <a:t>альпайн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который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часто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используется</a:t>
            </a:r>
            <a:r>
              <a:rPr lang="en-US">
                <a:cs typeface="Calibri"/>
              </a:rPr>
              <a:t> в </a:t>
            </a:r>
            <a:r>
              <a:rPr lang="en-US" err="1">
                <a:cs typeface="Calibri"/>
              </a:rPr>
              <a:t>качестве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базы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докер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образов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RPM - </a:t>
            </a:r>
            <a:r>
              <a:rPr lang="en-US" err="1">
                <a:cs typeface="Calibri"/>
              </a:rPr>
              <a:t>изначально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разработан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редхат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стал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популярен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многих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дистрибутивах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наверно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низкоуровневый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YUM - </a:t>
            </a:r>
            <a:r>
              <a:rPr lang="en-US" err="1">
                <a:cs typeface="Calibri"/>
              </a:rPr>
              <a:t>разработанный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комьюнити</a:t>
            </a:r>
            <a:r>
              <a:rPr lang="en-US"/>
              <a:t> </a:t>
            </a:r>
            <a:r>
              <a:rPr lang="en-US" err="1"/>
              <a:t>фронтенд</a:t>
            </a:r>
            <a:r>
              <a:rPr lang="en-US"/>
              <a:t> </a:t>
            </a:r>
            <a:r>
              <a:rPr lang="en-US" err="1"/>
              <a:t>для</a:t>
            </a:r>
            <a:r>
              <a:rPr lang="en-US"/>
              <a:t> RPM, </a:t>
            </a:r>
            <a:r>
              <a:rPr lang="en-US" err="1"/>
              <a:t>который</a:t>
            </a:r>
            <a:r>
              <a:rPr lang="en-US"/>
              <a:t> </a:t>
            </a:r>
            <a:r>
              <a:rPr lang="en-US" err="1"/>
              <a:t>управляет</a:t>
            </a:r>
            <a:r>
              <a:rPr lang="en-US"/>
              <a:t> </a:t>
            </a:r>
            <a:r>
              <a:rPr lang="en-US" err="1"/>
              <a:t>зависимостями</a:t>
            </a:r>
            <a:r>
              <a:rPr lang="en-US"/>
              <a:t> и </a:t>
            </a:r>
            <a:r>
              <a:rPr lang="en-US" err="1"/>
              <a:t>репозиториями</a:t>
            </a:r>
            <a:r>
              <a:rPr lang="en-US"/>
              <a:t>, а </a:t>
            </a:r>
            <a:r>
              <a:rPr lang="en-US" err="1"/>
              <a:t>затем</a:t>
            </a:r>
            <a:r>
              <a:rPr lang="en-US"/>
              <a:t> </a:t>
            </a:r>
            <a:r>
              <a:rPr lang="en-US" err="1"/>
              <a:t>использует</a:t>
            </a:r>
            <a:r>
              <a:rPr lang="en-US"/>
              <a:t> RPM </a:t>
            </a:r>
            <a:r>
              <a:rPr lang="en-US" err="1"/>
              <a:t>для</a:t>
            </a:r>
            <a:r>
              <a:rPr lang="en-US"/>
              <a:t> </a:t>
            </a:r>
            <a:r>
              <a:rPr lang="en-US" err="1"/>
              <a:t>установки</a:t>
            </a:r>
            <a:r>
              <a:rPr lang="en-US"/>
              <a:t>, </a:t>
            </a:r>
            <a:r>
              <a:rPr lang="en-US" err="1"/>
              <a:t>загрузки</a:t>
            </a:r>
            <a:r>
              <a:rPr lang="en-US"/>
              <a:t> и </a:t>
            </a:r>
            <a:r>
              <a:rPr lang="en-US" err="1"/>
              <a:t>удаления</a:t>
            </a:r>
            <a:r>
              <a:rPr lang="en-US"/>
              <a:t> </a:t>
            </a:r>
            <a:r>
              <a:rPr lang="en-US" err="1"/>
              <a:t>пакетов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чаще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используется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чем</a:t>
            </a:r>
            <a:r>
              <a:rPr lang="en-US">
                <a:cs typeface="Calibri"/>
              </a:rPr>
              <a:t> rpm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прямую</a:t>
            </a:r>
            <a:r>
              <a:rPr lang="en-US">
                <a:cs typeface="Calibri"/>
              </a:rPr>
              <a:t>. В </a:t>
            </a:r>
            <a:r>
              <a:rPr lang="en-US" err="1">
                <a:cs typeface="Calibri"/>
              </a:rPr>
              <a:t>тоже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время</a:t>
            </a:r>
            <a:r>
              <a:rPr lang="en-US">
                <a:cs typeface="Calibri"/>
              </a:rPr>
              <a:t> rpm </a:t>
            </a:r>
            <a:r>
              <a:rPr lang="en-US" err="1">
                <a:cs typeface="Calibri"/>
              </a:rPr>
              <a:t>дает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более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глубокий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функционал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работы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конкретными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пакетами</a:t>
            </a:r>
            <a:r>
              <a:rPr lang="en-US">
                <a:cs typeface="Calibri"/>
              </a:rPr>
              <a:t>.</a:t>
            </a:r>
          </a:p>
          <a:p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DNF – </a:t>
            </a:r>
            <a:r>
              <a:rPr lang="en-US" err="1">
                <a:cs typeface="Calibri"/>
              </a:rPr>
              <a:t>новая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реализация</a:t>
            </a:r>
            <a:r>
              <a:rPr lang="en-US">
                <a:cs typeface="Calibri"/>
              </a:rPr>
              <a:t> YUM, </a:t>
            </a:r>
            <a:r>
              <a:rPr lang="en-US" err="1">
                <a:cs typeface="Calibri"/>
              </a:rPr>
              <a:t>призванная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решить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проблемы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оригинальной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версии</a:t>
            </a:r>
            <a:r>
              <a:rPr lang="en-US">
                <a:cs typeface="Calibri"/>
              </a:rPr>
              <a:t> (</a:t>
            </a:r>
            <a:r>
              <a:rPr lang="en-US" err="1"/>
              <a:t>быстродействие</a:t>
            </a:r>
            <a:r>
              <a:rPr lang="en-US"/>
              <a:t>, </a:t>
            </a:r>
            <a:r>
              <a:rPr lang="en-US" err="1"/>
              <a:t>чрезмерне</a:t>
            </a:r>
            <a:r>
              <a:rPr lang="en-US"/>
              <a:t> </a:t>
            </a:r>
            <a:r>
              <a:rPr lang="en-US" err="1"/>
              <a:t>потребление</a:t>
            </a:r>
            <a:r>
              <a:rPr lang="en-US"/>
              <a:t> ОЗУ, </a:t>
            </a:r>
            <a:r>
              <a:rPr lang="en-US" err="1"/>
              <a:t>медленное</a:t>
            </a:r>
            <a:r>
              <a:rPr lang="en-US"/>
              <a:t> </a:t>
            </a:r>
            <a:r>
              <a:rPr lang="en-US" err="1"/>
              <a:t>разрешение</a:t>
            </a:r>
            <a:r>
              <a:rPr lang="en-US"/>
              <a:t> </a:t>
            </a:r>
            <a:r>
              <a:rPr lang="en-US" err="1"/>
              <a:t>зависимостей</a:t>
            </a:r>
            <a:r>
              <a:rPr lang="en-US"/>
              <a:t>). </a:t>
            </a:r>
            <a:r>
              <a:rPr lang="en-US" err="1"/>
              <a:t>Обеспечивает</a:t>
            </a:r>
            <a:r>
              <a:rPr lang="en-US"/>
              <a:t> </a:t>
            </a:r>
            <a:r>
              <a:rPr lang="en-US" err="1"/>
              <a:t>функционал</a:t>
            </a:r>
            <a:r>
              <a:rPr lang="en-US"/>
              <a:t> yum </a:t>
            </a:r>
            <a:r>
              <a:rPr lang="en-US" err="1"/>
              <a:t>при</a:t>
            </a:r>
            <a:r>
              <a:rPr lang="en-US"/>
              <a:t> </a:t>
            </a:r>
            <a:r>
              <a:rPr lang="en-US" err="1"/>
              <a:t>более</a:t>
            </a:r>
            <a:r>
              <a:rPr lang="en-US"/>
              <a:t> </a:t>
            </a:r>
            <a:r>
              <a:rPr lang="en-US" err="1"/>
              <a:t>низких</a:t>
            </a:r>
            <a:r>
              <a:rPr lang="en-US"/>
              <a:t> </a:t>
            </a:r>
            <a:r>
              <a:rPr lang="en-US" err="1"/>
              <a:t>требованиях</a:t>
            </a:r>
            <a:r>
              <a:rPr lang="en-US"/>
              <a:t> к </a:t>
            </a:r>
            <a:r>
              <a:rPr lang="en-US" err="1"/>
              <a:t>системе</a:t>
            </a:r>
            <a:r>
              <a:rPr lang="en-US"/>
              <a:t>, </a:t>
            </a:r>
            <a:r>
              <a:rPr lang="en-US" err="1"/>
              <a:t>по</a:t>
            </a:r>
            <a:r>
              <a:rPr lang="en-US"/>
              <a:t> </a:t>
            </a:r>
            <a:r>
              <a:rPr lang="en-US" err="1"/>
              <a:t>умолчанию</a:t>
            </a:r>
            <a:r>
              <a:rPr lang="en-US"/>
              <a:t> </a:t>
            </a:r>
            <a:r>
              <a:rPr lang="en-US" err="1"/>
              <a:t>используется</a:t>
            </a:r>
            <a:r>
              <a:rPr lang="en-US"/>
              <a:t> в Fedora с </a:t>
            </a:r>
            <a:r>
              <a:rPr lang="en-US" err="1"/>
              <a:t>версии</a:t>
            </a:r>
            <a:r>
              <a:rPr lang="en-US"/>
              <a:t> 22, в </a:t>
            </a:r>
            <a:r>
              <a:rPr lang="en-US" err="1"/>
              <a:t>качестве</a:t>
            </a:r>
            <a:r>
              <a:rPr lang="en-US"/>
              <a:t> </a:t>
            </a:r>
            <a:r>
              <a:rPr lang="en-US" err="1"/>
              <a:t>альтернативы</a:t>
            </a:r>
            <a:r>
              <a:rPr lang="en-US"/>
              <a:t> </a:t>
            </a:r>
            <a:r>
              <a:rPr lang="en-US" err="1"/>
              <a:t>включен</a:t>
            </a:r>
            <a:r>
              <a:rPr lang="en-US"/>
              <a:t> в RHEL/Centos8 и </a:t>
            </a:r>
            <a:r>
              <a:rPr lang="en-US" err="1"/>
              <a:t>ряд</a:t>
            </a:r>
            <a:r>
              <a:rPr lang="en-US"/>
              <a:t> </a:t>
            </a:r>
            <a:r>
              <a:rPr lang="en-US" err="1"/>
              <a:t>других</a:t>
            </a:r>
            <a:r>
              <a:rPr lang="en-US"/>
              <a:t> </a:t>
            </a:r>
            <a:r>
              <a:rPr lang="en-US" err="1"/>
              <a:t>дистрибутивов</a:t>
            </a:r>
            <a:r>
              <a:rPr lang="en-US"/>
              <a:t>, </a:t>
            </a:r>
            <a:r>
              <a:rPr lang="en-US" err="1"/>
              <a:t>где</a:t>
            </a:r>
            <a:r>
              <a:rPr lang="en-US"/>
              <a:t> </a:t>
            </a:r>
            <a:r>
              <a:rPr lang="en-US" err="1"/>
              <a:t>потенциально</a:t>
            </a:r>
            <a:r>
              <a:rPr lang="en-US"/>
              <a:t> </a:t>
            </a:r>
            <a:r>
              <a:rPr lang="en-US" err="1"/>
              <a:t>может</a:t>
            </a:r>
            <a:r>
              <a:rPr lang="en-US"/>
              <a:t> </a:t>
            </a:r>
            <a:r>
              <a:rPr lang="en-US" err="1"/>
              <a:t>стать</a:t>
            </a:r>
            <a:r>
              <a:rPr lang="en-US"/>
              <a:t> </a:t>
            </a:r>
            <a:r>
              <a:rPr lang="en-US" err="1"/>
              <a:t>основным</a:t>
            </a:r>
            <a:r>
              <a:rPr lang="en-US"/>
              <a:t>. </a:t>
            </a:r>
            <a:r>
              <a:rPr lang="en-US" err="1"/>
              <a:t>Командно</a:t>
            </a:r>
            <a:r>
              <a:rPr lang="en-US"/>
              <a:t> </a:t>
            </a:r>
            <a:r>
              <a:rPr lang="en-US" err="1"/>
              <a:t>практически</a:t>
            </a:r>
            <a:r>
              <a:rPr lang="en-US"/>
              <a:t> </a:t>
            </a:r>
            <a:r>
              <a:rPr lang="en-US" err="1"/>
              <a:t>совпадает</a:t>
            </a:r>
            <a:r>
              <a:rPr lang="en-US"/>
              <a:t> с yum.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Deb - </a:t>
            </a:r>
            <a:r>
              <a:rPr lang="en-US" err="1">
                <a:cs typeface="Calibri"/>
              </a:rPr>
              <a:t>формат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пакетов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дебиан-подобных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APT – </a:t>
            </a:r>
            <a:r>
              <a:rPr lang="en-US" err="1">
                <a:cs typeface="Calibri"/>
              </a:rPr>
              <a:t>пакетный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предоставляющий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аналогичный</a:t>
            </a:r>
            <a:r>
              <a:rPr lang="en-US">
                <a:cs typeface="Calibri"/>
              </a:rPr>
              <a:t> YUM </a:t>
            </a:r>
            <a:r>
              <a:rPr lang="en-US" err="1">
                <a:cs typeface="Calibri"/>
              </a:rPr>
              <a:t>функционал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debian</a:t>
            </a:r>
            <a:r>
              <a:rPr lang="en-US">
                <a:cs typeface="Calibri"/>
              </a:rPr>
              <a:t>-like </a:t>
            </a:r>
            <a:r>
              <a:rPr lang="en-US" err="1">
                <a:cs typeface="Calibri"/>
              </a:rPr>
              <a:t>систем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APK – </a:t>
            </a:r>
            <a:r>
              <a:rPr lang="en-US" err="1">
                <a:cs typeface="Calibri"/>
              </a:rPr>
              <a:t>собственная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система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управления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пакетами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Alpinе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изначально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разрабатывалась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как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коллекция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сценариев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позже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переписана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Cи</a:t>
            </a:r>
            <a:r>
              <a:rPr lang="en-US">
                <a:cs typeface="Calibri"/>
              </a:rPr>
              <a:t> в </a:t>
            </a:r>
            <a:r>
              <a:rPr lang="en-US" err="1">
                <a:cs typeface="Calibri"/>
              </a:rPr>
              <a:t>виде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отдельной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утилиты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Типовые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комманды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работы</a:t>
            </a:r>
            <a:r>
              <a:rPr lang="en-US">
                <a:cs typeface="Calibri"/>
              </a:rPr>
              <a:t> с </a:t>
            </a:r>
            <a:r>
              <a:rPr lang="en-US" err="1">
                <a:cs typeface="Calibri"/>
              </a:rPr>
              <a:t>пакетами</a:t>
            </a:r>
            <a:r>
              <a:rPr lang="en-US">
                <a:cs typeface="Calibri"/>
              </a:rPr>
              <a:t> в </a:t>
            </a:r>
            <a:r>
              <a:rPr lang="en-US" err="1">
                <a:cs typeface="Calibri"/>
              </a:rPr>
              <a:t>различных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менеджерах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приведена</a:t>
            </a:r>
            <a:r>
              <a:rPr lang="en-US">
                <a:cs typeface="Calibri"/>
              </a:rPr>
              <a:t> в </a:t>
            </a:r>
            <a:r>
              <a:rPr lang="en-US" err="1">
                <a:cs typeface="Calibri"/>
              </a:rPr>
              <a:t>таблице</a:t>
            </a:r>
            <a:r>
              <a:rPr lang="en-US">
                <a:cs typeface="Calibri"/>
              </a:rPr>
              <a:t>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ДЕМО:</a:t>
            </a:r>
            <a:endParaRPr lang="en-US"/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акцент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кеширование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пакетов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по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умолчанию</a:t>
            </a:r>
            <a:r>
              <a:rPr lang="en-US">
                <a:cs typeface="Calibri"/>
              </a:rPr>
              <a:t> в yum </a:t>
            </a:r>
            <a:r>
              <a:rPr lang="en-US" err="1">
                <a:cs typeface="Calibri"/>
              </a:rPr>
              <a:t>выключено</a:t>
            </a:r>
            <a:r>
              <a:rPr lang="en-US">
                <a:cs typeface="Calibri"/>
              </a:rPr>
              <a:t>, в apt и </a:t>
            </a:r>
            <a:r>
              <a:rPr lang="en-US" err="1">
                <a:cs typeface="Calibri"/>
              </a:rPr>
              <a:t>apk</a:t>
            </a:r>
            <a:r>
              <a:rPr lang="en-US">
                <a:cs typeface="Calibri"/>
              </a:rPr>
              <a:t> - </a:t>
            </a:r>
            <a:r>
              <a:rPr lang="en-US" err="1">
                <a:cs typeface="Calibri"/>
              </a:rPr>
              <a:t>сначала</a:t>
            </a:r>
            <a:r>
              <a:rPr lang="en-US">
                <a:cs typeface="Calibri"/>
              </a:rPr>
              <a:t> update)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для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установки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требуется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рут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потому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что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новые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исполняемые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файлы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которые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потенциально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безопасны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% jobs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An example of a job list could be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[1] Suspended sleep 1000</a:t>
            </a:r>
            <a:br>
              <a:rPr lang="en-GB">
                <a:ea typeface="DejaVu Sans" charset="0"/>
                <a:cs typeface="DejaVu Sans" charset="0"/>
              </a:rPr>
            </a:br>
            <a:r>
              <a:rPr lang="en-GB">
                <a:ea typeface="DejaVu Sans" charset="0"/>
                <a:cs typeface="DejaVu Sans" charset="0"/>
              </a:rPr>
              <a:t>[2] Running </a:t>
            </a:r>
            <a:r>
              <a:rPr lang="en-GB" err="1">
                <a:ea typeface="DejaVu Sans" charset="0"/>
                <a:cs typeface="DejaVu Sans" charset="0"/>
              </a:rPr>
              <a:t>netscape</a:t>
            </a:r>
            <a:br>
              <a:rPr lang="en-GB">
                <a:ea typeface="DejaVu Sans" charset="0"/>
                <a:cs typeface="DejaVu Sans" charset="0"/>
              </a:rPr>
            </a:br>
            <a:r>
              <a:rPr lang="en-GB">
                <a:ea typeface="DejaVu Sans" charset="0"/>
                <a:cs typeface="DejaVu Sans" charset="0"/>
              </a:rPr>
              <a:t>[3] Running </a:t>
            </a:r>
            <a:r>
              <a:rPr lang="en-GB" err="1">
                <a:ea typeface="DejaVu Sans" charset="0"/>
                <a:cs typeface="DejaVu Sans" charset="0"/>
              </a:rPr>
              <a:t>matlab</a:t>
            </a:r>
            <a:r>
              <a:rPr lang="en-GB">
                <a:ea typeface="DejaVu Sans" charset="0"/>
                <a:cs typeface="DejaVu Sans" charset="0"/>
              </a:rPr>
              <a:t>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ea typeface="DejaVu Sans" charset="0"/>
                <a:cs typeface="DejaVu Sans" charset="0"/>
              </a:rPr>
              <a:t>% </a:t>
            </a:r>
            <a:r>
              <a:rPr lang="en-GB" err="1">
                <a:ea typeface="DejaVu Sans" charset="0"/>
                <a:cs typeface="DejaVu Sans" charset="0"/>
              </a:rPr>
              <a:t>fg</a:t>
            </a:r>
            <a:r>
              <a:rPr lang="en-GB">
                <a:ea typeface="DejaVu Sans" charset="0"/>
                <a:cs typeface="DejaVu Sans" charset="0"/>
              </a:rPr>
              <a:t> %1 </a:t>
            </a:r>
          </a:p>
          <a:p>
            <a:pPr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>
              <a:ea typeface="DejaVu Sans" charset="0"/>
              <a:cs typeface="DejaVu Sans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98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03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42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6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3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8030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4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291748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2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9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341700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551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78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2021 EPAM Systems, Inc.</a:t>
            </a:r>
            <a:endParaRPr lang="en-US" sz="70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C742-3407-9D49-A020-677D8BA3A0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466" y="2831421"/>
            <a:ext cx="4315968" cy="313932"/>
          </a:xfrm>
        </p:spPr>
        <p:txBody>
          <a:bodyPr/>
          <a:lstStyle/>
          <a:p>
            <a:r>
              <a:rPr lang="en-RU" sz="2000">
                <a:latin typeface="Calibri Light"/>
                <a:cs typeface="Calibri Light"/>
              </a:rPr>
              <a:t>Package management</a:t>
            </a:r>
            <a:endParaRPr lang="en-US" sz="2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D145-05AE-421E-80E0-5837136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RPM naming convention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74CF0-4147-4450-845F-1F9D6EAF9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429625" cy="339725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>
                <a:latin typeface="+mn-lt"/>
              </a:rPr>
              <a:t>All package files are labeled with highly identifiable names consisted of </a:t>
            </a:r>
            <a:r>
              <a:rPr lang="en-US" b="1">
                <a:latin typeface="+mn-lt"/>
              </a:rPr>
              <a:t>four part</a:t>
            </a:r>
            <a:r>
              <a:rPr lang="en-US">
                <a:latin typeface="+mn-lt"/>
              </a:rPr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>
                <a:latin typeface="+mn-lt"/>
              </a:rPr>
              <a:t>Name</a:t>
            </a:r>
            <a:r>
              <a:rPr lang="en-US">
                <a:latin typeface="+mn-lt"/>
              </a:rPr>
              <a:t> - Is one or more words describing the contents (</a:t>
            </a:r>
            <a:r>
              <a:rPr lang="en-US" i="1">
                <a:latin typeface="+mn-lt"/>
              </a:rPr>
              <a:t>httpd-tools</a:t>
            </a:r>
            <a:r>
              <a:rPr lang="en-US">
                <a:latin typeface="+mn-lt"/>
              </a:rPr>
              <a:t>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>
                <a:latin typeface="+mn-lt"/>
              </a:rPr>
              <a:t>Version</a:t>
            </a:r>
            <a:r>
              <a:rPr lang="en-US">
                <a:latin typeface="+mn-lt"/>
              </a:rPr>
              <a:t> - Is the version number of the original software (</a:t>
            </a:r>
            <a:r>
              <a:rPr lang="en-US" i="1">
                <a:latin typeface="+mn-lt"/>
              </a:rPr>
              <a:t>2.4.6</a:t>
            </a:r>
            <a:r>
              <a:rPr lang="en-US">
                <a:latin typeface="+mn-lt"/>
              </a:rPr>
              <a:t>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>
                <a:latin typeface="+mn-lt"/>
              </a:rPr>
              <a:t>Release</a:t>
            </a:r>
            <a:r>
              <a:rPr lang="en-US">
                <a:latin typeface="+mn-lt"/>
              </a:rPr>
              <a:t> - Is the release number of the package based on that version, and is set by the  packager, who might not be the original software developer (</a:t>
            </a:r>
            <a:r>
              <a:rPr lang="en-US" i="1">
                <a:latin typeface="+mn-lt"/>
              </a:rPr>
              <a:t>7.el7</a:t>
            </a:r>
            <a:r>
              <a:rPr lang="en-US">
                <a:latin typeface="+mn-lt"/>
              </a:rPr>
              <a:t>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>
                <a:latin typeface="+mn-lt"/>
              </a:rPr>
              <a:t>Arch</a:t>
            </a:r>
            <a:r>
              <a:rPr lang="en-US">
                <a:latin typeface="+mn-lt"/>
              </a:rPr>
              <a:t> - Is the processor architecture the package was compiled to run on. "</a:t>
            </a:r>
            <a:r>
              <a:rPr lang="en-US" err="1">
                <a:latin typeface="+mn-lt"/>
              </a:rPr>
              <a:t>noarch</a:t>
            </a:r>
            <a:r>
              <a:rPr lang="en-US">
                <a:latin typeface="+mn-lt"/>
              </a:rPr>
              <a:t>"  indicates that this package's contents are not architecture-specific (</a:t>
            </a:r>
            <a:r>
              <a:rPr lang="en-US" i="1">
                <a:latin typeface="+mn-lt"/>
              </a:rPr>
              <a:t>x86_64</a:t>
            </a:r>
            <a:r>
              <a:rPr lang="en-US">
                <a:latin typeface="+mn-lt"/>
              </a:rPr>
              <a:t>).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>
                <a:latin typeface="+mn-lt"/>
              </a:rPr>
              <a:t>Example: </a:t>
            </a:r>
            <a:r>
              <a:rPr lang="en-US" i="1">
                <a:latin typeface="+mn-lt"/>
              </a:rPr>
              <a:t>httpd-tools-2.4.6-7.el7.x86-64.rpm</a:t>
            </a:r>
          </a:p>
          <a:p>
            <a:pPr marL="0" indent="0">
              <a:lnSpc>
                <a:spcPct val="100000"/>
              </a:lnSpc>
              <a:buNone/>
            </a:pPr>
            <a:endParaRPr lang="ru-RU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5C1A3-25D3-478F-A42F-8E96215C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760AB-636B-457D-98C6-33E0C62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YUM: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73092-0D34-4326-B89D-2E31C0564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707587"/>
            <a:ext cx="8470568" cy="3430861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$ cat /etc/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yum.conf</a:t>
            </a:r>
            <a:endParaRPr lang="en-GB">
              <a:solidFill>
                <a:schemeClr val="bg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[main]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cachedir</a:t>
            </a:r>
            <a:r>
              <a:rPr lang="en-GB" i="1">
                <a:solidFill>
                  <a:schemeClr val="bg1"/>
                </a:solidFill>
                <a:latin typeface="Courier" pitchFamily="2" charset="0"/>
              </a:rPr>
              <a:t>=/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var/cache/yum	# Directory where yum should store its cache and 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db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 files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keepcache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=0		# Keep the cache of packages after successful installation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debuglevel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=2		# Debug message output level</a:t>
            </a: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logfile=/var/log/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yum.log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	# Path to logfile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exactarch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=1	# Update only update the architectures of packages that you have installed</a:t>
            </a: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obsoletes=1	# Enable 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yum's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 obsoletes processing logic during distribution level upgrade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gpgcheck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=1			# Perform a GPG signature check on packages</a:t>
            </a:r>
          </a:p>
          <a:p>
            <a:pPr marL="0" indent="0">
              <a:buNone/>
            </a:pP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metadata_extpir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e=1800		# Time (in seconds) after which the metadata will expire</a:t>
            </a: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#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en-GB">
                <a:solidFill>
                  <a:schemeClr val="bg1"/>
                </a:solidFill>
                <a:latin typeface="Courier" pitchFamily="2" charset="0"/>
              </a:rPr>
              <a:t>PUT YOUR REPOS HERE OR IN separate files named 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file</a:t>
            </a:r>
            <a:r>
              <a:rPr lang="en-GB" i="1" err="1">
                <a:solidFill>
                  <a:schemeClr val="bg1"/>
                </a:solidFill>
                <a:latin typeface="Courier" pitchFamily="2" charset="0"/>
              </a:rPr>
              <a:t>.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repo</a:t>
            </a:r>
            <a:endParaRPr lang="en-GB">
              <a:solidFill>
                <a:schemeClr val="bg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latin typeface="Courier" pitchFamily="2" charset="0"/>
              </a:rPr>
              <a:t># in /etc/</a:t>
            </a:r>
            <a:r>
              <a:rPr lang="en-GB" err="1">
                <a:solidFill>
                  <a:schemeClr val="bg1"/>
                </a:solidFill>
                <a:latin typeface="Courier" pitchFamily="2" charset="0"/>
              </a:rPr>
              <a:t>yum.repos.d</a:t>
            </a:r>
            <a:endParaRPr lang="en-GB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CDA6E-71DD-4488-BE14-88F2584E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D7A8771-5AE0-DD4B-A398-BB6901DC407B}"/>
              </a:ext>
            </a:extLst>
          </p:cNvPr>
          <p:cNvSpPr txBox="1">
            <a:spLocks/>
          </p:cNvSpPr>
          <p:nvPr/>
        </p:nvSpPr>
        <p:spPr>
          <a:xfrm>
            <a:off x="404484" y="4416936"/>
            <a:ext cx="8426448" cy="31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nb-NO" sz="1800" b="1"/>
          </a:p>
        </p:txBody>
      </p:sp>
    </p:spTree>
    <p:extLst>
      <p:ext uri="{BB962C8B-B14F-4D97-AF65-F5344CB8AC3E}">
        <p14:creationId xmlns:p14="http://schemas.microsoft.com/office/powerpoint/2010/main" val="660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760AB-636B-457D-98C6-33E0C62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YUM: configuration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73092-0D34-4326-B89D-2E31C0564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6" y="804926"/>
            <a:ext cx="8426448" cy="3822253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$ 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ls /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etc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/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yum.repos.d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CentOS-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Base.repo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  CentOS-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Extras.repo</a:t>
            </a:r>
            <a:endParaRPr kumimoji="0" lang="en-US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b="1">
              <a:solidFill>
                <a:schemeClr val="bg1"/>
              </a:solidFill>
              <a:latin typeface="Courier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$ 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cat /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etc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/</a:t>
            </a:r>
            <a:r>
              <a:rPr kumimoji="0" lang="en-US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yum.repos.d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" pitchFamily="2" charset="0"/>
              </a:rPr>
              <a:t>/*.repo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[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baseos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]					# User-friendly 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name=CentOS Linux 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releasever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 – 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BaseOS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		# Repository name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mirrorlist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=http://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mirrorlist.centos.org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/?release=$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releasever&amp;arch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basearch&amp;repo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BaseOS&amp;infra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=$infra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gpgcheck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=1					# Perform a GPG signature check on packages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>
              <a:solidFill>
                <a:schemeClr val="bg1"/>
              </a:solidFill>
              <a:latin typeface="Courier" pitchFamily="2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enabled=1					# activity flag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gpgkey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=file:///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pki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/rpm-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/RPM-GPG-KEY-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centosofficial</a:t>
            </a:r>
            <a:endParaRPr lang="en-US">
              <a:solidFill>
                <a:schemeClr val="bg1"/>
              </a:solidFill>
              <a:latin typeface="Courier" pitchFamily="2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en-US">
                <a:solidFill>
                  <a:schemeClr val="bg1"/>
                </a:solidFill>
                <a:latin typeface="Courier" pitchFamily="2" charset="0"/>
              </a:rPr>
            </a:br>
            <a:endParaRPr lang="en-US">
              <a:solidFill>
                <a:schemeClr val="bg1"/>
              </a:solidFill>
              <a:latin typeface="Courier" pitchFamily="2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[extras]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name=CentOS Linux 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releasever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 - Extras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mirrorlist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=http://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mirrorlist.centos.org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/?release=$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releasever&amp;arch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=$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basearch&amp;repo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extras&amp;infra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=$infra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gpgcheck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>
                <a:solidFill>
                  <a:schemeClr val="bg1"/>
                </a:solidFill>
                <a:latin typeface="Courier" pitchFamily="2" charset="0"/>
              </a:rPr>
              <a:t>enabled=1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gpgkey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=file:///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pki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/rpm-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gpg</a:t>
            </a:r>
            <a:r>
              <a:rPr lang="en-US">
                <a:solidFill>
                  <a:schemeClr val="bg1"/>
                </a:solidFill>
                <a:latin typeface="Courier" pitchFamily="2" charset="0"/>
              </a:rPr>
              <a:t>/RPM-GPG-KEY-</a:t>
            </a:r>
            <a:r>
              <a:rPr lang="en-US" err="1">
                <a:solidFill>
                  <a:schemeClr val="bg1"/>
                </a:solidFill>
                <a:latin typeface="Courier" pitchFamily="2" charset="0"/>
              </a:rPr>
              <a:t>centosofficial</a:t>
            </a:r>
            <a:endParaRPr lang="en-US">
              <a:solidFill>
                <a:schemeClr val="bg1"/>
              </a:solidFill>
              <a:latin typeface="Courier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" pitchFamily="2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CDA6E-71DD-4488-BE14-88F2584E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760AB-636B-457D-98C6-33E0C62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YUM: usage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73092-0D34-4326-B89D-2E31C0564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929729"/>
            <a:ext cx="3986212" cy="37283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–h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list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list installed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list yum*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info PACKAGE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search KEYWORD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provides PATHNAME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</a:t>
            </a:r>
            <a:r>
              <a:rPr lang="en-US" b="1" err="1">
                <a:latin typeface="+mn-lt"/>
              </a:rPr>
              <a:t>deplist</a:t>
            </a:r>
            <a:r>
              <a:rPr lang="en-US" b="1">
                <a:latin typeface="+mn-lt"/>
              </a:rPr>
              <a:t> PACKAGE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install PACKAGE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update PACKAGE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remove PACKAGE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update 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clean all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 group list / info / install / remove GROUPNAME</a:t>
            </a:r>
          </a:p>
          <a:p>
            <a:pPr>
              <a:lnSpc>
                <a:spcPct val="100000"/>
              </a:lnSpc>
            </a:pPr>
            <a:endParaRPr lang="en-US" b="1">
              <a:latin typeface="+mn-lt"/>
            </a:endParaRPr>
          </a:p>
          <a:p>
            <a:pPr>
              <a:lnSpc>
                <a:spcPct val="100000"/>
              </a:lnSpc>
            </a:pPr>
            <a:endParaRPr lang="en-US" b="1">
              <a:latin typeface="+mn-lt"/>
            </a:endParaRPr>
          </a:p>
          <a:p>
            <a:pPr>
              <a:lnSpc>
                <a:spcPct val="100000"/>
              </a:lnSpc>
            </a:pPr>
            <a:endParaRPr lang="ru-RU" b="1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E11AD9-AB40-422B-9B92-5BC00671AF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83269" y="929729"/>
            <a:ext cx="4703544" cy="37283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Viewing yum options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Listing available packages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Listing installed packages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Listing packages started with yum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Getting package descriptions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Searching for packages by keywords found in name and summary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Displays packages that match the pathname specified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Viewing package dependencies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Install package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Update package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Remove package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Update all of the outdated packages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Cleaning up the yum cache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Commands for working with package groups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CDA6E-71DD-4488-BE14-88F2584E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D7A8771-5AE0-DD4B-A398-BB6901DC407B}"/>
              </a:ext>
            </a:extLst>
          </p:cNvPr>
          <p:cNvSpPr txBox="1">
            <a:spLocks/>
          </p:cNvSpPr>
          <p:nvPr/>
        </p:nvSpPr>
        <p:spPr>
          <a:xfrm>
            <a:off x="404484" y="4416936"/>
            <a:ext cx="8426448" cy="316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endParaRPr lang="nb-NO" sz="1800" b="1"/>
          </a:p>
        </p:txBody>
      </p:sp>
    </p:spTree>
    <p:extLst>
      <p:ext uri="{BB962C8B-B14F-4D97-AF65-F5344CB8AC3E}">
        <p14:creationId xmlns:p14="http://schemas.microsoft.com/office/powerpoint/2010/main" val="140696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760AB-636B-457D-98C6-33E0C62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YUM: usage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73092-0D34-4326-B89D-2E31C0564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748424"/>
            <a:ext cx="8426447" cy="3728326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Registering a system to the </a:t>
            </a:r>
            <a:r>
              <a:rPr lang="en-US" b="1">
                <a:latin typeface="+mn-lt"/>
              </a:rPr>
              <a:t>subscription management service </a:t>
            </a:r>
            <a:r>
              <a:rPr lang="en-US">
                <a:latin typeface="+mn-lt"/>
              </a:rPr>
              <a:t>automatically configures access to software repositories based on the attached subscriptions.</a:t>
            </a:r>
            <a:endParaRPr lang="ru-RU" b="1">
              <a:latin typeface="+mn-lt"/>
            </a:endParaRPr>
          </a:p>
          <a:p>
            <a:r>
              <a:rPr lang="en-US" b="1">
                <a:latin typeface="+mn-lt"/>
              </a:rPr>
              <a:t>yum </a:t>
            </a:r>
            <a:r>
              <a:rPr lang="en-US" b="1" err="1">
                <a:latin typeface="+mn-lt"/>
              </a:rPr>
              <a:t>repolist</a:t>
            </a:r>
            <a:r>
              <a:rPr lang="en-US" b="1">
                <a:latin typeface="+mn-lt"/>
              </a:rPr>
              <a:t> all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yum-config-manager --enable REPONAME</a:t>
            </a:r>
            <a:endParaRPr lang="ru-RU" b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b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Third-party repositories </a:t>
            </a:r>
            <a:r>
              <a:rPr lang="en-US">
                <a:latin typeface="+mn-lt"/>
              </a:rPr>
              <a:t>are directories of software package files provided by a non-Red Hat  source, which can be accessed by yum from a website, FTP server, or local file system. Yum  repositories are used by non-Red Hat distributors of software, or for small collections of local-packages.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+mn-lt"/>
              </a:rPr>
              <a:t>yum-config-manager --add-repo="REPOLINK"</a:t>
            </a:r>
          </a:p>
          <a:p>
            <a:pPr>
              <a:lnSpc>
                <a:spcPct val="100000"/>
              </a:lnSpc>
            </a:pPr>
            <a:endParaRPr lang="ru-RU" b="1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+mn-lt"/>
              </a:rPr>
              <a:t>Repository configuration files must end in .repo. The repository definition contains - the URL of the repository, a name, whether to use  GPG to check the package signatures, and if so, the URL pointing to the trusted GPG key.</a:t>
            </a:r>
            <a:endParaRPr lang="ru-RU" b="1">
              <a:latin typeface="+mn-lt"/>
            </a:endParaRPr>
          </a:p>
          <a:p>
            <a:pPr>
              <a:lnSpc>
                <a:spcPct val="100000"/>
              </a:lnSpc>
            </a:pPr>
            <a:endParaRPr lang="en-US" b="1">
              <a:latin typeface="+mn-lt"/>
            </a:endParaRPr>
          </a:p>
          <a:p>
            <a:pPr>
              <a:lnSpc>
                <a:spcPct val="100000"/>
              </a:lnSpc>
            </a:pPr>
            <a:endParaRPr lang="en-US" b="1">
              <a:latin typeface="+mn-lt"/>
            </a:endParaRPr>
          </a:p>
          <a:p>
            <a:pPr>
              <a:lnSpc>
                <a:spcPct val="100000"/>
              </a:lnSpc>
            </a:pPr>
            <a:endParaRPr lang="ru-RU">
              <a:latin typeface="+mn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E11AD9-AB40-422B-9B92-5BC00671AF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80089" y="1245476"/>
            <a:ext cx="4703544" cy="4966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List all available repositories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n-lt"/>
              </a:rPr>
              <a:t>Enable selected repo</a:t>
            </a:r>
            <a:endParaRPr lang="ru-RU">
              <a:latin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CDA6E-71DD-4488-BE14-88F2584E1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ABFE00D2-355F-5A47-8B41-B5C3D4D486AC}"/>
              </a:ext>
            </a:extLst>
          </p:cNvPr>
          <p:cNvSpPr txBox="1">
            <a:spLocks/>
          </p:cNvSpPr>
          <p:nvPr/>
        </p:nvSpPr>
        <p:spPr>
          <a:xfrm>
            <a:off x="4080089" y="2377400"/>
            <a:ext cx="4627344" cy="2351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n-lt"/>
              </a:rPr>
              <a:t>Add repo by REPOLINK</a:t>
            </a:r>
          </a:p>
        </p:txBody>
      </p:sp>
    </p:spTree>
    <p:extLst>
      <p:ext uri="{BB962C8B-B14F-4D97-AF65-F5344CB8AC3E}">
        <p14:creationId xmlns:p14="http://schemas.microsoft.com/office/powerpoint/2010/main" val="22378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CCF-B755-4F6F-8228-3320C45A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apt - Advanced Package Tool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1BC5CD-4615-4F51-A543-4DA5BBA83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029369E-A9FC-4FA9-90DB-EE07625E1C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2553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apt</a:t>
            </a:r>
            <a:r>
              <a:rPr lang="en-US">
                <a:latin typeface="+mn-lt"/>
              </a:rPr>
              <a:t>  is a simple command line interface for downloading and installing packages. The most frequently used commands are update and install.</a:t>
            </a:r>
            <a:endParaRPr lang="ru-RU">
              <a:latin typeface="+mn-lt"/>
            </a:endParaRP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update</a:t>
            </a:r>
            <a:r>
              <a:rPr lang="en-US">
                <a:latin typeface="+mn-lt"/>
              </a:rPr>
              <a:t> - Retrieve new lists of packages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upgrade</a:t>
            </a:r>
            <a:r>
              <a:rPr lang="en-US">
                <a:latin typeface="+mn-lt"/>
              </a:rPr>
              <a:t> - Perform an upgrade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install</a:t>
            </a:r>
            <a:r>
              <a:rPr lang="en-US">
                <a:latin typeface="+mn-lt"/>
              </a:rPr>
              <a:t> - Install new packages (pkg is libc6 not libc6.deb)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remove</a:t>
            </a:r>
            <a:r>
              <a:rPr lang="en-US">
                <a:latin typeface="+mn-lt"/>
              </a:rPr>
              <a:t> - Remove packages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purge</a:t>
            </a:r>
            <a:r>
              <a:rPr lang="en-US">
                <a:latin typeface="+mn-lt"/>
              </a:rPr>
              <a:t> - Remove packages and config files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search</a:t>
            </a:r>
            <a:r>
              <a:rPr lang="en-US">
                <a:latin typeface="+mn-lt"/>
              </a:rPr>
              <a:t> - Search the package list for a regex pattern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show</a:t>
            </a:r>
            <a:r>
              <a:rPr lang="en-US">
                <a:latin typeface="+mn-lt"/>
              </a:rPr>
              <a:t> - show information about the given package</a:t>
            </a:r>
          </a:p>
          <a:p>
            <a:pPr marL="363538" indent="0">
              <a:lnSpc>
                <a:spcPct val="100000"/>
              </a:lnSpc>
              <a:buNone/>
            </a:pPr>
            <a:r>
              <a:rPr lang="en-US" b="1">
                <a:latin typeface="+mn-lt"/>
              </a:rPr>
              <a:t>list</a:t>
            </a:r>
            <a:r>
              <a:rPr lang="en-US">
                <a:latin typeface="+mn-lt"/>
              </a:rPr>
              <a:t> - display a list of packages: installed (--installed), upgradeable (--upgradeable) or all available (--all-versions) versions</a:t>
            </a:r>
          </a:p>
          <a:p>
            <a:pPr marL="363538" indent="0">
              <a:lnSpc>
                <a:spcPct val="100000"/>
              </a:lnSpc>
              <a:buNone/>
            </a:pPr>
            <a:endParaRPr lang="en-US"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37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DEB4-794D-4DA9-8346-79B5F2EB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task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CED1-47F7-4709-92E0-85E36D4F0D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873125"/>
            <a:ext cx="8786813" cy="378146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Study documentation for the package manager in your distribution.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Test and </a:t>
            </a:r>
            <a:r>
              <a:rPr lang="en-US" err="1">
                <a:latin typeface="+mn-lt"/>
              </a:rPr>
              <a:t>memorise</a:t>
            </a:r>
            <a:r>
              <a:rPr lang="en-US">
                <a:latin typeface="+mn-lt"/>
              </a:rPr>
              <a:t> the basic package manager commands.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Find the list of repos installed on your system.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Find and add popular community repos to your system.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Find and add </a:t>
            </a:r>
            <a:r>
              <a:rPr lang="en-US" err="1">
                <a:latin typeface="+mn-lt"/>
              </a:rPr>
              <a:t>nginx</a:t>
            </a:r>
            <a:r>
              <a:rPr lang="en-US">
                <a:latin typeface="+mn-lt"/>
              </a:rPr>
              <a:t> application repo for your system, compare </a:t>
            </a:r>
            <a:r>
              <a:rPr lang="en-US" err="1">
                <a:latin typeface="+mn-lt"/>
              </a:rPr>
              <a:t>nginx</a:t>
            </a:r>
            <a:r>
              <a:rPr lang="en-US">
                <a:latin typeface="+mn-lt"/>
              </a:rPr>
              <a:t> version available in different repos, install stable version of </a:t>
            </a:r>
            <a:r>
              <a:rPr lang="en-US" err="1">
                <a:latin typeface="+mn-lt"/>
              </a:rPr>
              <a:t>nginx</a:t>
            </a:r>
            <a:r>
              <a:rPr lang="en-US">
                <a:latin typeface="+mn-lt"/>
              </a:rPr>
              <a:t> (not lower 1.20).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Find and add </a:t>
            </a:r>
            <a:r>
              <a:rPr lang="en-US" err="1">
                <a:latin typeface="+mn-lt"/>
              </a:rPr>
              <a:t>mysql</a:t>
            </a:r>
            <a:r>
              <a:rPr lang="en-US">
                <a:latin typeface="+mn-lt"/>
              </a:rPr>
              <a:t>-community repo, compare versions, install </a:t>
            </a:r>
            <a:r>
              <a:rPr lang="en-US" err="1">
                <a:latin typeface="+mn-lt"/>
              </a:rPr>
              <a:t>mysql</a:t>
            </a:r>
            <a:r>
              <a:rPr lang="en-US">
                <a:latin typeface="+mn-lt"/>
              </a:rPr>
              <a:t>-server 5.7.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Add </a:t>
            </a:r>
            <a:r>
              <a:rPr lang="en-US" err="1">
                <a:latin typeface="+mn-lt"/>
              </a:rPr>
              <a:t>nginx</a:t>
            </a:r>
            <a:r>
              <a:rPr lang="en-US">
                <a:latin typeface="+mn-lt"/>
              </a:rPr>
              <a:t> and </a:t>
            </a:r>
            <a:r>
              <a:rPr lang="en-US" err="1">
                <a:latin typeface="+mn-lt"/>
              </a:rPr>
              <a:t>mysql</a:t>
            </a:r>
            <a:r>
              <a:rPr lang="en-US">
                <a:latin typeface="+mn-lt"/>
              </a:rPr>
              <a:t>-server to </a:t>
            </a:r>
            <a:r>
              <a:rPr lang="en-US" err="1">
                <a:latin typeface="+mn-lt"/>
              </a:rPr>
              <a:t>autostart</a:t>
            </a:r>
            <a:r>
              <a:rPr lang="en-US">
                <a:latin typeface="+mn-lt"/>
              </a:rPr>
              <a:t>, check after reboot.</a:t>
            </a:r>
          </a:p>
          <a:p>
            <a:pPr algn="l">
              <a:buFont typeface="+mj-lt"/>
              <a:buAutoNum type="arabicPeriod"/>
            </a:pPr>
            <a:r>
              <a:rPr lang="en-US">
                <a:latin typeface="+mn-lt"/>
              </a:rPr>
              <a:t>Check </a:t>
            </a:r>
            <a:r>
              <a:rPr lang="en-US" err="1">
                <a:latin typeface="+mn-lt"/>
              </a:rPr>
              <a:t>nginx</a:t>
            </a:r>
            <a:r>
              <a:rPr lang="en-US">
                <a:latin typeface="+mn-lt"/>
              </a:rPr>
              <a:t> and </a:t>
            </a:r>
            <a:r>
              <a:rPr lang="en-US" err="1">
                <a:latin typeface="+mn-lt"/>
              </a:rPr>
              <a:t>mysql</a:t>
            </a:r>
            <a:r>
              <a:rPr lang="en-US">
                <a:latin typeface="+mn-lt"/>
              </a:rPr>
              <a:t>-server startup messages via </a:t>
            </a:r>
            <a:r>
              <a:rPr lang="en-US" err="1">
                <a:latin typeface="+mn-lt"/>
              </a:rPr>
              <a:t>journalctl</a:t>
            </a:r>
            <a:r>
              <a:rPr lang="en-US">
                <a:latin typeface="+mn-lt"/>
              </a:rPr>
              <a:t>, find application logs, check </a:t>
            </a:r>
            <a:r>
              <a:rPr lang="en-US" err="1">
                <a:latin typeface="+mn-lt"/>
              </a:rPr>
              <a:t>logrotate</a:t>
            </a:r>
            <a:r>
              <a:rPr lang="en-US">
                <a:latin typeface="+mn-lt"/>
              </a:rPr>
              <a:t> configs for them.</a:t>
            </a:r>
          </a:p>
          <a:p>
            <a:pPr marL="0" indent="0">
              <a:buNone/>
            </a:pPr>
            <a:r>
              <a:rPr lang="en-US" b="1">
                <a:latin typeface="+mn-lt"/>
              </a:rPr>
              <a:t>* Extra task: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+mn-lt"/>
              </a:rPr>
              <a:t>Find and enable repos with the latest version of kernel for your system.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+mn-lt"/>
              </a:rPr>
              <a:t>Install the latest version of kernel on your system, check that new version is booted.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+mn-lt"/>
              </a:rPr>
              <a:t>Find a way to return to previous kernel.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+mn-lt"/>
              </a:rPr>
              <a:t>Read about GRUB.</a:t>
            </a:r>
          </a:p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862-9799-44A7-A1F6-D083750EE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management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B0160-5BB0-0F4B-AEB0-8D2FEA048743}"/>
              </a:ext>
            </a:extLst>
          </p:cNvPr>
          <p:cNvSpPr/>
          <p:nvPr/>
        </p:nvSpPr>
        <p:spPr>
          <a:xfrm>
            <a:off x="360364" y="1080000"/>
            <a:ext cx="84264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</a:t>
            </a:r>
            <a:r>
              <a:rPr lang="en-US" sz="1400" b="1"/>
              <a:t> package manager </a:t>
            </a:r>
            <a:r>
              <a:rPr lang="en-US" sz="1400"/>
              <a:t>or </a:t>
            </a:r>
            <a:r>
              <a:rPr lang="en-US" sz="1400" b="1"/>
              <a:t>package-management system</a:t>
            </a:r>
            <a:r>
              <a:rPr lang="en-US" sz="1400"/>
              <a:t> is a collection of software tools that automates the process of installing, upgrading, configuring, and removing computer.</a:t>
            </a:r>
          </a:p>
          <a:p>
            <a:endParaRPr lang="en-US" sz="1400"/>
          </a:p>
          <a:p>
            <a:r>
              <a:rPr lang="en-US" sz="1400"/>
              <a:t>Package managers provide the following benefits:</a:t>
            </a:r>
          </a:p>
          <a:p>
            <a:endParaRPr lang="en-US" sz="140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/>
              <a:t>Manage software sources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/>
              <a:t>Eliminate manual installation steps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/>
              <a:t>Provide consistent updates and upgrades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/>
              <a:t>Control software footprint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A </a:t>
            </a:r>
            <a:r>
              <a:rPr lang="en-US" sz="1400" b="1"/>
              <a:t>software package </a:t>
            </a:r>
            <a:r>
              <a:rPr lang="en-US" sz="1400"/>
              <a:t>is computer software and its metadata packaged in an archived format. It includes:</a:t>
            </a:r>
          </a:p>
          <a:p>
            <a:pPr>
              <a:lnSpc>
                <a:spcPct val="100000"/>
              </a:lnSpc>
            </a:pPr>
            <a:endParaRPr lang="en-US" sz="140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400"/>
              <a:t>Software files with pre-defined paths and permissions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400"/>
              <a:t>Dependency list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400"/>
              <a:t>Installation scripts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685DC0CA-D256-E34C-8E38-7824A6B5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B0160-5BB0-0F4B-AEB0-8D2FEA048743}"/>
              </a:ext>
            </a:extLst>
          </p:cNvPr>
          <p:cNvSpPr/>
          <p:nvPr/>
        </p:nvSpPr>
        <p:spPr>
          <a:xfrm>
            <a:off x="360364" y="1080000"/>
            <a:ext cx="84264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Packages are distributed via </a:t>
            </a:r>
            <a:r>
              <a:rPr lang="en-US" sz="1400" b="1"/>
              <a:t>package repositories</a:t>
            </a:r>
            <a:r>
              <a:rPr lang="en-US" sz="1400"/>
              <a:t>. Repositories may contain multiple versions of packages. Repositories may be maintained by the Linux distribution developers, software development companies or users.</a:t>
            </a:r>
          </a:p>
          <a:p>
            <a:endParaRPr lang="en-US" sz="1400"/>
          </a:p>
          <a:p>
            <a:r>
              <a:rPr lang="en-US" sz="1400"/>
              <a:t>Maintainer may split repositories based on specific criteria, such as stability </a:t>
            </a:r>
            <a:r>
              <a:rPr lang="en-US" sz="1400" b="1"/>
              <a:t>(stable / testing / experimental).</a:t>
            </a:r>
          </a:p>
          <a:p>
            <a:endParaRPr lang="en-US" sz="1400" b="1"/>
          </a:p>
          <a:p>
            <a:r>
              <a:rPr lang="en-US" sz="1400" b="1"/>
              <a:t>Adding, removing, enabling and disabling repositories </a:t>
            </a:r>
            <a:r>
              <a:rPr lang="en-US" sz="1400"/>
              <a:t>gives users more control over the software that is being installed on their systems.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685DC0CA-D256-E34C-8E38-7824A6B5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formats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B0160-5BB0-0F4B-AEB0-8D2FEA048743}"/>
              </a:ext>
            </a:extLst>
          </p:cNvPr>
          <p:cNvSpPr/>
          <p:nvPr/>
        </p:nvSpPr>
        <p:spPr>
          <a:xfrm>
            <a:off x="358776" y="1080000"/>
            <a:ext cx="8426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Different distribution of Linux use different packaging system and </a:t>
            </a:r>
            <a:r>
              <a:rPr lang="en-US" sz="1400" b="1"/>
              <a:t>package</a:t>
            </a:r>
            <a:r>
              <a:rPr lang="en-US" sz="1400"/>
              <a:t> </a:t>
            </a:r>
            <a:r>
              <a:rPr lang="en-US" sz="1400" b="1"/>
              <a:t>intended for one distribution is not compatible with another distribution</a:t>
            </a:r>
            <a:r>
              <a:rPr lang="en-US" sz="1400"/>
              <a:t>. 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685DC0CA-D256-E34C-8E38-7824A6B5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DF3025-75A3-364C-BECD-228C7110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28173"/>
              </p:ext>
            </p:extLst>
          </p:nvPr>
        </p:nvGraphicFramePr>
        <p:xfrm>
          <a:off x="360000" y="1980000"/>
          <a:ext cx="8425224" cy="2225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12612">
                  <a:extLst>
                    <a:ext uri="{9D8B030D-6E8A-4147-A177-3AD203B41FA5}">
                      <a16:colId xmlns:a16="http://schemas.microsoft.com/office/drawing/2014/main" val="3691797149"/>
                    </a:ext>
                  </a:extLst>
                </a:gridCol>
                <a:gridCol w="4212612">
                  <a:extLst>
                    <a:ext uri="{9D8B030D-6E8A-4147-A177-3AD203B41FA5}">
                      <a16:colId xmlns:a16="http://schemas.microsoft.com/office/drawing/2014/main" val="2714877858"/>
                    </a:ext>
                  </a:extLst>
                </a:gridCol>
              </a:tblGrid>
              <a:tr h="219414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Package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Linux Distributions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843069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APK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Alpine Linux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527229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 err="1">
                          <a:effectLst/>
                        </a:rPr>
                        <a:t>AppImage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Linux distribution-agnostic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160214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Deb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Debian based distros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482756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 err="1">
                          <a:effectLst/>
                        </a:rPr>
                        <a:t>Flatpak</a:t>
                      </a:r>
                      <a:r>
                        <a:rPr lang="en-GB" sz="120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All Linux systems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25197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RPM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RHEL based distros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976282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SNAP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Linux + macOS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41274"/>
                  </a:ext>
                </a:extLst>
              </a:tr>
              <a:tr h="219414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MSI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Windows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3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D145-05AE-421E-80E0-5837136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managers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74CF0-4147-4450-845F-1F9D6EAF9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080937"/>
            <a:ext cx="8429625" cy="31951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1200" b="1">
                <a:latin typeface="+mn-lt"/>
              </a:rPr>
              <a:t>RPM (</a:t>
            </a:r>
            <a:r>
              <a:rPr lang="de-DE" sz="1200" b="1" err="1">
                <a:latin typeface="+mn-lt"/>
              </a:rPr>
              <a:t>Red</a:t>
            </a:r>
            <a:r>
              <a:rPr lang="de-DE" sz="1200" b="1">
                <a:latin typeface="+mn-lt"/>
              </a:rPr>
              <a:t> Hat Package Manager). </a:t>
            </a:r>
            <a:r>
              <a:rPr lang="en-US" sz="1200">
                <a:latin typeface="+mn-lt"/>
              </a:rPr>
              <a:t>Originally developed by Red Hat for Red Hat Linux, RPM is now used by many Linux distributions.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200" b="1">
                <a:latin typeface="+mn-lt"/>
              </a:rPr>
              <a:t>YUM (The Yellow dog Updater, Modified).</a:t>
            </a:r>
            <a:r>
              <a:rPr lang="ru-RU" sz="1200" b="1">
                <a:latin typeface="+mn-lt"/>
              </a:rPr>
              <a:t> </a:t>
            </a:r>
            <a:r>
              <a:rPr lang="en-US" sz="1200">
                <a:latin typeface="+mn-lt"/>
              </a:rPr>
              <a:t>An open-source command line package management utility for RPM-compatible Linux operating systems.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200" b="1">
                <a:latin typeface="+mn-lt"/>
              </a:rPr>
              <a:t>DNF (Dandified YUM)</a:t>
            </a:r>
            <a:r>
              <a:rPr lang="en-US" sz="1200">
                <a:latin typeface="+mn-lt"/>
              </a:rPr>
              <a:t> is the next upcoming major version of YUM, a package manager for RPM-based Linux distributions. It roughly maintains CLI compatibility with YUM and defines a strict API for extensions and plugins.</a:t>
            </a:r>
            <a:br>
              <a:rPr lang="en-US" sz="1200">
                <a:latin typeface="+mn-lt"/>
              </a:rPr>
            </a:br>
            <a:endParaRPr lang="ru-RU" sz="1200">
              <a:latin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200" b="1">
                <a:latin typeface="+mn-lt"/>
              </a:rPr>
              <a:t>Deb</a:t>
            </a:r>
            <a:r>
              <a:rPr lang="ru-RU" sz="1200">
                <a:latin typeface="+mn-lt"/>
              </a:rPr>
              <a:t> </a:t>
            </a:r>
            <a:r>
              <a:rPr lang="en-US" sz="1200">
                <a:latin typeface="+mn-lt"/>
              </a:rPr>
              <a:t>is the extension of the Debian software package format and the most often used name for such binary packages.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200" b="1">
                <a:latin typeface="+mn-lt"/>
              </a:rPr>
              <a:t>APT</a:t>
            </a:r>
            <a:r>
              <a:rPr lang="en-US" sz="1200">
                <a:latin typeface="+mn-lt"/>
              </a:rPr>
              <a:t> or </a:t>
            </a:r>
            <a:r>
              <a:rPr lang="en-US" sz="1200" b="1">
                <a:latin typeface="+mn-lt"/>
              </a:rPr>
              <a:t>The Advanced Packaging Tool</a:t>
            </a:r>
            <a:r>
              <a:rPr lang="en-US" sz="1200">
                <a:latin typeface="+mn-lt"/>
              </a:rPr>
              <a:t>, is a free user interface that works with core libraries to handle the installation and removal of software on the Debian distribution and its variants.</a:t>
            </a:r>
            <a:br>
              <a:rPr lang="en-US" sz="1200">
                <a:latin typeface="+mn-lt"/>
              </a:rPr>
            </a:br>
            <a:endParaRPr lang="en-US" sz="1200">
              <a:latin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200" b="1">
                <a:latin typeface="+mn-lt"/>
              </a:rPr>
              <a:t>APK</a:t>
            </a:r>
            <a:r>
              <a:rPr lang="en-US" sz="1200">
                <a:latin typeface="+mn-lt"/>
              </a:rPr>
              <a:t> stands for Alpine Linux package manager. Alpine Linux package often has the .</a:t>
            </a:r>
            <a:r>
              <a:rPr lang="en-US" sz="1200" err="1">
                <a:latin typeface="+mn-lt"/>
              </a:rPr>
              <a:t>apk</a:t>
            </a:r>
            <a:r>
              <a:rPr lang="en-US" sz="1200">
                <a:latin typeface="+mn-lt"/>
              </a:rPr>
              <a:t> extension and called as “a-packs”.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200">
              <a:latin typeface="+mn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5C1A3-25D3-478F-A42F-8E96215C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D145-05AE-421E-80E0-5837136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tasks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AFCC28-7650-D64D-84B1-CAEB337E4F8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6069620"/>
              </p:ext>
            </p:extLst>
          </p:nvPr>
        </p:nvGraphicFramePr>
        <p:xfrm>
          <a:off x="357188" y="1079500"/>
          <a:ext cx="8429624" cy="2707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65218">
                  <a:extLst>
                    <a:ext uri="{9D8B030D-6E8A-4147-A177-3AD203B41FA5}">
                      <a16:colId xmlns:a16="http://schemas.microsoft.com/office/drawing/2014/main" val="138724549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661328459"/>
                    </a:ext>
                  </a:extLst>
                </a:gridCol>
                <a:gridCol w="2301986">
                  <a:extLst>
                    <a:ext uri="{9D8B030D-6E8A-4147-A177-3AD203B41FA5}">
                      <a16:colId xmlns:a16="http://schemas.microsoft.com/office/drawing/2014/main" val="3816740540"/>
                    </a:ext>
                  </a:extLst>
                </a:gridCol>
                <a:gridCol w="2417984">
                  <a:extLst>
                    <a:ext uri="{9D8B030D-6E8A-4147-A177-3AD203B41FA5}">
                      <a16:colId xmlns:a16="http://schemas.microsoft.com/office/drawing/2014/main" val="1662099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sz="140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/>
                        <a:t>yum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/>
                        <a:t>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1400"/>
                        <a:t>apk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5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Finding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search </a:t>
                      </a:r>
                      <a:r>
                        <a:rPr lang="en-US" sz="1050" err="1"/>
                        <a:t>search_string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search </a:t>
                      </a:r>
                      <a:r>
                        <a:rPr lang="en-US" sz="1050" err="1"/>
                        <a:t>search_string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</a:t>
                      </a:r>
                      <a:r>
                        <a:rPr lang="en-RU" sz="1050" err="1"/>
                        <a:t>apk</a:t>
                      </a:r>
                      <a:r>
                        <a:rPr lang="en-RU" sz="1050"/>
                        <a:t> search </a:t>
                      </a:r>
                      <a:r>
                        <a:rPr lang="en-US" sz="1050" err="1"/>
                        <a:t>search_string</a:t>
                      </a: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0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Installing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install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install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</a:t>
                      </a:r>
                      <a:r>
                        <a:rPr lang="en-RU" sz="1050" err="1"/>
                        <a:t>apk</a:t>
                      </a:r>
                      <a:r>
                        <a:rPr lang="en-RU" sz="1050"/>
                        <a:t> add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9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Removing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erase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remove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</a:t>
                      </a:r>
                      <a:r>
                        <a:rPr lang="en-RU" sz="1050" err="1"/>
                        <a:t>apk</a:t>
                      </a:r>
                      <a:r>
                        <a:rPr lang="en-RU" sz="1050"/>
                        <a:t> del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Updating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update; apt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apk update; apk upgrade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3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Listing installed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list installed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list --installed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apk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/>
                        <a:t>Displaying package information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yum info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$ apt show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sz="1050"/>
                        <a:t>$ apk info –a </a:t>
                      </a:r>
                      <a:r>
                        <a:rPr lang="en-US" sz="1050" err="1"/>
                        <a:t>package_name</a:t>
                      </a:r>
                      <a:endParaRPr 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009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5C1A3-25D3-478F-A42F-8E96215C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8D145-05AE-421E-80E0-5837136E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tasks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74CF0-4147-4450-845F-1F9D6EAF9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1080000"/>
            <a:ext cx="8429625" cy="325421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Finding</a:t>
            </a:r>
            <a:r>
              <a:rPr lang="en-US" sz="1400">
                <a:latin typeface="+mn-lt"/>
              </a:rPr>
              <a:t> a package: 		</a:t>
            </a:r>
            <a:r>
              <a:rPr lang="en-US" sz="1200">
                <a:latin typeface="Calibri"/>
                <a:cs typeface="Calibri"/>
              </a:rPr>
              <a:t>$ yum search </a:t>
            </a:r>
            <a:r>
              <a:rPr lang="en-US" sz="1200" err="1">
                <a:latin typeface="Calibri"/>
                <a:cs typeface="Calibri"/>
              </a:rPr>
              <a:t>search_string</a:t>
            </a:r>
            <a:r>
              <a:rPr lang="en-US" sz="1200">
                <a:latin typeface="Calibri"/>
                <a:cs typeface="Calibri"/>
              </a:rPr>
              <a:t>	$ apt search </a:t>
            </a:r>
            <a:r>
              <a:rPr lang="en-US" sz="1200" err="1">
                <a:latin typeface="Calibri"/>
                <a:cs typeface="Calibri"/>
              </a:rPr>
              <a:t>search_string</a:t>
            </a:r>
            <a:endParaRPr lang="en-US"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Installing</a:t>
            </a:r>
            <a:r>
              <a:rPr lang="en-US" sz="1400">
                <a:latin typeface="+mn-lt"/>
              </a:rPr>
              <a:t> a package</a:t>
            </a:r>
            <a:r>
              <a:rPr lang="en-US" sz="1400">
                <a:latin typeface="Calibri"/>
                <a:cs typeface="Calibri"/>
              </a:rPr>
              <a:t>		</a:t>
            </a:r>
            <a:r>
              <a:rPr lang="en-US" sz="1200">
                <a:latin typeface="Calibri"/>
                <a:cs typeface="Calibri"/>
              </a:rPr>
              <a:t>$ yum install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r>
              <a:rPr lang="en-US" sz="1200">
                <a:latin typeface="Calibri"/>
                <a:cs typeface="Calibri"/>
              </a:rPr>
              <a:t>	$ apt install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endParaRPr lang="en-US"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Removing</a:t>
            </a:r>
            <a:r>
              <a:rPr lang="en-US" sz="1400">
                <a:latin typeface="+mn-lt"/>
              </a:rPr>
              <a:t> a package		</a:t>
            </a:r>
            <a:r>
              <a:rPr lang="en-US" sz="1200">
                <a:latin typeface="Calibri"/>
                <a:cs typeface="Calibri"/>
              </a:rPr>
              <a:t>$ yum erase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r>
              <a:rPr lang="en-US" sz="1200">
                <a:latin typeface="Calibri"/>
                <a:cs typeface="Calibri"/>
              </a:rPr>
              <a:t>	$ apt remove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endParaRPr lang="en-US"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Updating</a:t>
            </a:r>
            <a:r>
              <a:rPr lang="en-US" sz="1400">
                <a:latin typeface="+mn-lt"/>
              </a:rPr>
              <a:t> packages		</a:t>
            </a:r>
            <a:r>
              <a:rPr lang="en-US" sz="1200">
                <a:latin typeface="Calibri"/>
                <a:cs typeface="Calibri"/>
              </a:rPr>
              <a:t>$ yum update		$ apt update; apt upgrade</a:t>
            </a:r>
          </a:p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Listing</a:t>
            </a:r>
            <a:r>
              <a:rPr lang="en-US" sz="1400">
                <a:latin typeface="+mn-lt"/>
              </a:rPr>
              <a:t> installed packages	</a:t>
            </a:r>
            <a:r>
              <a:rPr lang="en-US" sz="1200">
                <a:latin typeface="Calibri"/>
                <a:cs typeface="Calibri"/>
              </a:rPr>
              <a:t>$ yum list installed	$ apt list --installed</a:t>
            </a:r>
          </a:p>
          <a:p>
            <a:pPr>
              <a:lnSpc>
                <a:spcPct val="100000"/>
              </a:lnSpc>
            </a:pPr>
            <a:r>
              <a:rPr lang="en-US" sz="1400" b="1">
                <a:latin typeface="+mn-lt"/>
              </a:rPr>
              <a:t>Displaying</a:t>
            </a:r>
            <a:r>
              <a:rPr lang="en-US" sz="1400">
                <a:latin typeface="+mn-lt"/>
              </a:rPr>
              <a:t> package information 	</a:t>
            </a:r>
            <a:r>
              <a:rPr lang="en-US" sz="1200">
                <a:latin typeface="Calibri"/>
                <a:cs typeface="Calibri"/>
              </a:rPr>
              <a:t>$ yum info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r>
              <a:rPr lang="en-US" sz="1200">
                <a:latin typeface="Calibri"/>
                <a:cs typeface="Calibri"/>
              </a:rPr>
              <a:t>	$ apt show </a:t>
            </a:r>
            <a:r>
              <a:rPr lang="en-US" sz="1200" err="1">
                <a:latin typeface="Calibri"/>
                <a:cs typeface="Calibri"/>
              </a:rPr>
              <a:t>package_name</a:t>
            </a:r>
            <a:endParaRPr lang="ru-RU" sz="1200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5C1A3-25D3-478F-A42F-8E96215CE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DEB4-794D-4DA9-8346-79B5F2EB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Practice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CED1-47F7-4709-92E0-85E36D4F0D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1" y="1080000"/>
            <a:ext cx="8426450" cy="149175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400">
                <a:latin typeface="+mn-lt"/>
              </a:rPr>
              <a:t>Find the list of repositories set up on your system. </a:t>
            </a:r>
            <a:endParaRPr lang="en-US" sz="1400">
              <a:latin typeface="+mn-lt"/>
              <a:cs typeface="Calibri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>
                <a:latin typeface="+mn-lt"/>
              </a:rPr>
              <a:t>Add the official Nginx repository and install Nginx.</a:t>
            </a:r>
            <a:endParaRPr lang="en-US" sz="1400">
              <a:latin typeface="+mn-lt"/>
              <a:cs typeface="Calibri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>
                <a:latin typeface="+mn-lt"/>
              </a:rPr>
              <a:t>Add the official MySQL Community repository and install the MySQL server package.</a:t>
            </a:r>
            <a:endParaRPr lang="en-US" sz="1400">
              <a:latin typeface="+mn-lt"/>
              <a:cs typeface="Calibri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>
                <a:latin typeface="+mn-lt"/>
              </a:rPr>
              <a:t>Set nginx and </a:t>
            </a:r>
            <a:r>
              <a:rPr lang="en-US" sz="1400" err="1">
                <a:latin typeface="+mn-lt"/>
              </a:rPr>
              <a:t>mysql</a:t>
            </a:r>
            <a:r>
              <a:rPr lang="en-US" sz="1400">
                <a:latin typeface="+mn-lt"/>
              </a:rPr>
              <a:t>-server to run on boot, check service status after rebooting the system.</a:t>
            </a:r>
            <a:endParaRPr lang="en-US" sz="1400">
              <a:latin typeface="+mn-lt"/>
              <a:cs typeface="Calibri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>
                <a:latin typeface="+mn-lt"/>
              </a:rPr>
              <a:t>Read nginx and </a:t>
            </a:r>
            <a:r>
              <a:rPr lang="en-US" sz="1400" err="1">
                <a:latin typeface="+mn-lt"/>
              </a:rPr>
              <a:t>mysql</a:t>
            </a:r>
            <a:r>
              <a:rPr lang="en-US" sz="1400">
                <a:latin typeface="+mn-lt"/>
              </a:rPr>
              <a:t>-server startup messages with </a:t>
            </a:r>
            <a:r>
              <a:rPr lang="en-US" sz="1400" err="1">
                <a:latin typeface="+mn-lt"/>
              </a:rPr>
              <a:t>journalctl</a:t>
            </a:r>
            <a:r>
              <a:rPr lang="en-US" sz="1400">
                <a:latin typeface="+mn-lt"/>
              </a:rPr>
              <a:t>.</a:t>
            </a:r>
            <a:endParaRPr lang="ru-RU" sz="14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B862-9799-44A7-A1F6-D083750EE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69BD3C998FBA45A1187FA25F016956" ma:contentTypeVersion="12" ma:contentTypeDescription="Create a new document." ma:contentTypeScope="" ma:versionID="08fc314a7184827e5a5bb097768f2643">
  <xsd:schema xmlns:xsd="http://www.w3.org/2001/XMLSchema" xmlns:xs="http://www.w3.org/2001/XMLSchema" xmlns:p="http://schemas.microsoft.com/office/2006/metadata/properties" xmlns:ns2="0b01491b-b3b5-45ef-a72a-92b0e3dc60be" xmlns:ns3="112c190e-2b23-4453-b3d8-7f30ba9e1a22" targetNamespace="http://schemas.microsoft.com/office/2006/metadata/properties" ma:root="true" ma:fieldsID="3326b28ec97a5a27658bc64786e2c4b1" ns2:_="" ns3:_="">
    <xsd:import namespace="0b01491b-b3b5-45ef-a72a-92b0e3dc60be"/>
    <xsd:import namespace="112c190e-2b23-4453-b3d8-7f30ba9e1a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1491b-b3b5-45ef-a72a-92b0e3dc60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c190e-2b23-4453-b3d8-7f30ba9e1a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19AABF-1257-4B27-9C7E-6A2BC0D7DC19}">
  <ds:schemaRefs>
    <ds:schemaRef ds:uri="0b01491b-b3b5-45ef-a72a-92b0e3dc60be"/>
    <ds:schemaRef ds:uri="112c190e-2b23-4453-b3d8-7f30ba9e1a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C7DD5D-03F7-4690-866A-7A06371E1285}">
  <ds:schemaRefs>
    <ds:schemaRef ds:uri="0b01491b-b3b5-45ef-a72a-92b0e3dc60be"/>
    <ds:schemaRef ds:uri="112c190e-2b23-4453-b3d8-7f30ba9e1a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D53FD4-6387-4E56-A12A-BB0DE915A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Application>Microsoft Office PowerPoint</Application>
  <PresentationFormat>On-screen Show (16:9)</PresentationFormat>
  <Slides>16</Slides>
  <Notes>7</Notes>
  <HiddenSlides>8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Covers</vt:lpstr>
      <vt:lpstr>General</vt:lpstr>
      <vt:lpstr>Breakers</vt:lpstr>
      <vt:lpstr>1_General</vt:lpstr>
      <vt:lpstr>Linux</vt:lpstr>
      <vt:lpstr>Package management overview</vt:lpstr>
      <vt:lpstr>Software sources</vt:lpstr>
      <vt:lpstr>Package formats</vt:lpstr>
      <vt:lpstr>Package managers</vt:lpstr>
      <vt:lpstr>Common tasks</vt:lpstr>
      <vt:lpstr>Common tasks</vt:lpstr>
      <vt:lpstr>Practice </vt:lpstr>
      <vt:lpstr>Thank you</vt:lpstr>
      <vt:lpstr>RPM naming convention</vt:lpstr>
      <vt:lpstr>YUM: configuration</vt:lpstr>
      <vt:lpstr>YUM: configuration</vt:lpstr>
      <vt:lpstr>YUM: usage</vt:lpstr>
      <vt:lpstr>YUM: usage</vt:lpstr>
      <vt:lpstr>apt - Advanced Package Tool</vt:lpstr>
      <vt:lpstr>Home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revision>1</cp:revision>
  <dcterms:created xsi:type="dcterms:W3CDTF">2018-01-26T19:23:30Z</dcterms:created>
  <dcterms:modified xsi:type="dcterms:W3CDTF">2021-12-02T14:36:30Z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0x0101008869BD3C998FBA45A1187FA25F016956</vt:lpwstr>
  </property>
</Properties>
</file>