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  <p:sldMasterId id="2147483663" r:id="rId6"/>
    <p:sldMasterId id="2147483698" r:id="rId7"/>
  </p:sldMasterIdLst>
  <p:notesMasterIdLst>
    <p:notesMasterId r:id="rId34"/>
  </p:notesMasterIdLst>
  <p:handoutMasterIdLst>
    <p:handoutMasterId r:id="rId35"/>
  </p:handoutMasterIdLst>
  <p:sldIdLst>
    <p:sldId id="256" r:id="rId8"/>
    <p:sldId id="303" r:id="rId9"/>
    <p:sldId id="352" r:id="rId10"/>
    <p:sldId id="258" r:id="rId11"/>
    <p:sldId id="329" r:id="rId12"/>
    <p:sldId id="331" r:id="rId13"/>
    <p:sldId id="333" r:id="rId14"/>
    <p:sldId id="334" r:id="rId15"/>
    <p:sldId id="335" r:id="rId16"/>
    <p:sldId id="336" r:id="rId17"/>
    <p:sldId id="337" r:id="rId18"/>
    <p:sldId id="348" r:id="rId19"/>
    <p:sldId id="355" r:id="rId20"/>
    <p:sldId id="349" r:id="rId21"/>
    <p:sldId id="354" r:id="rId22"/>
    <p:sldId id="350" r:id="rId23"/>
    <p:sldId id="259" r:id="rId24"/>
    <p:sldId id="353" r:id="rId25"/>
    <p:sldId id="356" r:id="rId26"/>
    <p:sldId id="357" r:id="rId27"/>
    <p:sldId id="358" r:id="rId28"/>
    <p:sldId id="359" r:id="rId29"/>
    <p:sldId id="351" r:id="rId30"/>
    <p:sldId id="360" r:id="rId31"/>
    <p:sldId id="361" r:id="rId32"/>
    <p:sldId id="272" r:id="rId3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ita Afanasiev" initials="NA" lastIdx="1" clrIdx="0">
    <p:extLst>
      <p:ext uri="{19B8F6BF-5375-455C-9EA6-DF929625EA0E}">
        <p15:presenceInfo xmlns:p15="http://schemas.microsoft.com/office/powerpoint/2012/main" userId="S::Nikita_Afanasiev@epam.com::cdd49e59-71c2-4807-bbd4-e07f0f14ec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9B7C6"/>
    <a:srgbClr val="F5F5F5"/>
    <a:srgbClr val="2B2B2B"/>
    <a:srgbClr val="FEFEFE"/>
    <a:srgbClr val="133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8CBAD-F7E3-F8E7-6F70-A9F05776F25F}" v="56" dt="2021-12-03T07:24:58.134"/>
    <p1510:client id="{57EFE296-AB28-AEAA-6ACF-A87346D3885C}" v="4" dt="2021-12-02T10:25:55.778"/>
    <p1510:client id="{A6FF4421-868E-4997-23EC-51E4A444E972}" v="11" dt="2021-12-02T10:38:25.675"/>
    <p1510:client id="{A9A61FA1-3F4A-564E-241F-11F095546255}" v="22" dt="2021-12-02T14:34:30.795"/>
    <p1510:client id="{B13AA283-AEB7-8BBE-B068-3D76AEE3CF27}" v="49" dt="2021-12-02T10:44:17.086"/>
    <p1510:client id="{FCF754C2-DBCF-4C85-B81A-F7179BF36321}" v="2" dt="2021-12-03T08:12:29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30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Отобразить</a:t>
            </a:r>
            <a:r>
              <a:rPr lang="en-US"/>
              <a:t> </a:t>
            </a:r>
            <a:r>
              <a:rPr lang="en-US" err="1"/>
              <a:t>список</a:t>
            </a:r>
            <a:r>
              <a:rPr lang="en-US"/>
              <a:t> </a:t>
            </a:r>
            <a:r>
              <a:rPr lang="en-US" err="1"/>
              <a:t>текущих</a:t>
            </a:r>
            <a:r>
              <a:rPr lang="en-US"/>
              <a:t> </a:t>
            </a:r>
            <a:r>
              <a:rPr lang="en-US" err="1"/>
              <a:t>фоновых</a:t>
            </a:r>
            <a:r>
              <a:rPr lang="en-US"/>
              <a:t> </a:t>
            </a:r>
            <a:r>
              <a:rPr lang="en-US" err="1"/>
              <a:t>задач</a:t>
            </a:r>
            <a:r>
              <a:rPr lang="en-US"/>
              <a:t> </a:t>
            </a:r>
            <a:r>
              <a:rPr lang="en-US" err="1"/>
              <a:t>можно</a:t>
            </a:r>
            <a:r>
              <a:rPr lang="en-US"/>
              <a:t> </a:t>
            </a:r>
            <a:r>
              <a:rPr lang="en-US" err="1"/>
              <a:t>командой</a:t>
            </a:r>
            <a:r>
              <a:rPr lang="en-US"/>
              <a:t> jobs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2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err="1"/>
              <a:t>Что</a:t>
            </a:r>
            <a:r>
              <a:rPr lang="en-GB"/>
              <a:t> </a:t>
            </a:r>
            <a:r>
              <a:rPr lang="en-GB" err="1"/>
              <a:t>бы</a:t>
            </a:r>
            <a:r>
              <a:rPr lang="en-GB"/>
              <a:t> </a:t>
            </a:r>
            <a:r>
              <a:rPr lang="en-GB" err="1"/>
              <a:t>вывести</a:t>
            </a:r>
            <a:r>
              <a:rPr lang="en-GB"/>
              <a:t> </a:t>
            </a:r>
            <a:r>
              <a:rPr lang="en-GB" err="1"/>
              <a:t>задачу</a:t>
            </a:r>
            <a:r>
              <a:rPr lang="en-GB"/>
              <a:t> </a:t>
            </a:r>
            <a:r>
              <a:rPr lang="en-GB" err="1"/>
              <a:t>из</a:t>
            </a:r>
            <a:r>
              <a:rPr lang="en-GB"/>
              <a:t> </a:t>
            </a:r>
            <a:r>
              <a:rPr lang="en-GB" err="1"/>
              <a:t>фонового</a:t>
            </a:r>
            <a:r>
              <a:rPr lang="en-GB"/>
              <a:t> </a:t>
            </a:r>
            <a:r>
              <a:rPr lang="en-GB" err="1"/>
              <a:t>режима</a:t>
            </a:r>
            <a:r>
              <a:rPr lang="en-GB"/>
              <a:t> — </a:t>
            </a:r>
            <a:r>
              <a:rPr lang="en-GB" err="1"/>
              <a:t>используется</a:t>
            </a:r>
            <a:r>
              <a:rPr lang="en-GB"/>
              <a:t> </a:t>
            </a:r>
            <a:r>
              <a:rPr lang="en-GB" err="1"/>
              <a:t>команда</a:t>
            </a:r>
            <a:r>
              <a:rPr lang="en-GB"/>
              <a:t> </a:t>
            </a:r>
            <a:r>
              <a:rPr lang="en-GB" err="1"/>
              <a:t>fg</a:t>
            </a:r>
            <a:r>
              <a:rPr lang="en-GB"/>
              <a:t> (</a:t>
            </a:r>
            <a:r>
              <a:rPr lang="en-GB" i="1"/>
              <a:t>foreground</a:t>
            </a:r>
            <a:r>
              <a:rPr lang="en-GB"/>
              <a:t>), </a:t>
            </a:r>
            <a:r>
              <a:rPr lang="en-GB" err="1"/>
              <a:t>которой</a:t>
            </a:r>
            <a:r>
              <a:rPr lang="en-GB"/>
              <a:t> </a:t>
            </a:r>
            <a:r>
              <a:rPr lang="en-GB" err="1"/>
              <a:t>можно</a:t>
            </a:r>
            <a:r>
              <a:rPr lang="en-GB"/>
              <a:t> </a:t>
            </a:r>
            <a:r>
              <a:rPr lang="en-GB" err="1"/>
              <a:t>либо</a:t>
            </a:r>
            <a:r>
              <a:rPr lang="en-GB"/>
              <a:t> </a:t>
            </a:r>
            <a:r>
              <a:rPr lang="en-GB" err="1"/>
              <a:t>передать</a:t>
            </a:r>
            <a:r>
              <a:rPr lang="en-GB"/>
              <a:t> </a:t>
            </a:r>
            <a:r>
              <a:rPr lang="en-GB" err="1"/>
              <a:t>номер</a:t>
            </a:r>
            <a:r>
              <a:rPr lang="en-GB"/>
              <a:t> </a:t>
            </a:r>
            <a:r>
              <a:rPr lang="en-GB" err="1"/>
              <a:t>задачи</a:t>
            </a:r>
            <a:r>
              <a:rPr lang="en-GB"/>
              <a:t> в </a:t>
            </a:r>
            <a:r>
              <a:rPr lang="en-GB" err="1"/>
              <a:t>качестве</a:t>
            </a:r>
            <a:r>
              <a:rPr lang="en-GB"/>
              <a:t> </a:t>
            </a:r>
            <a:r>
              <a:rPr lang="en-GB" err="1"/>
              <a:t>аргумента</a:t>
            </a:r>
            <a:r>
              <a:rPr lang="en-GB"/>
              <a:t>, </a:t>
            </a:r>
            <a:r>
              <a:rPr lang="en-GB" err="1"/>
              <a:t>либо</a:t>
            </a:r>
            <a:r>
              <a:rPr lang="en-GB"/>
              <a:t> — </a:t>
            </a:r>
            <a:r>
              <a:rPr lang="en-GB" err="1"/>
              <a:t>запустить</a:t>
            </a:r>
            <a:r>
              <a:rPr lang="en-GB"/>
              <a:t> </a:t>
            </a:r>
            <a:r>
              <a:rPr lang="en-GB" err="1"/>
              <a:t>без</a:t>
            </a:r>
            <a:r>
              <a:rPr lang="en-GB"/>
              <a:t> </a:t>
            </a:r>
            <a:r>
              <a:rPr lang="en-GB" err="1"/>
              <a:t>аргументов</a:t>
            </a:r>
            <a:r>
              <a:rPr lang="en-GB"/>
              <a:t>. В </a:t>
            </a:r>
            <a:r>
              <a:rPr lang="en-GB" err="1"/>
              <a:t>последнем</a:t>
            </a:r>
            <a:r>
              <a:rPr lang="en-GB"/>
              <a:t> </a:t>
            </a:r>
            <a:r>
              <a:rPr lang="en-GB" err="1"/>
              <a:t>случае</a:t>
            </a:r>
            <a:r>
              <a:rPr lang="en-GB"/>
              <a:t> — </a:t>
            </a:r>
            <a:r>
              <a:rPr lang="en-GB" err="1"/>
              <a:t>будет</a:t>
            </a:r>
            <a:r>
              <a:rPr lang="en-GB"/>
              <a:t> </a:t>
            </a:r>
            <a:r>
              <a:rPr lang="en-GB" err="1"/>
              <a:t>выведена</a:t>
            </a:r>
            <a:r>
              <a:rPr lang="en-GB"/>
              <a:t> </a:t>
            </a:r>
            <a:r>
              <a:rPr lang="en-GB" err="1"/>
              <a:t>задача</a:t>
            </a:r>
            <a:r>
              <a:rPr lang="en-GB"/>
              <a:t>, </a:t>
            </a:r>
            <a:r>
              <a:rPr lang="en-GB" err="1"/>
              <a:t>отмеченная</a:t>
            </a:r>
            <a:r>
              <a:rPr lang="en-GB"/>
              <a:t> </a:t>
            </a:r>
            <a:r>
              <a:rPr lang="en-GB" err="1"/>
              <a:t>знаком</a:t>
            </a:r>
            <a:r>
              <a:rPr lang="en-GB"/>
              <a:t> + в </a:t>
            </a:r>
            <a:r>
              <a:rPr lang="en-GB" err="1"/>
              <a:t>списке</a:t>
            </a:r>
            <a:r>
              <a:rPr lang="en-GB"/>
              <a:t> jobs, </a:t>
            </a:r>
            <a:r>
              <a:rPr lang="en-GB" err="1"/>
              <a:t>т.е</a:t>
            </a:r>
            <a:r>
              <a:rPr lang="en-GB"/>
              <a:t>. — </a:t>
            </a:r>
            <a:r>
              <a:rPr lang="en-GB" err="1"/>
              <a:t>последняя</a:t>
            </a:r>
            <a:r>
              <a:rPr lang="en-GB"/>
              <a:t> </a:t>
            </a:r>
            <a:r>
              <a:rPr lang="en-GB" err="1"/>
              <a:t>отправленная</a:t>
            </a:r>
            <a:r>
              <a:rPr lang="en-GB"/>
              <a:t> «в </a:t>
            </a:r>
            <a:r>
              <a:rPr lang="en-GB" err="1"/>
              <a:t>фон</a:t>
            </a:r>
            <a:r>
              <a:rPr lang="en-GB"/>
              <a:t>» </a:t>
            </a:r>
            <a:r>
              <a:rPr lang="en-GB" err="1"/>
              <a:t>задача</a:t>
            </a:r>
            <a:r>
              <a:rPr lang="en-GB"/>
              <a:t>.</a:t>
            </a:r>
            <a:endParaRPr lang="en-US"/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ea typeface="DejaVu Sans" charset="0"/>
              <a:cs typeface="Calibri"/>
            </a:endParaRP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ea typeface="DejaVu Sans" charset="0"/>
                <a:cs typeface="Calibri"/>
              </a:rPr>
              <a:t>% jobs </a:t>
            </a:r>
            <a:endParaRPr lang="en-GB"/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ea typeface="DejaVu Sans" charset="0"/>
                <a:cs typeface="DejaVu Sans" charset="0"/>
              </a:rPr>
              <a:t>% </a:t>
            </a:r>
            <a:r>
              <a:rPr lang="en-GB" err="1">
                <a:ea typeface="DejaVu Sans" charset="0"/>
                <a:cs typeface="DejaVu Sans" charset="0"/>
              </a:rPr>
              <a:t>fg</a:t>
            </a:r>
            <a:r>
              <a:rPr lang="en-GB">
                <a:ea typeface="DejaVu Sans" charset="0"/>
                <a:cs typeface="DejaVu Sans" charset="0"/>
              </a:rPr>
              <a:t> %1 </a:t>
            </a: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ea typeface="DejaVu Sans" charset="0"/>
                <a:cs typeface="DejaVu Sans" charset="0"/>
              </a:rPr>
              <a:t>Practise</a:t>
            </a:r>
            <a:endParaRPr lang="ru-RU"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script.sh </a:t>
            </a:r>
            <a:r>
              <a:rPr lang="ru-RU">
                <a:ea typeface="DejaVu Sans" charset="0"/>
                <a:cs typeface="DejaVu Sans" charset="0"/>
              </a:rPr>
              <a:t>Пробуем просто запустить файл, без </a:t>
            </a:r>
            <a:r>
              <a:rPr lang="en-US">
                <a:ea typeface="DejaVu Sans" charset="0"/>
                <a:cs typeface="DejaVu Sans" charset="0"/>
              </a:rPr>
              <a:t>./</a:t>
            </a:r>
            <a:endParaRPr lang="en-GB">
              <a:ea typeface="DejaVu Sans" charset="0"/>
              <a:cs typeface="DejaVu Sans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/>
              <a:t>./script.sh </a:t>
            </a:r>
            <a:r>
              <a:rPr lang="ru-RU"/>
              <a:t>запускаем скрипт</a:t>
            </a:r>
            <a:endParaRPr lang="en-US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./script.sh &amp; </a:t>
            </a:r>
            <a:r>
              <a:rPr lang="ru-RU"/>
              <a:t>запускаем </a:t>
            </a:r>
            <a:r>
              <a:rPr lang="en-US" err="1"/>
              <a:t>задачу</a:t>
            </a:r>
            <a:r>
              <a:rPr lang="en-US"/>
              <a:t> в </a:t>
            </a:r>
            <a:r>
              <a:rPr lang="en-US" err="1"/>
              <a:t>фоновом</a:t>
            </a:r>
            <a:r>
              <a:rPr lang="en-US"/>
              <a:t> </a:t>
            </a:r>
            <a:r>
              <a:rPr lang="en-US" err="1"/>
              <a:t>режиме</a:t>
            </a:r>
            <a:r>
              <a:rPr lang="en-US"/>
              <a:t> </a:t>
            </a:r>
            <a:endParaRPr lang="ru-RU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Fg</a:t>
            </a:r>
            <a:r>
              <a:rPr lang="ru-RU"/>
              <a:t> меняем ее на </a:t>
            </a:r>
            <a:r>
              <a:rPr lang="ru-RU" err="1"/>
              <a:t>фореграунд</a:t>
            </a:r>
            <a:endParaRPr lang="en-US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Ctrl+Z</a:t>
            </a:r>
            <a:r>
              <a:rPr lang="ru-RU"/>
              <a:t> выкинули обратно в фон и остановили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Bg</a:t>
            </a:r>
            <a:r>
              <a:rPr lang="en-US"/>
              <a:t> </a:t>
            </a:r>
            <a:r>
              <a:rPr lang="ru-RU"/>
              <a:t>для продолжения выполнения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FG </a:t>
            </a:r>
            <a:r>
              <a:rPr lang="ru-RU"/>
              <a:t>для возврата в </a:t>
            </a:r>
            <a:r>
              <a:rPr lang="ru-RU" err="1"/>
              <a:t>фореграунд</a:t>
            </a:r>
            <a:endParaRPr lang="en-US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Ctrl+C</a:t>
            </a:r>
            <a:r>
              <a:rPr lang="ru-RU"/>
              <a:t> завершаем</a:t>
            </a:r>
          </a:p>
          <a:p>
            <a:r>
              <a:rPr lang="en-US" err="1">
                <a:cs typeface="Calibri"/>
              </a:rPr>
              <a:t>nohup</a:t>
            </a:r>
            <a:r>
              <a:rPr lang="en-US">
                <a:cs typeface="Calibri"/>
              </a:rPr>
              <a:t> ./example.sh </a:t>
            </a:r>
            <a:r>
              <a:rPr lang="ru-RU">
                <a:cs typeface="Calibri"/>
              </a:rPr>
              <a:t>сделаем похожее действие, но через </a:t>
            </a:r>
            <a:r>
              <a:rPr lang="en-US" err="1">
                <a:cs typeface="Calibri"/>
              </a:rPr>
              <a:t>nohup</a:t>
            </a:r>
            <a:r>
              <a:rPr lang="en-US">
                <a:cs typeface="Calibri"/>
              </a:rPr>
              <a:t>, </a:t>
            </a:r>
            <a:r>
              <a:rPr lang="ru-RU">
                <a:cs typeface="Calibri"/>
              </a:rPr>
              <a:t>но теперь необходимо подавить вывод</a:t>
            </a:r>
            <a:endParaRPr lang="en-US">
              <a:cs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cs typeface="Calibri"/>
              </a:rPr>
              <a:t>nohup</a:t>
            </a:r>
            <a:r>
              <a:rPr lang="en-US">
                <a:cs typeface="Calibri"/>
              </a:rPr>
              <a:t> ./example.sh &amp;</a:t>
            </a:r>
            <a:r>
              <a:rPr lang="ru-RU">
                <a:cs typeface="Calibri"/>
              </a:rPr>
              <a:t>, либо воспользуемся комбинированной командой</a:t>
            </a:r>
            <a:endParaRPr lang="en-US">
              <a:cs typeface="Calibri"/>
            </a:endParaRPr>
          </a:p>
          <a:p>
            <a:r>
              <a:rPr lang="en-US"/>
              <a:t>Cat nohup.log </a:t>
            </a:r>
            <a:r>
              <a:rPr lang="ru-RU"/>
              <a:t>Давайте посмотрим на лог в файле </a:t>
            </a:r>
            <a:r>
              <a:rPr lang="en-US" err="1"/>
              <a:t>nohup.out</a:t>
            </a:r>
            <a:endParaRPr lang="ru-RU"/>
          </a:p>
          <a:p>
            <a:r>
              <a:rPr lang="en-US"/>
              <a:t>Tail –f nohup.log</a:t>
            </a:r>
          </a:p>
          <a:p>
            <a:r>
              <a:rPr lang="en-US"/>
              <a:t>Jobs</a:t>
            </a:r>
          </a:p>
          <a:p>
            <a:r>
              <a:rPr lang="en-US" err="1"/>
              <a:t>Fg</a:t>
            </a:r>
            <a:endParaRPr lang="en-US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Ctrl+C</a:t>
            </a:r>
            <a:r>
              <a:rPr lang="ru-RU"/>
              <a:t> завершаем</a:t>
            </a:r>
          </a:p>
          <a:p>
            <a:endParaRPr lang="en-US"/>
          </a:p>
          <a:p>
            <a:endParaRPr lang="en-US">
              <a:cs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/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ea typeface="DejaVu Sans" charset="0"/>
              <a:cs typeface="DejaVu Sans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33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cap="all"/>
              <a:t>ЧТО ТАКОЕ ПРОЦЕСС?</a:t>
            </a:r>
            <a:endParaRPr lang="en-US"/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err="1"/>
              <a:t>Чтобы</a:t>
            </a:r>
            <a:r>
              <a:rPr lang="en-GB"/>
              <a:t> </a:t>
            </a:r>
            <a:r>
              <a:rPr lang="en-GB" err="1"/>
              <a:t>понять</a:t>
            </a:r>
            <a:r>
              <a:rPr lang="en-GB"/>
              <a:t> </a:t>
            </a:r>
            <a:r>
              <a:rPr lang="en-GB" err="1"/>
              <a:t>что</a:t>
            </a:r>
            <a:r>
              <a:rPr lang="en-GB"/>
              <a:t> </a:t>
            </a:r>
            <a:r>
              <a:rPr lang="en-GB" err="1"/>
              <a:t>отображает</a:t>
            </a:r>
            <a:r>
              <a:rPr lang="en-GB"/>
              <a:t> </a:t>
            </a:r>
            <a:r>
              <a:rPr lang="en-GB" err="1"/>
              <a:t>команда</a:t>
            </a:r>
            <a:r>
              <a:rPr lang="en-GB"/>
              <a:t> </a:t>
            </a:r>
            <a:r>
              <a:rPr lang="en-GB" err="1"/>
              <a:t>ps</a:t>
            </a:r>
            <a:r>
              <a:rPr lang="en-GB"/>
              <a:t> </a:t>
            </a:r>
            <a:r>
              <a:rPr lang="en-GB" err="1"/>
              <a:t>сначала</a:t>
            </a:r>
            <a:r>
              <a:rPr lang="en-GB"/>
              <a:t> </a:t>
            </a:r>
            <a:r>
              <a:rPr lang="en-GB" err="1"/>
              <a:t>надо</a:t>
            </a:r>
            <a:r>
              <a:rPr lang="en-GB"/>
              <a:t> </a:t>
            </a:r>
            <a:r>
              <a:rPr lang="en-GB" err="1"/>
              <a:t>разобратся</a:t>
            </a:r>
            <a:r>
              <a:rPr lang="en-GB"/>
              <a:t> </a:t>
            </a:r>
            <a:r>
              <a:rPr lang="en-GB" err="1"/>
              <a:t>что</a:t>
            </a:r>
            <a:r>
              <a:rPr lang="en-GB"/>
              <a:t> </a:t>
            </a:r>
            <a:r>
              <a:rPr lang="en-GB" err="1"/>
              <a:t>такое</a:t>
            </a:r>
            <a:r>
              <a:rPr lang="en-GB"/>
              <a:t> </a:t>
            </a:r>
            <a:r>
              <a:rPr lang="en-GB" err="1"/>
              <a:t>процесс</a:t>
            </a:r>
            <a:r>
              <a:rPr lang="en-GB"/>
              <a:t>. </a:t>
            </a:r>
            <a:r>
              <a:rPr lang="en-GB" err="1"/>
              <a:t>Процесс</a:t>
            </a:r>
            <a:r>
              <a:rPr lang="en-GB"/>
              <a:t> Linux - </a:t>
            </a:r>
            <a:r>
              <a:rPr lang="en-GB" err="1"/>
              <a:t>это</a:t>
            </a:r>
            <a:r>
              <a:rPr lang="en-GB"/>
              <a:t> </a:t>
            </a:r>
            <a:r>
              <a:rPr lang="en-GB" err="1"/>
              <a:t>экземпляр</a:t>
            </a:r>
            <a:r>
              <a:rPr lang="en-GB"/>
              <a:t> </a:t>
            </a:r>
            <a:r>
              <a:rPr lang="en-GB" err="1"/>
              <a:t>программы</a:t>
            </a:r>
            <a:r>
              <a:rPr lang="en-GB"/>
              <a:t>, </a:t>
            </a:r>
            <a:r>
              <a:rPr lang="en-GB" err="1"/>
              <a:t>запущенный</a:t>
            </a:r>
            <a:r>
              <a:rPr lang="en-GB"/>
              <a:t> в </a:t>
            </a:r>
            <a:r>
              <a:rPr lang="en-GB" err="1"/>
              <a:t>памяти</a:t>
            </a:r>
            <a:r>
              <a:rPr lang="en-GB"/>
              <a:t>. </a:t>
            </a:r>
            <a:r>
              <a:rPr lang="en-GB" err="1"/>
              <a:t>Все</a:t>
            </a:r>
            <a:r>
              <a:rPr lang="en-GB"/>
              <a:t> </a:t>
            </a:r>
            <a:r>
              <a:rPr lang="en-GB" err="1"/>
              <a:t>процессы</a:t>
            </a:r>
            <a:r>
              <a:rPr lang="en-GB"/>
              <a:t> </a:t>
            </a:r>
            <a:r>
              <a:rPr lang="en-GB" err="1"/>
              <a:t>можно</a:t>
            </a:r>
            <a:r>
              <a:rPr lang="en-GB"/>
              <a:t> </a:t>
            </a:r>
            <a:r>
              <a:rPr lang="en-GB" err="1"/>
              <a:t>разделить</a:t>
            </a:r>
            <a:r>
              <a:rPr lang="en-GB"/>
              <a:t> </a:t>
            </a:r>
            <a:r>
              <a:rPr lang="en-GB" err="1"/>
              <a:t>на</a:t>
            </a:r>
            <a:r>
              <a:rPr lang="en-GB"/>
              <a:t> </a:t>
            </a:r>
            <a:r>
              <a:rPr lang="en-GB" err="1"/>
              <a:t>обычные</a:t>
            </a:r>
            <a:r>
              <a:rPr lang="en-GB"/>
              <a:t> и </a:t>
            </a:r>
            <a:r>
              <a:rPr lang="en-GB" err="1"/>
              <a:t>фоновые</a:t>
            </a:r>
            <a:r>
              <a:rPr lang="en-GB"/>
              <a:t>. Linux - </a:t>
            </a:r>
            <a:r>
              <a:rPr lang="en-GB" err="1"/>
              <a:t>это</a:t>
            </a:r>
            <a:r>
              <a:rPr lang="en-GB"/>
              <a:t> </a:t>
            </a:r>
            <a:r>
              <a:rPr lang="en-GB" err="1"/>
              <a:t>многопользовательская</a:t>
            </a:r>
            <a:r>
              <a:rPr lang="en-GB"/>
              <a:t> </a:t>
            </a:r>
            <a:r>
              <a:rPr lang="en-GB" err="1"/>
              <a:t>система</a:t>
            </a:r>
            <a:r>
              <a:rPr lang="en-GB"/>
              <a:t>, </a:t>
            </a:r>
            <a:r>
              <a:rPr lang="en-GB" err="1"/>
              <a:t>каждый</a:t>
            </a:r>
            <a:r>
              <a:rPr lang="en-GB"/>
              <a:t> </a:t>
            </a:r>
            <a:r>
              <a:rPr lang="en-GB" err="1"/>
              <a:t>пользователь</a:t>
            </a:r>
            <a:r>
              <a:rPr lang="en-GB"/>
              <a:t> </a:t>
            </a:r>
            <a:r>
              <a:rPr lang="en-GB" err="1"/>
              <a:t>может</a:t>
            </a:r>
            <a:r>
              <a:rPr lang="en-GB"/>
              <a:t> </a:t>
            </a:r>
            <a:r>
              <a:rPr lang="en-GB" err="1"/>
              <a:t>запускать</a:t>
            </a:r>
            <a:r>
              <a:rPr lang="en-GB"/>
              <a:t> </a:t>
            </a:r>
            <a:r>
              <a:rPr lang="en-GB" err="1"/>
              <a:t>одни</a:t>
            </a:r>
            <a:r>
              <a:rPr lang="en-GB"/>
              <a:t> и </a:t>
            </a:r>
            <a:r>
              <a:rPr lang="en-GB" err="1"/>
              <a:t>те</a:t>
            </a:r>
            <a:r>
              <a:rPr lang="en-GB"/>
              <a:t> </a:t>
            </a:r>
            <a:r>
              <a:rPr lang="en-GB" err="1"/>
              <a:t>же</a:t>
            </a:r>
            <a:r>
              <a:rPr lang="en-GB"/>
              <a:t> </a:t>
            </a:r>
            <a:r>
              <a:rPr lang="en-GB" err="1"/>
              <a:t>программы</a:t>
            </a:r>
            <a:r>
              <a:rPr lang="en-GB"/>
              <a:t>, и </a:t>
            </a:r>
            <a:r>
              <a:rPr lang="en-GB" err="1"/>
              <a:t>даже</a:t>
            </a:r>
            <a:r>
              <a:rPr lang="en-GB"/>
              <a:t> </a:t>
            </a:r>
            <a:r>
              <a:rPr lang="en-GB" err="1"/>
              <a:t>один</a:t>
            </a:r>
            <a:r>
              <a:rPr lang="en-GB"/>
              <a:t> </a:t>
            </a:r>
            <a:r>
              <a:rPr lang="en-GB" err="1"/>
              <a:t>пользователь</a:t>
            </a:r>
            <a:r>
              <a:rPr lang="en-GB"/>
              <a:t> </a:t>
            </a:r>
            <a:r>
              <a:rPr lang="en-GB" err="1"/>
              <a:t>может</a:t>
            </a:r>
            <a:r>
              <a:rPr lang="en-GB"/>
              <a:t> </a:t>
            </a:r>
            <a:r>
              <a:rPr lang="en-GB" err="1"/>
              <a:t>захотеть</a:t>
            </a:r>
            <a:r>
              <a:rPr lang="en-GB"/>
              <a:t> </a:t>
            </a:r>
            <a:r>
              <a:rPr lang="en-GB" err="1"/>
              <a:t>запустить</a:t>
            </a:r>
            <a:r>
              <a:rPr lang="en-GB"/>
              <a:t> </a:t>
            </a:r>
            <a:r>
              <a:rPr lang="en-GB" err="1"/>
              <a:t>несколько</a:t>
            </a:r>
            <a:r>
              <a:rPr lang="en-GB"/>
              <a:t> </a:t>
            </a:r>
            <a:r>
              <a:rPr lang="en-GB" err="1"/>
              <a:t>экземпляров</a:t>
            </a:r>
            <a:r>
              <a:rPr lang="en-GB"/>
              <a:t> </a:t>
            </a:r>
            <a:r>
              <a:rPr lang="en-GB" err="1"/>
              <a:t>одной</a:t>
            </a:r>
            <a:r>
              <a:rPr lang="en-GB"/>
              <a:t> </a:t>
            </a:r>
            <a:r>
              <a:rPr lang="en-GB" err="1"/>
              <a:t>программы</a:t>
            </a:r>
            <a:r>
              <a:rPr lang="en-GB"/>
              <a:t>, </a:t>
            </a:r>
            <a:r>
              <a:rPr lang="en-GB" err="1"/>
              <a:t>поэтому</a:t>
            </a:r>
            <a:r>
              <a:rPr lang="en-GB"/>
              <a:t> </a:t>
            </a:r>
            <a:r>
              <a:rPr lang="en-GB" err="1"/>
              <a:t>ядру</a:t>
            </a:r>
            <a:r>
              <a:rPr lang="en-GB"/>
              <a:t> </a:t>
            </a:r>
            <a:r>
              <a:rPr lang="en-GB" err="1"/>
              <a:t>нужно</a:t>
            </a:r>
            <a:r>
              <a:rPr lang="en-GB"/>
              <a:t> </a:t>
            </a:r>
            <a:r>
              <a:rPr lang="en-GB" err="1"/>
              <a:t>как-то</a:t>
            </a:r>
            <a:r>
              <a:rPr lang="en-GB"/>
              <a:t> </a:t>
            </a:r>
            <a:r>
              <a:rPr lang="en-GB" err="1"/>
              <a:t>идентифицировать</a:t>
            </a:r>
            <a:r>
              <a:rPr lang="en-GB"/>
              <a:t> </a:t>
            </a:r>
            <a:r>
              <a:rPr lang="en-GB" err="1"/>
              <a:t>такие</a:t>
            </a:r>
            <a:r>
              <a:rPr lang="en-GB"/>
              <a:t> </a:t>
            </a:r>
            <a:r>
              <a:rPr lang="en-GB" err="1"/>
              <a:t>однотипные</a:t>
            </a:r>
            <a:r>
              <a:rPr lang="en-GB"/>
              <a:t> </a:t>
            </a:r>
            <a:r>
              <a:rPr lang="en-GB" err="1"/>
              <a:t>процессы</a:t>
            </a:r>
            <a:r>
              <a:rPr lang="en-GB"/>
              <a:t>. </a:t>
            </a:r>
            <a:r>
              <a:rPr lang="en-GB" err="1"/>
              <a:t>Для</a:t>
            </a:r>
            <a:r>
              <a:rPr lang="en-GB"/>
              <a:t> </a:t>
            </a:r>
            <a:r>
              <a:rPr lang="en-GB" err="1"/>
              <a:t>этого</a:t>
            </a:r>
            <a:r>
              <a:rPr lang="en-GB"/>
              <a:t> </a:t>
            </a:r>
            <a:r>
              <a:rPr lang="en-GB" err="1"/>
              <a:t>каждому</a:t>
            </a:r>
            <a:r>
              <a:rPr lang="en-GB"/>
              <a:t> </a:t>
            </a:r>
            <a:r>
              <a:rPr lang="en-GB" err="1"/>
              <a:t>процессу</a:t>
            </a:r>
            <a:r>
              <a:rPr lang="en-GB"/>
              <a:t> </a:t>
            </a:r>
            <a:r>
              <a:rPr lang="en-GB" err="1"/>
              <a:t>присваивается</a:t>
            </a:r>
            <a:r>
              <a:rPr lang="en-GB"/>
              <a:t> PID (</a:t>
            </a:r>
            <a:r>
              <a:rPr lang="en-GB" err="1"/>
              <a:t>Proccess</a:t>
            </a:r>
            <a:r>
              <a:rPr lang="en-GB"/>
              <a:t> </a:t>
            </a:r>
            <a:r>
              <a:rPr lang="en-GB" err="1"/>
              <a:t>Identificator</a:t>
            </a:r>
            <a:r>
              <a:rPr lang="en-GB"/>
              <a:t>).</a:t>
            </a:r>
            <a:endParaRPr lang="en-GB">
              <a:cs typeface="Calibri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err="1"/>
              <a:t>Каждый</a:t>
            </a:r>
            <a:r>
              <a:rPr lang="en-GB"/>
              <a:t> </a:t>
            </a:r>
            <a:r>
              <a:rPr lang="en-GB" err="1"/>
              <a:t>из</a:t>
            </a:r>
            <a:r>
              <a:rPr lang="en-GB"/>
              <a:t> </a:t>
            </a:r>
            <a:r>
              <a:rPr lang="en-GB" err="1"/>
              <a:t>процессов</a:t>
            </a:r>
            <a:r>
              <a:rPr lang="en-GB"/>
              <a:t> </a:t>
            </a:r>
            <a:r>
              <a:rPr lang="en-GB" err="1"/>
              <a:t>может</a:t>
            </a:r>
            <a:r>
              <a:rPr lang="en-GB"/>
              <a:t> </a:t>
            </a:r>
            <a:r>
              <a:rPr lang="en-GB" err="1"/>
              <a:t>находиться</a:t>
            </a:r>
            <a:r>
              <a:rPr lang="en-GB"/>
              <a:t> в </a:t>
            </a:r>
            <a:r>
              <a:rPr lang="en-GB" err="1"/>
              <a:t>одном</a:t>
            </a:r>
            <a:r>
              <a:rPr lang="en-GB"/>
              <a:t> </a:t>
            </a:r>
            <a:r>
              <a:rPr lang="en-GB" err="1"/>
              <a:t>из</a:t>
            </a:r>
            <a:r>
              <a:rPr lang="en-GB"/>
              <a:t> </a:t>
            </a:r>
            <a:r>
              <a:rPr lang="en-GB" err="1"/>
              <a:t>таких</a:t>
            </a:r>
            <a:r>
              <a:rPr lang="en-GB"/>
              <a:t> </a:t>
            </a:r>
            <a:r>
              <a:rPr lang="en-GB" err="1"/>
              <a:t>состояний</a:t>
            </a:r>
            <a:r>
              <a:rPr lang="en-GB"/>
              <a:t>:</a:t>
            </a:r>
            <a:endParaRPr lang="en-GB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err="1"/>
              <a:t>Запуск</a:t>
            </a:r>
            <a:r>
              <a:rPr lang="en-GB"/>
              <a:t> - </a:t>
            </a:r>
            <a:r>
              <a:rPr lang="en-GB" err="1"/>
              <a:t>процесс</a:t>
            </a:r>
            <a:r>
              <a:rPr lang="en-GB"/>
              <a:t> </a:t>
            </a:r>
            <a:r>
              <a:rPr lang="en-GB" err="1"/>
              <a:t>либо</a:t>
            </a:r>
            <a:r>
              <a:rPr lang="en-GB"/>
              <a:t> </a:t>
            </a:r>
            <a:r>
              <a:rPr lang="en-GB" err="1"/>
              <a:t>уже</a:t>
            </a:r>
            <a:r>
              <a:rPr lang="en-GB"/>
              <a:t> </a:t>
            </a:r>
            <a:r>
              <a:rPr lang="en-GB" err="1"/>
              <a:t>работает</a:t>
            </a:r>
            <a:r>
              <a:rPr lang="en-GB"/>
              <a:t>, </a:t>
            </a:r>
            <a:r>
              <a:rPr lang="en-GB" err="1"/>
              <a:t>либо</a:t>
            </a:r>
            <a:r>
              <a:rPr lang="en-GB"/>
              <a:t> </a:t>
            </a:r>
            <a:r>
              <a:rPr lang="en-GB" err="1"/>
              <a:t>готов</a:t>
            </a:r>
            <a:r>
              <a:rPr lang="en-GB"/>
              <a:t> к </a:t>
            </a:r>
            <a:r>
              <a:rPr lang="en-GB" err="1"/>
              <a:t>работе</a:t>
            </a:r>
            <a:r>
              <a:rPr lang="en-GB"/>
              <a:t> и </a:t>
            </a:r>
            <a:r>
              <a:rPr lang="en-GB" err="1"/>
              <a:t>ждет</a:t>
            </a:r>
            <a:r>
              <a:rPr lang="en-GB"/>
              <a:t>, </a:t>
            </a:r>
            <a:r>
              <a:rPr lang="en-GB" err="1"/>
              <a:t>когда</a:t>
            </a:r>
            <a:r>
              <a:rPr lang="en-GB"/>
              <a:t> </a:t>
            </a:r>
            <a:r>
              <a:rPr lang="en-GB" err="1"/>
              <a:t>ему</a:t>
            </a:r>
            <a:r>
              <a:rPr lang="en-GB"/>
              <a:t> </a:t>
            </a:r>
            <a:r>
              <a:rPr lang="en-GB" err="1"/>
              <a:t>будет</a:t>
            </a:r>
            <a:r>
              <a:rPr lang="en-GB"/>
              <a:t> </a:t>
            </a:r>
            <a:r>
              <a:rPr lang="en-GB" err="1"/>
              <a:t>дано</a:t>
            </a:r>
            <a:r>
              <a:rPr lang="en-GB"/>
              <a:t> </a:t>
            </a:r>
            <a:r>
              <a:rPr lang="en-GB" err="1"/>
              <a:t>процессорное</a:t>
            </a:r>
            <a:r>
              <a:rPr lang="en-GB"/>
              <a:t> </a:t>
            </a:r>
            <a:r>
              <a:rPr lang="en-GB" err="1"/>
              <a:t>время</a:t>
            </a:r>
            <a:r>
              <a:rPr lang="en-GB"/>
              <a:t>;</a:t>
            </a:r>
            <a:endParaRPr lang="en-GB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err="1"/>
              <a:t>Ожидание</a:t>
            </a:r>
            <a:r>
              <a:rPr lang="en-GB"/>
              <a:t> - </a:t>
            </a:r>
            <a:r>
              <a:rPr lang="en-GB" err="1"/>
              <a:t>процессы</a:t>
            </a:r>
            <a:r>
              <a:rPr lang="en-GB"/>
              <a:t> в </a:t>
            </a:r>
            <a:r>
              <a:rPr lang="en-GB" err="1"/>
              <a:t>этом</a:t>
            </a:r>
            <a:r>
              <a:rPr lang="en-GB"/>
              <a:t> </a:t>
            </a:r>
            <a:r>
              <a:rPr lang="en-GB" err="1"/>
              <a:t>состоянии</a:t>
            </a:r>
            <a:r>
              <a:rPr lang="en-GB"/>
              <a:t> </a:t>
            </a:r>
            <a:r>
              <a:rPr lang="en-GB" err="1"/>
              <a:t>ожидают</a:t>
            </a:r>
            <a:r>
              <a:rPr lang="en-GB"/>
              <a:t> </a:t>
            </a:r>
            <a:r>
              <a:rPr lang="en-GB" err="1"/>
              <a:t>какого-либо</a:t>
            </a:r>
            <a:r>
              <a:rPr lang="en-GB"/>
              <a:t> </a:t>
            </a:r>
            <a:r>
              <a:rPr lang="en-GB" err="1"/>
              <a:t>события</a:t>
            </a:r>
            <a:r>
              <a:rPr lang="en-GB"/>
              <a:t> </a:t>
            </a:r>
            <a:r>
              <a:rPr lang="en-GB" err="1"/>
              <a:t>или</a:t>
            </a:r>
            <a:r>
              <a:rPr lang="en-GB"/>
              <a:t> </a:t>
            </a:r>
            <a:r>
              <a:rPr lang="en-GB" err="1"/>
              <a:t>освобождения</a:t>
            </a:r>
            <a:r>
              <a:rPr lang="en-GB"/>
              <a:t> </a:t>
            </a:r>
            <a:r>
              <a:rPr lang="en-GB" err="1"/>
              <a:t>системного</a:t>
            </a:r>
            <a:r>
              <a:rPr lang="en-GB"/>
              <a:t> </a:t>
            </a:r>
            <a:r>
              <a:rPr lang="en-GB" err="1"/>
              <a:t>ресурса</a:t>
            </a:r>
            <a:r>
              <a:rPr lang="en-GB"/>
              <a:t>. </a:t>
            </a:r>
            <a:r>
              <a:rPr lang="en-GB" err="1"/>
              <a:t>Ядро</a:t>
            </a:r>
            <a:r>
              <a:rPr lang="en-GB"/>
              <a:t> </a:t>
            </a:r>
            <a:r>
              <a:rPr lang="en-GB" err="1"/>
              <a:t>делит</a:t>
            </a:r>
            <a:r>
              <a:rPr lang="en-GB"/>
              <a:t> </a:t>
            </a:r>
            <a:r>
              <a:rPr lang="en-GB" err="1"/>
              <a:t>такие</a:t>
            </a:r>
            <a:r>
              <a:rPr lang="en-GB"/>
              <a:t> </a:t>
            </a:r>
            <a:r>
              <a:rPr lang="en-GB" err="1"/>
              <a:t>процессы</a:t>
            </a:r>
            <a:r>
              <a:rPr lang="en-GB"/>
              <a:t> </a:t>
            </a:r>
            <a:r>
              <a:rPr lang="en-GB" err="1"/>
              <a:t>на</a:t>
            </a:r>
            <a:r>
              <a:rPr lang="en-GB"/>
              <a:t> </a:t>
            </a:r>
            <a:r>
              <a:rPr lang="en-GB" err="1"/>
              <a:t>два</a:t>
            </a:r>
            <a:r>
              <a:rPr lang="en-GB"/>
              <a:t> </a:t>
            </a:r>
            <a:r>
              <a:rPr lang="en-GB" err="1"/>
              <a:t>типа</a:t>
            </a:r>
            <a:r>
              <a:rPr lang="en-GB"/>
              <a:t> - </a:t>
            </a:r>
            <a:r>
              <a:rPr lang="en-GB" err="1"/>
              <a:t>те</a:t>
            </a:r>
            <a:r>
              <a:rPr lang="en-GB"/>
              <a:t>, </a:t>
            </a:r>
            <a:r>
              <a:rPr lang="en-GB" err="1"/>
              <a:t>которые</a:t>
            </a:r>
            <a:r>
              <a:rPr lang="en-GB"/>
              <a:t> </a:t>
            </a:r>
            <a:r>
              <a:rPr lang="en-GB" err="1"/>
              <a:t>ожидают</a:t>
            </a:r>
            <a:r>
              <a:rPr lang="en-GB"/>
              <a:t> </a:t>
            </a:r>
            <a:r>
              <a:rPr lang="en-GB" err="1"/>
              <a:t>освобождения</a:t>
            </a:r>
            <a:r>
              <a:rPr lang="en-GB"/>
              <a:t> </a:t>
            </a:r>
            <a:r>
              <a:rPr lang="en-GB" err="1"/>
              <a:t>аппаратных</a:t>
            </a:r>
            <a:r>
              <a:rPr lang="en-GB"/>
              <a:t> </a:t>
            </a:r>
            <a:r>
              <a:rPr lang="en-GB" err="1"/>
              <a:t>средств</a:t>
            </a:r>
            <a:r>
              <a:rPr lang="en-GB"/>
              <a:t> и </a:t>
            </a:r>
            <a:r>
              <a:rPr lang="en-GB" err="1"/>
              <a:t>приостановление</a:t>
            </a:r>
            <a:r>
              <a:rPr lang="en-GB"/>
              <a:t> с </a:t>
            </a:r>
            <a:r>
              <a:rPr lang="en-GB" err="1"/>
              <a:t>помощью</a:t>
            </a:r>
            <a:r>
              <a:rPr lang="en-GB"/>
              <a:t> </a:t>
            </a:r>
            <a:r>
              <a:rPr lang="en-GB" err="1"/>
              <a:t>сигнала</a:t>
            </a:r>
            <a:r>
              <a:rPr lang="en-GB"/>
              <a:t>;</a:t>
            </a:r>
            <a:endParaRPr lang="en-GB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err="1"/>
              <a:t>Остановлено</a:t>
            </a:r>
            <a:r>
              <a:rPr lang="en-GB"/>
              <a:t> - </a:t>
            </a:r>
            <a:r>
              <a:rPr lang="en-GB" err="1"/>
              <a:t>обычно</a:t>
            </a:r>
            <a:r>
              <a:rPr lang="en-GB"/>
              <a:t>, в </a:t>
            </a:r>
            <a:r>
              <a:rPr lang="en-GB" err="1"/>
              <a:t>этом</a:t>
            </a:r>
            <a:r>
              <a:rPr lang="en-GB"/>
              <a:t> </a:t>
            </a:r>
            <a:r>
              <a:rPr lang="en-GB" err="1"/>
              <a:t>состоянии</a:t>
            </a:r>
            <a:r>
              <a:rPr lang="en-GB"/>
              <a:t> </a:t>
            </a:r>
            <a:r>
              <a:rPr lang="en-GB" err="1"/>
              <a:t>находятся</a:t>
            </a:r>
            <a:r>
              <a:rPr lang="en-GB"/>
              <a:t> </a:t>
            </a:r>
            <a:r>
              <a:rPr lang="en-GB" err="1"/>
              <a:t>процессы</a:t>
            </a:r>
            <a:r>
              <a:rPr lang="en-GB"/>
              <a:t>, </a:t>
            </a:r>
            <a:r>
              <a:rPr lang="en-GB" err="1"/>
              <a:t>которые</a:t>
            </a:r>
            <a:r>
              <a:rPr lang="en-GB"/>
              <a:t> </a:t>
            </a:r>
            <a:r>
              <a:rPr lang="en-GB" err="1"/>
              <a:t>были</a:t>
            </a:r>
            <a:r>
              <a:rPr lang="en-GB"/>
              <a:t> </a:t>
            </a:r>
            <a:r>
              <a:rPr lang="en-GB" err="1"/>
              <a:t>остановлены</a:t>
            </a:r>
            <a:r>
              <a:rPr lang="en-GB"/>
              <a:t> с </a:t>
            </a:r>
            <a:r>
              <a:rPr lang="en-GB" err="1"/>
              <a:t>помощью</a:t>
            </a:r>
            <a:r>
              <a:rPr lang="en-GB"/>
              <a:t> </a:t>
            </a:r>
            <a:r>
              <a:rPr lang="en-GB" err="1"/>
              <a:t>сигнала</a:t>
            </a:r>
            <a:r>
              <a:rPr lang="en-GB"/>
              <a:t>;</a:t>
            </a:r>
            <a:endParaRPr lang="en-GB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err="1"/>
              <a:t>Зомби</a:t>
            </a:r>
            <a:r>
              <a:rPr lang="en-GB"/>
              <a:t> - </a:t>
            </a:r>
            <a:r>
              <a:rPr lang="en-GB" err="1"/>
              <a:t>это</a:t>
            </a:r>
            <a:r>
              <a:rPr lang="en-GB"/>
              <a:t> </a:t>
            </a:r>
            <a:r>
              <a:rPr lang="en-GB" err="1"/>
              <a:t>мертвые</a:t>
            </a:r>
            <a:r>
              <a:rPr lang="en-GB"/>
              <a:t> </a:t>
            </a:r>
            <a:r>
              <a:rPr lang="en-GB" err="1"/>
              <a:t>процессы</a:t>
            </a:r>
            <a:r>
              <a:rPr lang="en-GB"/>
              <a:t>, </a:t>
            </a:r>
            <a:r>
              <a:rPr lang="en-GB" err="1"/>
              <a:t>они</a:t>
            </a:r>
            <a:r>
              <a:rPr lang="en-GB"/>
              <a:t> </a:t>
            </a:r>
            <a:r>
              <a:rPr lang="en-GB" err="1"/>
              <a:t>были</a:t>
            </a:r>
            <a:r>
              <a:rPr lang="en-GB"/>
              <a:t> </a:t>
            </a:r>
            <a:r>
              <a:rPr lang="en-GB" err="1"/>
              <a:t>остановлены</a:t>
            </a:r>
            <a:r>
              <a:rPr lang="en-GB"/>
              <a:t> и </a:t>
            </a:r>
            <a:r>
              <a:rPr lang="en-GB" err="1"/>
              <a:t>больше</a:t>
            </a:r>
            <a:r>
              <a:rPr lang="en-GB"/>
              <a:t> </a:t>
            </a:r>
            <a:r>
              <a:rPr lang="en-GB" err="1"/>
              <a:t>не</a:t>
            </a:r>
            <a:r>
              <a:rPr lang="en-GB"/>
              <a:t> </a:t>
            </a:r>
            <a:r>
              <a:rPr lang="en-GB" err="1"/>
              <a:t>выполняются</a:t>
            </a:r>
            <a:r>
              <a:rPr lang="en-GB"/>
              <a:t>, </a:t>
            </a:r>
            <a:r>
              <a:rPr lang="en-GB" err="1"/>
              <a:t>но</a:t>
            </a:r>
            <a:r>
              <a:rPr lang="en-GB"/>
              <a:t> </a:t>
            </a:r>
            <a:r>
              <a:rPr lang="en-GB" err="1"/>
              <a:t>для</a:t>
            </a:r>
            <a:r>
              <a:rPr lang="en-GB"/>
              <a:t> </a:t>
            </a:r>
            <a:r>
              <a:rPr lang="en-GB" err="1"/>
              <a:t>них</a:t>
            </a:r>
            <a:r>
              <a:rPr lang="en-GB"/>
              <a:t> </a:t>
            </a:r>
            <a:r>
              <a:rPr lang="en-GB" err="1"/>
              <a:t>есть</a:t>
            </a:r>
            <a:r>
              <a:rPr lang="en-GB"/>
              <a:t> </a:t>
            </a:r>
            <a:r>
              <a:rPr lang="en-GB" err="1"/>
              <a:t>запись</a:t>
            </a:r>
            <a:r>
              <a:rPr lang="en-GB"/>
              <a:t> в </a:t>
            </a:r>
            <a:r>
              <a:rPr lang="en-GB" err="1"/>
              <a:t>таблице</a:t>
            </a:r>
            <a:r>
              <a:rPr lang="en-GB"/>
              <a:t> </a:t>
            </a:r>
            <a:r>
              <a:rPr lang="en-GB" err="1"/>
              <a:t>процессов</a:t>
            </a:r>
            <a:r>
              <a:rPr lang="en-GB"/>
              <a:t>, </a:t>
            </a:r>
            <a:r>
              <a:rPr lang="en-GB" err="1"/>
              <a:t>возможно</a:t>
            </a:r>
            <a:r>
              <a:rPr lang="en-GB"/>
              <a:t>, </a:t>
            </a:r>
            <a:r>
              <a:rPr lang="en-GB" err="1"/>
              <a:t>из-за</a:t>
            </a:r>
            <a:r>
              <a:rPr lang="en-GB"/>
              <a:t> </a:t>
            </a:r>
            <a:r>
              <a:rPr lang="en-GB" err="1"/>
              <a:t>того</a:t>
            </a:r>
            <a:r>
              <a:rPr lang="en-GB"/>
              <a:t>, </a:t>
            </a:r>
            <a:r>
              <a:rPr lang="en-GB" err="1"/>
              <a:t>что</a:t>
            </a:r>
            <a:r>
              <a:rPr lang="en-GB"/>
              <a:t> у </a:t>
            </a:r>
            <a:r>
              <a:rPr lang="en-GB" err="1"/>
              <a:t>процесса</a:t>
            </a:r>
            <a:r>
              <a:rPr lang="en-GB"/>
              <a:t> </a:t>
            </a:r>
            <a:r>
              <a:rPr lang="en-GB" err="1"/>
              <a:t>остались</a:t>
            </a:r>
            <a:r>
              <a:rPr lang="en-GB"/>
              <a:t> </a:t>
            </a:r>
            <a:r>
              <a:rPr lang="en-GB" err="1"/>
              <a:t>дочерние</a:t>
            </a:r>
            <a:r>
              <a:rPr lang="en-GB"/>
              <a:t> </a:t>
            </a:r>
            <a:r>
              <a:rPr lang="en-GB" err="1"/>
              <a:t>процессы</a:t>
            </a:r>
            <a:r>
              <a:rPr lang="en-GB"/>
              <a:t>.</a:t>
            </a:r>
            <a:endParaRPr lang="en-GB">
              <a:cs typeface="Calibri"/>
            </a:endParaRPr>
          </a:p>
          <a:p>
            <a:pPr indent="0">
              <a:spcBef>
                <a:spcPts val="4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i="1">
              <a:solidFill>
                <a:srgbClr val="262673"/>
              </a:solidFill>
              <a:latin typeface="Calibri"/>
              <a:cs typeface="Calibri"/>
            </a:endParaRPr>
          </a:p>
          <a:p>
            <a:r>
              <a:rPr lang="ru-RU"/>
              <a:t>Команда </a:t>
            </a:r>
            <a:r>
              <a:rPr lang="ru-RU" err="1"/>
              <a:t>ps</a:t>
            </a:r>
            <a:r>
              <a:rPr lang="ru-RU"/>
              <a:t> Linux может быть очень полезной если система перегружена и вам необходимо срочно узнать запущенные процессы </a:t>
            </a:r>
            <a:r>
              <a:rPr lang="ru-RU" err="1"/>
              <a:t>linux</a:t>
            </a:r>
            <a:r>
              <a:rPr lang="ru-RU"/>
              <a:t> чтобы освободить память или ресурсы процессора. Интерактивные средства не всегда могут помочь, потому что они потребляют слишком много ресурсов. С другой стороны </a:t>
            </a:r>
            <a:r>
              <a:rPr lang="ru-RU" err="1"/>
              <a:t>ps</a:t>
            </a:r>
            <a:r>
              <a:rPr lang="ru-RU"/>
              <a:t> дает большую гибкость поскольку утилита имеет множество опций и параметров.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ru-RU">
                <a:cs typeface="Calibri"/>
              </a:rPr>
              <a:t>Каждая программа, которая выполняется в Linux, - это системный процесс, у которого есть свой идентификатор. Каждый процесс может запускать дочерние процессы с помощью функции </a:t>
            </a:r>
            <a:r>
              <a:rPr lang="ru-RU" err="1">
                <a:cs typeface="Calibri"/>
              </a:rPr>
              <a:t>fork</a:t>
            </a:r>
            <a:r>
              <a:rPr lang="ru-RU">
                <a:cs typeface="Calibri"/>
              </a:rPr>
              <a:t>. Такие процессы остаются под контролем родительского процесса и не могут быть завершены без его ведома. Если один из дочерних процессов всё же завершился, а его родительский процесс не смог получить об этом информацию, то такой дочерний процесс становится зомби.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ru-RU">
                <a:cs typeface="Calibri"/>
              </a:rPr>
              <a:t>Зомби процессы Linux не выполняются и убить их нельзя, даже с помощью </a:t>
            </a:r>
            <a:r>
              <a:rPr lang="ru-RU" err="1">
                <a:cs typeface="Calibri"/>
              </a:rPr>
              <a:t>sigkill</a:t>
            </a:r>
            <a:r>
              <a:rPr lang="ru-RU">
                <a:cs typeface="Calibri"/>
              </a:rPr>
              <a:t>, они продолжают висеть в памяти, пока не будет завершён их родительский процесс.</a:t>
            </a:r>
          </a:p>
          <a:p>
            <a:endParaRPr lang="ru-RU">
              <a:cs typeface="Calibri"/>
            </a:endParaRPr>
          </a:p>
          <a:p>
            <a:r>
              <a:rPr lang="ru-RU">
                <a:cs typeface="Calibri"/>
              </a:rPr>
              <a:t>Посмотреть такие процессы можно с помощью утилиты </a:t>
            </a:r>
            <a:r>
              <a:rPr lang="ru-RU" err="1">
                <a:cs typeface="Calibri"/>
              </a:rPr>
              <a:t>ps</a:t>
            </a:r>
            <a:r>
              <a:rPr lang="ru-RU">
                <a:cs typeface="Calibri"/>
              </a:rPr>
              <a:t>, здесь они отмечаются как </a:t>
            </a:r>
            <a:r>
              <a:rPr lang="ru-RU" err="1">
                <a:cs typeface="Calibri"/>
              </a:rPr>
              <a:t>defunct</a:t>
            </a:r>
            <a:r>
              <a:rPr lang="ru-RU">
                <a:cs typeface="Calibri"/>
              </a:rPr>
              <a:t>:</a:t>
            </a:r>
          </a:p>
          <a:p>
            <a:endParaRPr lang="ru-RU">
              <a:cs typeface="Calibri"/>
            </a:endParaRPr>
          </a:p>
          <a:p>
            <a:r>
              <a:rPr lang="ru-RU"/>
              <a:t>Чтобы просто посмотреть процессы в текущей оболочке используется такая команда терминала </a:t>
            </a:r>
            <a:r>
              <a:rPr lang="ru-RU" err="1"/>
              <a:t>ps</a:t>
            </a:r>
            <a:endParaRPr lang="ru-RU">
              <a:cs typeface="Calibri"/>
            </a:endParaRPr>
          </a:p>
          <a:p>
            <a:r>
              <a:rPr lang="ru-RU" err="1">
                <a:cs typeface="Calibri"/>
              </a:rPr>
              <a:t>Ps</a:t>
            </a:r>
            <a:endParaRPr lang="ru-RU">
              <a:cs typeface="Calibri"/>
            </a:endParaRPr>
          </a:p>
          <a:p>
            <a:r>
              <a:rPr lang="ru-RU">
                <a:cs typeface="Calibri"/>
              </a:rPr>
              <a:t>Но обычно ее используют с различными ключами, как пример</a:t>
            </a:r>
          </a:p>
          <a:p>
            <a:endParaRPr lang="ru-RU">
              <a:cs typeface="Calibri"/>
            </a:endParaRPr>
          </a:p>
          <a:p>
            <a:r>
              <a:rPr lang="ru-RU" err="1">
                <a:cs typeface="Calibri"/>
              </a:rPr>
              <a:t>Ps</a:t>
            </a:r>
            <a:r>
              <a:rPr lang="ru-RU">
                <a:cs typeface="Calibri"/>
              </a:rPr>
              <a:t> </a:t>
            </a:r>
            <a:r>
              <a:rPr lang="ru-RU" err="1">
                <a:cs typeface="Calibri"/>
              </a:rPr>
              <a:t>au</a:t>
            </a:r>
            <a:endParaRPr lang="ru-RU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ru-RU" b="1"/>
              <a:t>-a</a:t>
            </a:r>
            <a:r>
              <a:rPr lang="ru-RU"/>
              <a:t> - выбрать все процессы, кроме фоновых;</a:t>
            </a:r>
            <a:endParaRPr lang="ru-RU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ru-RU" b="1"/>
              <a:t>-u, (U)</a:t>
            </a:r>
            <a:r>
              <a:rPr lang="ru-RU"/>
              <a:t> - выбрать процессы пользователя.</a:t>
            </a:r>
            <a:endParaRPr lang="ru-RU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ru-RU" b="0">
                <a:effectLst/>
                <a:latin typeface="inherit"/>
              </a:rPr>
              <a:t>USER</a:t>
            </a:r>
            <a:r>
              <a:rPr lang="en-US" b="0">
                <a:effectLst/>
                <a:latin typeface="inherit"/>
              </a:rPr>
              <a:t> </a:t>
            </a:r>
            <a:r>
              <a:rPr lang="ru-RU" b="0">
                <a:effectLst/>
                <a:latin typeface="inherit"/>
              </a:rPr>
              <a:t>Имя владельца процесса</a:t>
            </a:r>
            <a:endParaRPr lang="en-US" b="0">
              <a:effectLst/>
              <a:latin typeface="inherit"/>
            </a:endParaRPr>
          </a:p>
          <a:p>
            <a:r>
              <a:rPr lang="ru-RU" b="0">
                <a:effectLst/>
                <a:latin typeface="inherit"/>
              </a:rPr>
              <a:t>PID</a:t>
            </a:r>
            <a:r>
              <a:rPr lang="en-US" b="0">
                <a:effectLst/>
                <a:latin typeface="inherit"/>
              </a:rPr>
              <a:t> </a:t>
            </a:r>
            <a:r>
              <a:rPr lang="ru-RU" b="0">
                <a:effectLst/>
                <a:latin typeface="inherit"/>
              </a:rPr>
              <a:t>Идентификатор процесса</a:t>
            </a:r>
            <a:endParaRPr lang="en-US" b="0">
              <a:effectLst/>
              <a:latin typeface="inherit"/>
            </a:endParaRPr>
          </a:p>
          <a:p>
            <a:r>
              <a:rPr lang="ru-RU" b="0">
                <a:effectLst/>
                <a:latin typeface="inherit"/>
              </a:rPr>
              <a:t>%CPU</a:t>
            </a:r>
            <a:r>
              <a:rPr lang="en-US" b="0">
                <a:effectLst/>
                <a:latin typeface="inherit"/>
              </a:rPr>
              <a:t> </a:t>
            </a:r>
            <a:r>
              <a:rPr lang="ru-RU" b="0">
                <a:effectLst/>
                <a:latin typeface="inherit"/>
              </a:rPr>
              <a:t>Доля времени центрального процессора (в процентах), выделенная процессу</a:t>
            </a:r>
            <a:endParaRPr lang="en-US" b="0">
              <a:effectLst/>
              <a:latin typeface="inherit"/>
            </a:endParaRPr>
          </a:p>
          <a:p>
            <a:r>
              <a:rPr lang="ru-RU" b="0">
                <a:effectLst/>
                <a:latin typeface="inherit"/>
              </a:rPr>
              <a:t>%MEM</a:t>
            </a:r>
            <a:r>
              <a:rPr lang="en-US" b="0">
                <a:effectLst/>
                <a:latin typeface="inherit"/>
              </a:rPr>
              <a:t> </a:t>
            </a:r>
            <a:r>
              <a:rPr lang="ru-RU" b="0">
                <a:effectLst/>
                <a:latin typeface="inherit"/>
              </a:rPr>
              <a:t>Часть реальной памяти (в процентах), используемая процессом</a:t>
            </a:r>
            <a:endParaRPr lang="en-US" b="0">
              <a:effectLst/>
              <a:latin typeface="inherit"/>
            </a:endParaRPr>
          </a:p>
          <a:p>
            <a:r>
              <a:rPr lang="ru-RU" b="0">
                <a:effectLst/>
                <a:latin typeface="inherit"/>
              </a:rPr>
              <a:t>VSZ</a:t>
            </a:r>
            <a:r>
              <a:rPr lang="en-US" b="0">
                <a:effectLst/>
                <a:latin typeface="inherit"/>
              </a:rPr>
              <a:t> </a:t>
            </a:r>
            <a:r>
              <a:rPr lang="ru-RU" b="0">
                <a:effectLst/>
                <a:latin typeface="inherit"/>
              </a:rPr>
              <a:t>Виртуальный размер процесса</a:t>
            </a:r>
            <a:endParaRPr lang="en-US" b="0">
              <a:effectLst/>
              <a:latin typeface="inherit"/>
            </a:endParaRPr>
          </a:p>
          <a:p>
            <a:r>
              <a:rPr lang="ru-RU" b="0">
                <a:effectLst/>
                <a:latin typeface="inherit"/>
              </a:rPr>
              <a:t>RSS</a:t>
            </a:r>
            <a:r>
              <a:rPr lang="en-US" b="0">
                <a:effectLst/>
                <a:latin typeface="inherit"/>
              </a:rPr>
              <a:t> </a:t>
            </a:r>
            <a:r>
              <a:rPr lang="ru-RU" b="0">
                <a:effectLst/>
                <a:latin typeface="inherit"/>
              </a:rPr>
              <a:t>Размер резидентного набора (количество страниц памяти)</a:t>
            </a:r>
            <a:endParaRPr lang="en-US" b="0">
              <a:effectLst/>
              <a:latin typeface="inherit"/>
            </a:endParaRPr>
          </a:p>
          <a:p>
            <a:r>
              <a:rPr lang="ru-RU" b="0">
                <a:effectLst/>
                <a:latin typeface="inherit"/>
              </a:rPr>
              <a:t>TTY</a:t>
            </a:r>
            <a:r>
              <a:rPr lang="en-US" b="0">
                <a:effectLst/>
                <a:latin typeface="inherit"/>
              </a:rPr>
              <a:t> </a:t>
            </a:r>
            <a:r>
              <a:rPr lang="ru-RU" b="0">
                <a:effectLst/>
                <a:latin typeface="inherit"/>
              </a:rPr>
              <a:t>Идентификатор управляющего терминала</a:t>
            </a:r>
            <a:endParaRPr lang="en-US" b="0">
              <a:effectLst/>
              <a:latin typeface="inherit"/>
            </a:endParaRPr>
          </a:p>
          <a:p>
            <a:r>
              <a:rPr lang="ru-RU" b="0">
                <a:effectLst/>
                <a:latin typeface="inherit"/>
              </a:rPr>
              <a:t>STAT</a:t>
            </a:r>
            <a:r>
              <a:rPr lang="en-US" b="0">
                <a:effectLst/>
                <a:latin typeface="inherit"/>
              </a:rPr>
              <a:t> </a:t>
            </a:r>
            <a:r>
              <a:rPr lang="ru-RU" b="0">
                <a:effectLst/>
                <a:latin typeface="inherit"/>
              </a:rPr>
              <a:t>Текущий статус процесса:</a:t>
            </a:r>
            <a:br>
              <a:rPr lang="ru-RU" b="0">
                <a:effectLst/>
                <a:latin typeface="inherit"/>
              </a:rPr>
            </a:br>
            <a:r>
              <a:rPr lang="ru-RU" b="0">
                <a:effectLst/>
                <a:latin typeface="inherit"/>
              </a:rPr>
              <a:t>R — выполняется</a:t>
            </a:r>
            <a:br>
              <a:rPr lang="ru-RU" b="0">
                <a:effectLst/>
                <a:latin typeface="inherit"/>
              </a:rPr>
            </a:br>
            <a:r>
              <a:rPr lang="ru-RU" b="0">
                <a:effectLst/>
                <a:latin typeface="inherit"/>
              </a:rPr>
              <a:t>D — ожидает записи на диск</a:t>
            </a:r>
            <a:br>
              <a:rPr lang="ru-RU" b="0">
                <a:effectLst/>
                <a:latin typeface="inherit"/>
              </a:rPr>
            </a:br>
            <a:r>
              <a:rPr lang="ru-RU" b="0">
                <a:effectLst/>
                <a:latin typeface="inherit"/>
              </a:rPr>
              <a:t>S — неактивен (&lt; 20 с)</a:t>
            </a:r>
            <a:br>
              <a:rPr lang="ru-RU" b="0">
                <a:effectLst/>
                <a:latin typeface="inherit"/>
              </a:rPr>
            </a:br>
            <a:r>
              <a:rPr lang="ru-RU" b="0">
                <a:effectLst/>
                <a:latin typeface="inherit"/>
              </a:rPr>
              <a:t>T — приостановлен</a:t>
            </a:r>
            <a:br>
              <a:rPr lang="ru-RU" b="0">
                <a:effectLst/>
                <a:latin typeface="inherit"/>
              </a:rPr>
            </a:br>
            <a:r>
              <a:rPr lang="ru-RU" b="0">
                <a:effectLst/>
                <a:latin typeface="inherit"/>
              </a:rPr>
              <a:t>Z — зомби</a:t>
            </a:r>
            <a:br>
              <a:rPr lang="ru-RU" b="0">
                <a:effectLst/>
                <a:latin typeface="inherit"/>
              </a:rPr>
            </a:br>
            <a:r>
              <a:rPr lang="ru-RU" b="0">
                <a:effectLst/>
                <a:latin typeface="inherit"/>
              </a:rPr>
              <a:t>Дополнительные флаги:</a:t>
            </a:r>
            <a:br>
              <a:rPr lang="ru-RU" b="0">
                <a:effectLst/>
                <a:latin typeface="inherit"/>
              </a:rPr>
            </a:br>
            <a:r>
              <a:rPr lang="ru-RU" b="0">
                <a:effectLst/>
                <a:latin typeface="inherit"/>
              </a:rPr>
              <a:t>W — процесс выгружен на диск</a:t>
            </a:r>
            <a:br>
              <a:rPr lang="ru-RU" b="0">
                <a:effectLst/>
                <a:latin typeface="inherit"/>
              </a:rPr>
            </a:br>
            <a:r>
              <a:rPr lang="ru-RU" b="0">
                <a:effectLst/>
                <a:latin typeface="inherit"/>
              </a:rPr>
              <a:t>&lt; — процесс имеет повышенный приоритет</a:t>
            </a:r>
            <a:br>
              <a:rPr lang="ru-RU" b="0">
                <a:effectLst/>
                <a:latin typeface="inherit"/>
              </a:rPr>
            </a:br>
            <a:r>
              <a:rPr lang="ru-RU" b="0">
                <a:effectLst/>
                <a:latin typeface="inherit"/>
              </a:rPr>
              <a:t>N — процесс имеет пониженный приоритет</a:t>
            </a:r>
            <a:br>
              <a:rPr lang="ru-RU" b="0">
                <a:effectLst/>
                <a:latin typeface="inherit"/>
              </a:rPr>
            </a:br>
            <a:r>
              <a:rPr lang="ru-RU" b="0">
                <a:effectLst/>
                <a:latin typeface="inherit"/>
              </a:rPr>
              <a:t>L — некоторые страницы блокированы в оперативной памяти</a:t>
            </a:r>
            <a:br>
              <a:rPr lang="ru-RU" b="0">
                <a:effectLst/>
                <a:latin typeface="inherit"/>
              </a:rPr>
            </a:br>
            <a:r>
              <a:rPr lang="ru-RU" b="0">
                <a:effectLst/>
                <a:latin typeface="inherit"/>
              </a:rPr>
              <a:t>s — процесс является лидером сеанса</a:t>
            </a:r>
            <a:endParaRPr lang="en-US" b="0">
              <a:effectLst/>
              <a:latin typeface="inherit"/>
            </a:endParaRPr>
          </a:p>
          <a:p>
            <a:r>
              <a:rPr lang="ru-RU" b="0">
                <a:effectLst/>
                <a:latin typeface="inherit"/>
              </a:rPr>
              <a:t>TIME</a:t>
            </a:r>
            <a:r>
              <a:rPr lang="en-US" b="0">
                <a:effectLst/>
                <a:latin typeface="inherit"/>
              </a:rPr>
              <a:t> </a:t>
            </a:r>
            <a:r>
              <a:rPr lang="ru-RU" b="0">
                <a:effectLst/>
                <a:latin typeface="inherit"/>
              </a:rPr>
              <a:t>Количество времени центрального процессора, затраченное на выполнение процесса</a:t>
            </a:r>
            <a:endParaRPr lang="en-US" b="0">
              <a:effectLst/>
              <a:latin typeface="inherit"/>
            </a:endParaRPr>
          </a:p>
          <a:p>
            <a:r>
              <a:rPr lang="ru-RU" b="0">
                <a:effectLst/>
                <a:latin typeface="inherit"/>
              </a:rPr>
              <a:t>COMMAND</a:t>
            </a:r>
            <a:r>
              <a:rPr lang="en-US" b="0">
                <a:effectLst/>
                <a:latin typeface="inherit"/>
              </a:rPr>
              <a:t> </a:t>
            </a:r>
            <a:r>
              <a:rPr lang="ru-RU" b="0">
                <a:effectLst/>
                <a:latin typeface="inherit"/>
              </a:rPr>
              <a:t>Имя и аргументы команды</a:t>
            </a: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 err="1">
                <a:cs typeface="Calibri"/>
              </a:rPr>
              <a:t>Practise</a:t>
            </a: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ru-RU"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 err="1">
                <a:cs typeface="Calibri"/>
              </a:rPr>
              <a:t>Nohup</a:t>
            </a:r>
            <a:r>
              <a:rPr lang="en-US">
                <a:cs typeface="Calibri"/>
              </a:rPr>
              <a:t> ./script.sh &amp;</a:t>
            </a:r>
          </a:p>
          <a:p>
            <a:pPr marL="0" indent="0">
              <a:buFont typeface="Arial"/>
              <a:buNone/>
            </a:pPr>
            <a:r>
              <a:rPr lang="en-US">
                <a:cs typeface="Calibri"/>
              </a:rPr>
              <a:t>Ps</a:t>
            </a:r>
          </a:p>
          <a:p>
            <a:pPr marL="0" indent="0">
              <a:buFont typeface="Arial"/>
              <a:buNone/>
            </a:pPr>
            <a:r>
              <a:rPr lang="en-US">
                <a:cs typeface="Calibri"/>
              </a:rPr>
              <a:t>Ps au</a:t>
            </a:r>
          </a:p>
          <a:p>
            <a:pPr marL="0" indent="0">
              <a:buFont typeface="Arial"/>
              <a:buNone/>
            </a:pPr>
            <a:r>
              <a:rPr lang="en-US">
                <a:cs typeface="Calibri"/>
              </a:rPr>
              <a:t>Man </a:t>
            </a:r>
            <a:r>
              <a:rPr lang="en-US" err="1">
                <a:cs typeface="Calibri"/>
              </a:rPr>
              <a:t>ps</a:t>
            </a: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>
                <a:cs typeface="Calibri"/>
              </a:rPr>
              <a:t>/stat</a:t>
            </a:r>
          </a:p>
          <a:p>
            <a:pPr marL="0" indent="0">
              <a:buFont typeface="Arial"/>
              <a:buNone/>
            </a:pPr>
            <a:r>
              <a:rPr lang="ru-RU">
                <a:cs typeface="Calibri"/>
              </a:rPr>
              <a:t>S прерывистый сон (ожидание завершения события)</a:t>
            </a:r>
          </a:p>
          <a:p>
            <a:endParaRPr lang="ru-RU">
              <a:cs typeface="Calibri"/>
            </a:endParaRPr>
          </a:p>
          <a:p>
            <a:endParaRPr lang="ru-RU">
              <a:cs typeface="Calibri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6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cap="all"/>
              <a:t>ЧТО ТАКОЕ ПРОЦЕСС?</a:t>
            </a:r>
            <a:endParaRPr lang="en-US"/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err="1"/>
              <a:t>Чтобы</a:t>
            </a:r>
            <a:r>
              <a:rPr lang="en-GB"/>
              <a:t> </a:t>
            </a:r>
            <a:r>
              <a:rPr lang="en-GB" err="1"/>
              <a:t>понять</a:t>
            </a:r>
            <a:r>
              <a:rPr lang="en-GB"/>
              <a:t> </a:t>
            </a:r>
            <a:r>
              <a:rPr lang="en-GB" err="1"/>
              <a:t>что</a:t>
            </a:r>
            <a:r>
              <a:rPr lang="en-GB"/>
              <a:t> </a:t>
            </a:r>
            <a:r>
              <a:rPr lang="en-GB" err="1"/>
              <a:t>отображает</a:t>
            </a:r>
            <a:r>
              <a:rPr lang="en-GB"/>
              <a:t> </a:t>
            </a:r>
            <a:r>
              <a:rPr lang="en-GB" err="1"/>
              <a:t>команда</a:t>
            </a:r>
            <a:r>
              <a:rPr lang="en-GB"/>
              <a:t> </a:t>
            </a:r>
            <a:r>
              <a:rPr lang="en-GB" err="1"/>
              <a:t>ps</a:t>
            </a:r>
            <a:r>
              <a:rPr lang="en-GB"/>
              <a:t> </a:t>
            </a:r>
            <a:r>
              <a:rPr lang="en-GB" err="1"/>
              <a:t>сначала</a:t>
            </a:r>
            <a:r>
              <a:rPr lang="en-GB"/>
              <a:t> </a:t>
            </a:r>
            <a:r>
              <a:rPr lang="en-GB" err="1"/>
              <a:t>надо</a:t>
            </a:r>
            <a:r>
              <a:rPr lang="en-GB"/>
              <a:t> </a:t>
            </a:r>
            <a:r>
              <a:rPr lang="en-GB" err="1"/>
              <a:t>разобратся</a:t>
            </a:r>
            <a:r>
              <a:rPr lang="en-GB"/>
              <a:t> </a:t>
            </a:r>
            <a:r>
              <a:rPr lang="en-GB" err="1"/>
              <a:t>что</a:t>
            </a:r>
            <a:r>
              <a:rPr lang="en-GB"/>
              <a:t> </a:t>
            </a:r>
            <a:r>
              <a:rPr lang="en-GB" err="1"/>
              <a:t>такое</a:t>
            </a:r>
            <a:r>
              <a:rPr lang="en-GB"/>
              <a:t> </a:t>
            </a:r>
            <a:r>
              <a:rPr lang="en-GB" err="1"/>
              <a:t>процесс</a:t>
            </a:r>
            <a:r>
              <a:rPr lang="en-GB"/>
              <a:t>. </a:t>
            </a:r>
            <a:r>
              <a:rPr lang="en-GB" err="1"/>
              <a:t>Процесс</a:t>
            </a:r>
            <a:r>
              <a:rPr lang="en-GB"/>
              <a:t> Linux - </a:t>
            </a:r>
            <a:r>
              <a:rPr lang="en-GB" err="1"/>
              <a:t>это</a:t>
            </a:r>
            <a:r>
              <a:rPr lang="en-GB"/>
              <a:t> </a:t>
            </a:r>
            <a:r>
              <a:rPr lang="en-GB" err="1"/>
              <a:t>экземпляр</a:t>
            </a:r>
            <a:r>
              <a:rPr lang="en-GB"/>
              <a:t> </a:t>
            </a:r>
            <a:r>
              <a:rPr lang="en-GB" err="1"/>
              <a:t>программы</a:t>
            </a:r>
            <a:r>
              <a:rPr lang="en-GB"/>
              <a:t>, </a:t>
            </a:r>
            <a:r>
              <a:rPr lang="en-GB" err="1"/>
              <a:t>запущенный</a:t>
            </a:r>
            <a:r>
              <a:rPr lang="en-GB"/>
              <a:t> в </a:t>
            </a:r>
            <a:r>
              <a:rPr lang="en-GB" err="1"/>
              <a:t>памяти</a:t>
            </a:r>
            <a:r>
              <a:rPr lang="en-GB"/>
              <a:t>. </a:t>
            </a:r>
            <a:r>
              <a:rPr lang="en-GB" err="1"/>
              <a:t>Все</a:t>
            </a:r>
            <a:r>
              <a:rPr lang="en-GB"/>
              <a:t> </a:t>
            </a:r>
            <a:r>
              <a:rPr lang="en-GB" err="1"/>
              <a:t>процессы</a:t>
            </a:r>
            <a:r>
              <a:rPr lang="en-GB"/>
              <a:t> </a:t>
            </a:r>
            <a:r>
              <a:rPr lang="en-GB" err="1"/>
              <a:t>можно</a:t>
            </a:r>
            <a:r>
              <a:rPr lang="en-GB"/>
              <a:t> </a:t>
            </a:r>
            <a:r>
              <a:rPr lang="en-GB" err="1"/>
              <a:t>разделить</a:t>
            </a:r>
            <a:r>
              <a:rPr lang="en-GB"/>
              <a:t> </a:t>
            </a:r>
            <a:r>
              <a:rPr lang="en-GB" err="1"/>
              <a:t>на</a:t>
            </a:r>
            <a:r>
              <a:rPr lang="en-GB"/>
              <a:t> </a:t>
            </a:r>
            <a:r>
              <a:rPr lang="en-GB" err="1"/>
              <a:t>обычные</a:t>
            </a:r>
            <a:r>
              <a:rPr lang="en-GB"/>
              <a:t> и </a:t>
            </a:r>
            <a:r>
              <a:rPr lang="en-GB" err="1"/>
              <a:t>фоновые</a:t>
            </a:r>
            <a:r>
              <a:rPr lang="en-GB"/>
              <a:t>. Linux - </a:t>
            </a:r>
            <a:r>
              <a:rPr lang="en-GB" err="1"/>
              <a:t>это</a:t>
            </a:r>
            <a:r>
              <a:rPr lang="en-GB"/>
              <a:t> </a:t>
            </a:r>
            <a:r>
              <a:rPr lang="en-GB" err="1"/>
              <a:t>многопользовательская</a:t>
            </a:r>
            <a:r>
              <a:rPr lang="en-GB"/>
              <a:t> </a:t>
            </a:r>
            <a:r>
              <a:rPr lang="en-GB" err="1"/>
              <a:t>система</a:t>
            </a:r>
            <a:r>
              <a:rPr lang="en-GB"/>
              <a:t>, </a:t>
            </a:r>
            <a:r>
              <a:rPr lang="en-GB" err="1"/>
              <a:t>каждый</a:t>
            </a:r>
            <a:r>
              <a:rPr lang="en-GB"/>
              <a:t> </a:t>
            </a:r>
            <a:r>
              <a:rPr lang="en-GB" err="1"/>
              <a:t>пользователь</a:t>
            </a:r>
            <a:r>
              <a:rPr lang="en-GB"/>
              <a:t> </a:t>
            </a:r>
            <a:r>
              <a:rPr lang="en-GB" err="1"/>
              <a:t>может</a:t>
            </a:r>
            <a:r>
              <a:rPr lang="en-GB"/>
              <a:t> </a:t>
            </a:r>
            <a:r>
              <a:rPr lang="en-GB" err="1"/>
              <a:t>запускать</a:t>
            </a:r>
            <a:r>
              <a:rPr lang="en-GB"/>
              <a:t> </a:t>
            </a:r>
            <a:r>
              <a:rPr lang="en-GB" err="1"/>
              <a:t>одни</a:t>
            </a:r>
            <a:r>
              <a:rPr lang="en-GB"/>
              <a:t> и </a:t>
            </a:r>
            <a:r>
              <a:rPr lang="en-GB" err="1"/>
              <a:t>те</a:t>
            </a:r>
            <a:r>
              <a:rPr lang="en-GB"/>
              <a:t> </a:t>
            </a:r>
            <a:r>
              <a:rPr lang="en-GB" err="1"/>
              <a:t>же</a:t>
            </a:r>
            <a:r>
              <a:rPr lang="en-GB"/>
              <a:t> </a:t>
            </a:r>
            <a:r>
              <a:rPr lang="en-GB" err="1"/>
              <a:t>программы</a:t>
            </a:r>
            <a:r>
              <a:rPr lang="en-GB"/>
              <a:t>, и </a:t>
            </a:r>
            <a:r>
              <a:rPr lang="en-GB" err="1"/>
              <a:t>даже</a:t>
            </a:r>
            <a:r>
              <a:rPr lang="en-GB"/>
              <a:t> </a:t>
            </a:r>
            <a:r>
              <a:rPr lang="en-GB" err="1"/>
              <a:t>один</a:t>
            </a:r>
            <a:r>
              <a:rPr lang="en-GB"/>
              <a:t> </a:t>
            </a:r>
            <a:r>
              <a:rPr lang="en-GB" err="1"/>
              <a:t>пользователь</a:t>
            </a:r>
            <a:r>
              <a:rPr lang="en-GB"/>
              <a:t> </a:t>
            </a:r>
            <a:r>
              <a:rPr lang="en-GB" err="1"/>
              <a:t>может</a:t>
            </a:r>
            <a:r>
              <a:rPr lang="en-GB"/>
              <a:t> </a:t>
            </a:r>
            <a:r>
              <a:rPr lang="en-GB" err="1"/>
              <a:t>захотеть</a:t>
            </a:r>
            <a:r>
              <a:rPr lang="en-GB"/>
              <a:t> </a:t>
            </a:r>
            <a:r>
              <a:rPr lang="en-GB" err="1"/>
              <a:t>запустить</a:t>
            </a:r>
            <a:r>
              <a:rPr lang="en-GB"/>
              <a:t> </a:t>
            </a:r>
            <a:r>
              <a:rPr lang="en-GB" err="1"/>
              <a:t>несколько</a:t>
            </a:r>
            <a:r>
              <a:rPr lang="en-GB"/>
              <a:t> </a:t>
            </a:r>
            <a:r>
              <a:rPr lang="en-GB" err="1"/>
              <a:t>экземпляров</a:t>
            </a:r>
            <a:r>
              <a:rPr lang="en-GB"/>
              <a:t> </a:t>
            </a:r>
            <a:r>
              <a:rPr lang="en-GB" err="1"/>
              <a:t>одной</a:t>
            </a:r>
            <a:r>
              <a:rPr lang="en-GB"/>
              <a:t> </a:t>
            </a:r>
            <a:r>
              <a:rPr lang="en-GB" err="1"/>
              <a:t>программы</a:t>
            </a:r>
            <a:r>
              <a:rPr lang="en-GB"/>
              <a:t>, </a:t>
            </a:r>
            <a:r>
              <a:rPr lang="en-GB" err="1"/>
              <a:t>поэтому</a:t>
            </a:r>
            <a:r>
              <a:rPr lang="en-GB"/>
              <a:t> </a:t>
            </a:r>
            <a:r>
              <a:rPr lang="en-GB" err="1"/>
              <a:t>ядру</a:t>
            </a:r>
            <a:r>
              <a:rPr lang="en-GB"/>
              <a:t> </a:t>
            </a:r>
            <a:r>
              <a:rPr lang="en-GB" err="1"/>
              <a:t>нужно</a:t>
            </a:r>
            <a:r>
              <a:rPr lang="en-GB"/>
              <a:t> </a:t>
            </a:r>
            <a:r>
              <a:rPr lang="en-GB" err="1"/>
              <a:t>как-то</a:t>
            </a:r>
            <a:r>
              <a:rPr lang="en-GB"/>
              <a:t> </a:t>
            </a:r>
            <a:r>
              <a:rPr lang="en-GB" err="1"/>
              <a:t>идентифицировать</a:t>
            </a:r>
            <a:r>
              <a:rPr lang="en-GB"/>
              <a:t> </a:t>
            </a:r>
            <a:r>
              <a:rPr lang="en-GB" err="1"/>
              <a:t>такие</a:t>
            </a:r>
            <a:r>
              <a:rPr lang="en-GB"/>
              <a:t> </a:t>
            </a:r>
            <a:r>
              <a:rPr lang="en-GB" err="1"/>
              <a:t>однотипные</a:t>
            </a:r>
            <a:r>
              <a:rPr lang="en-GB"/>
              <a:t> </a:t>
            </a:r>
            <a:r>
              <a:rPr lang="en-GB" err="1"/>
              <a:t>процессы</a:t>
            </a:r>
            <a:r>
              <a:rPr lang="en-GB"/>
              <a:t>. </a:t>
            </a:r>
            <a:r>
              <a:rPr lang="en-GB" err="1"/>
              <a:t>Для</a:t>
            </a:r>
            <a:r>
              <a:rPr lang="en-GB"/>
              <a:t> </a:t>
            </a:r>
            <a:r>
              <a:rPr lang="en-GB" err="1"/>
              <a:t>этого</a:t>
            </a:r>
            <a:r>
              <a:rPr lang="en-GB"/>
              <a:t> </a:t>
            </a:r>
            <a:r>
              <a:rPr lang="en-GB" err="1"/>
              <a:t>каждому</a:t>
            </a:r>
            <a:r>
              <a:rPr lang="en-GB"/>
              <a:t> </a:t>
            </a:r>
            <a:r>
              <a:rPr lang="en-GB" err="1"/>
              <a:t>процессу</a:t>
            </a:r>
            <a:r>
              <a:rPr lang="en-GB"/>
              <a:t> </a:t>
            </a:r>
            <a:r>
              <a:rPr lang="en-GB" err="1"/>
              <a:t>присваивается</a:t>
            </a:r>
            <a:r>
              <a:rPr lang="en-GB"/>
              <a:t> PID (</a:t>
            </a:r>
            <a:r>
              <a:rPr lang="en-GB" err="1"/>
              <a:t>Proccess</a:t>
            </a:r>
            <a:r>
              <a:rPr lang="en-GB"/>
              <a:t> </a:t>
            </a:r>
            <a:r>
              <a:rPr lang="en-GB" err="1"/>
              <a:t>Identificator</a:t>
            </a:r>
            <a:r>
              <a:rPr lang="en-GB"/>
              <a:t>).</a:t>
            </a:r>
            <a:endParaRPr lang="en-GB">
              <a:cs typeface="Calibri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err="1"/>
              <a:t>Каждый</a:t>
            </a:r>
            <a:r>
              <a:rPr lang="en-GB"/>
              <a:t> </a:t>
            </a:r>
            <a:r>
              <a:rPr lang="en-GB" err="1"/>
              <a:t>из</a:t>
            </a:r>
            <a:r>
              <a:rPr lang="en-GB"/>
              <a:t> </a:t>
            </a:r>
            <a:r>
              <a:rPr lang="en-GB" err="1"/>
              <a:t>процессов</a:t>
            </a:r>
            <a:r>
              <a:rPr lang="en-GB"/>
              <a:t> </a:t>
            </a:r>
            <a:r>
              <a:rPr lang="en-GB" err="1"/>
              <a:t>может</a:t>
            </a:r>
            <a:r>
              <a:rPr lang="en-GB"/>
              <a:t> </a:t>
            </a:r>
            <a:r>
              <a:rPr lang="en-GB" err="1"/>
              <a:t>находиться</a:t>
            </a:r>
            <a:r>
              <a:rPr lang="en-GB"/>
              <a:t> в </a:t>
            </a:r>
            <a:r>
              <a:rPr lang="en-GB" err="1"/>
              <a:t>одном</a:t>
            </a:r>
            <a:r>
              <a:rPr lang="en-GB"/>
              <a:t> </a:t>
            </a:r>
            <a:r>
              <a:rPr lang="en-GB" err="1"/>
              <a:t>из</a:t>
            </a:r>
            <a:r>
              <a:rPr lang="en-GB"/>
              <a:t> </a:t>
            </a:r>
            <a:r>
              <a:rPr lang="en-GB" err="1"/>
              <a:t>таких</a:t>
            </a:r>
            <a:r>
              <a:rPr lang="en-GB"/>
              <a:t> </a:t>
            </a:r>
            <a:r>
              <a:rPr lang="en-GB" err="1"/>
              <a:t>состояний</a:t>
            </a:r>
            <a:r>
              <a:rPr lang="en-GB"/>
              <a:t>:</a:t>
            </a:r>
            <a:endParaRPr lang="en-GB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err="1"/>
              <a:t>Запуск</a:t>
            </a:r>
            <a:r>
              <a:rPr lang="en-GB"/>
              <a:t> - </a:t>
            </a:r>
            <a:r>
              <a:rPr lang="en-GB" err="1"/>
              <a:t>процесс</a:t>
            </a:r>
            <a:r>
              <a:rPr lang="en-GB"/>
              <a:t> </a:t>
            </a:r>
            <a:r>
              <a:rPr lang="en-GB" err="1"/>
              <a:t>либо</a:t>
            </a:r>
            <a:r>
              <a:rPr lang="en-GB"/>
              <a:t> </a:t>
            </a:r>
            <a:r>
              <a:rPr lang="en-GB" err="1"/>
              <a:t>уже</a:t>
            </a:r>
            <a:r>
              <a:rPr lang="en-GB"/>
              <a:t> </a:t>
            </a:r>
            <a:r>
              <a:rPr lang="en-GB" err="1"/>
              <a:t>работает</a:t>
            </a:r>
            <a:r>
              <a:rPr lang="en-GB"/>
              <a:t>, </a:t>
            </a:r>
            <a:r>
              <a:rPr lang="en-GB" err="1"/>
              <a:t>либо</a:t>
            </a:r>
            <a:r>
              <a:rPr lang="en-GB"/>
              <a:t> </a:t>
            </a:r>
            <a:r>
              <a:rPr lang="en-GB" err="1"/>
              <a:t>готов</a:t>
            </a:r>
            <a:r>
              <a:rPr lang="en-GB"/>
              <a:t> к </a:t>
            </a:r>
            <a:r>
              <a:rPr lang="en-GB" err="1"/>
              <a:t>работе</a:t>
            </a:r>
            <a:r>
              <a:rPr lang="en-GB"/>
              <a:t> и </a:t>
            </a:r>
            <a:r>
              <a:rPr lang="en-GB" err="1"/>
              <a:t>ждет</a:t>
            </a:r>
            <a:r>
              <a:rPr lang="en-GB"/>
              <a:t>, </a:t>
            </a:r>
            <a:r>
              <a:rPr lang="en-GB" err="1"/>
              <a:t>когда</a:t>
            </a:r>
            <a:r>
              <a:rPr lang="en-GB"/>
              <a:t> </a:t>
            </a:r>
            <a:r>
              <a:rPr lang="en-GB" err="1"/>
              <a:t>ему</a:t>
            </a:r>
            <a:r>
              <a:rPr lang="en-GB"/>
              <a:t> </a:t>
            </a:r>
            <a:r>
              <a:rPr lang="en-GB" err="1"/>
              <a:t>будет</a:t>
            </a:r>
            <a:r>
              <a:rPr lang="en-GB"/>
              <a:t> </a:t>
            </a:r>
            <a:r>
              <a:rPr lang="en-GB" err="1"/>
              <a:t>дано</a:t>
            </a:r>
            <a:r>
              <a:rPr lang="en-GB"/>
              <a:t> </a:t>
            </a:r>
            <a:r>
              <a:rPr lang="en-GB" err="1"/>
              <a:t>процессорное</a:t>
            </a:r>
            <a:r>
              <a:rPr lang="en-GB"/>
              <a:t> </a:t>
            </a:r>
            <a:r>
              <a:rPr lang="en-GB" err="1"/>
              <a:t>время</a:t>
            </a:r>
            <a:r>
              <a:rPr lang="en-GB"/>
              <a:t>;</a:t>
            </a:r>
            <a:endParaRPr lang="en-GB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err="1"/>
              <a:t>Ожидание</a:t>
            </a:r>
            <a:r>
              <a:rPr lang="en-GB"/>
              <a:t> - </a:t>
            </a:r>
            <a:r>
              <a:rPr lang="en-GB" err="1"/>
              <a:t>процессы</a:t>
            </a:r>
            <a:r>
              <a:rPr lang="en-GB"/>
              <a:t> в </a:t>
            </a:r>
            <a:r>
              <a:rPr lang="en-GB" err="1"/>
              <a:t>этом</a:t>
            </a:r>
            <a:r>
              <a:rPr lang="en-GB"/>
              <a:t> </a:t>
            </a:r>
            <a:r>
              <a:rPr lang="en-GB" err="1"/>
              <a:t>состоянии</a:t>
            </a:r>
            <a:r>
              <a:rPr lang="en-GB"/>
              <a:t> </a:t>
            </a:r>
            <a:r>
              <a:rPr lang="en-GB" err="1"/>
              <a:t>ожидают</a:t>
            </a:r>
            <a:r>
              <a:rPr lang="en-GB"/>
              <a:t> </a:t>
            </a:r>
            <a:r>
              <a:rPr lang="en-GB" err="1"/>
              <a:t>какого-либо</a:t>
            </a:r>
            <a:r>
              <a:rPr lang="en-GB"/>
              <a:t> </a:t>
            </a:r>
            <a:r>
              <a:rPr lang="en-GB" err="1"/>
              <a:t>события</a:t>
            </a:r>
            <a:r>
              <a:rPr lang="en-GB"/>
              <a:t> </a:t>
            </a:r>
            <a:r>
              <a:rPr lang="en-GB" err="1"/>
              <a:t>или</a:t>
            </a:r>
            <a:r>
              <a:rPr lang="en-GB"/>
              <a:t> </a:t>
            </a:r>
            <a:r>
              <a:rPr lang="en-GB" err="1"/>
              <a:t>освобождения</a:t>
            </a:r>
            <a:r>
              <a:rPr lang="en-GB"/>
              <a:t> </a:t>
            </a:r>
            <a:r>
              <a:rPr lang="en-GB" err="1"/>
              <a:t>системного</a:t>
            </a:r>
            <a:r>
              <a:rPr lang="en-GB"/>
              <a:t> </a:t>
            </a:r>
            <a:r>
              <a:rPr lang="en-GB" err="1"/>
              <a:t>ресурса</a:t>
            </a:r>
            <a:r>
              <a:rPr lang="en-GB"/>
              <a:t>. </a:t>
            </a:r>
            <a:r>
              <a:rPr lang="en-GB" err="1"/>
              <a:t>Ядро</a:t>
            </a:r>
            <a:r>
              <a:rPr lang="en-GB"/>
              <a:t> </a:t>
            </a:r>
            <a:r>
              <a:rPr lang="en-GB" err="1"/>
              <a:t>делит</a:t>
            </a:r>
            <a:r>
              <a:rPr lang="en-GB"/>
              <a:t> </a:t>
            </a:r>
            <a:r>
              <a:rPr lang="en-GB" err="1"/>
              <a:t>такие</a:t>
            </a:r>
            <a:r>
              <a:rPr lang="en-GB"/>
              <a:t> </a:t>
            </a:r>
            <a:r>
              <a:rPr lang="en-GB" err="1"/>
              <a:t>процессы</a:t>
            </a:r>
            <a:r>
              <a:rPr lang="en-GB"/>
              <a:t> </a:t>
            </a:r>
            <a:r>
              <a:rPr lang="en-GB" err="1"/>
              <a:t>на</a:t>
            </a:r>
            <a:r>
              <a:rPr lang="en-GB"/>
              <a:t> </a:t>
            </a:r>
            <a:r>
              <a:rPr lang="en-GB" err="1"/>
              <a:t>два</a:t>
            </a:r>
            <a:r>
              <a:rPr lang="en-GB"/>
              <a:t> </a:t>
            </a:r>
            <a:r>
              <a:rPr lang="en-GB" err="1"/>
              <a:t>типа</a:t>
            </a:r>
            <a:r>
              <a:rPr lang="en-GB"/>
              <a:t> - </a:t>
            </a:r>
            <a:r>
              <a:rPr lang="en-GB" err="1"/>
              <a:t>те</a:t>
            </a:r>
            <a:r>
              <a:rPr lang="en-GB"/>
              <a:t>, </a:t>
            </a:r>
            <a:r>
              <a:rPr lang="en-GB" err="1"/>
              <a:t>которые</a:t>
            </a:r>
            <a:r>
              <a:rPr lang="en-GB"/>
              <a:t> </a:t>
            </a:r>
            <a:r>
              <a:rPr lang="en-GB" err="1"/>
              <a:t>ожидают</a:t>
            </a:r>
            <a:r>
              <a:rPr lang="en-GB"/>
              <a:t> </a:t>
            </a:r>
            <a:r>
              <a:rPr lang="en-GB" err="1"/>
              <a:t>освобождения</a:t>
            </a:r>
            <a:r>
              <a:rPr lang="en-GB"/>
              <a:t> </a:t>
            </a:r>
            <a:r>
              <a:rPr lang="en-GB" err="1"/>
              <a:t>аппаратных</a:t>
            </a:r>
            <a:r>
              <a:rPr lang="en-GB"/>
              <a:t> </a:t>
            </a:r>
            <a:r>
              <a:rPr lang="en-GB" err="1"/>
              <a:t>средств</a:t>
            </a:r>
            <a:r>
              <a:rPr lang="en-GB"/>
              <a:t> и </a:t>
            </a:r>
            <a:r>
              <a:rPr lang="en-GB" err="1"/>
              <a:t>приостановление</a:t>
            </a:r>
            <a:r>
              <a:rPr lang="en-GB"/>
              <a:t> с </a:t>
            </a:r>
            <a:r>
              <a:rPr lang="en-GB" err="1"/>
              <a:t>помощью</a:t>
            </a:r>
            <a:r>
              <a:rPr lang="en-GB"/>
              <a:t> </a:t>
            </a:r>
            <a:r>
              <a:rPr lang="en-GB" err="1"/>
              <a:t>сигнала</a:t>
            </a:r>
            <a:r>
              <a:rPr lang="en-GB"/>
              <a:t>;</a:t>
            </a:r>
            <a:endParaRPr lang="en-GB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err="1"/>
              <a:t>Остановлено</a:t>
            </a:r>
            <a:r>
              <a:rPr lang="en-GB"/>
              <a:t> - </a:t>
            </a:r>
            <a:r>
              <a:rPr lang="en-GB" err="1"/>
              <a:t>обычно</a:t>
            </a:r>
            <a:r>
              <a:rPr lang="en-GB"/>
              <a:t>, в </a:t>
            </a:r>
            <a:r>
              <a:rPr lang="en-GB" err="1"/>
              <a:t>этом</a:t>
            </a:r>
            <a:r>
              <a:rPr lang="en-GB"/>
              <a:t> </a:t>
            </a:r>
            <a:r>
              <a:rPr lang="en-GB" err="1"/>
              <a:t>состоянии</a:t>
            </a:r>
            <a:r>
              <a:rPr lang="en-GB"/>
              <a:t> </a:t>
            </a:r>
            <a:r>
              <a:rPr lang="en-GB" err="1"/>
              <a:t>находятся</a:t>
            </a:r>
            <a:r>
              <a:rPr lang="en-GB"/>
              <a:t> </a:t>
            </a:r>
            <a:r>
              <a:rPr lang="en-GB" err="1"/>
              <a:t>процессы</a:t>
            </a:r>
            <a:r>
              <a:rPr lang="en-GB"/>
              <a:t>, </a:t>
            </a:r>
            <a:r>
              <a:rPr lang="en-GB" err="1"/>
              <a:t>которые</a:t>
            </a:r>
            <a:r>
              <a:rPr lang="en-GB"/>
              <a:t> </a:t>
            </a:r>
            <a:r>
              <a:rPr lang="en-GB" err="1"/>
              <a:t>были</a:t>
            </a:r>
            <a:r>
              <a:rPr lang="en-GB"/>
              <a:t> </a:t>
            </a:r>
            <a:r>
              <a:rPr lang="en-GB" err="1"/>
              <a:t>остановлены</a:t>
            </a:r>
            <a:r>
              <a:rPr lang="en-GB"/>
              <a:t> с </a:t>
            </a:r>
            <a:r>
              <a:rPr lang="en-GB" err="1"/>
              <a:t>помощью</a:t>
            </a:r>
            <a:r>
              <a:rPr lang="en-GB"/>
              <a:t> </a:t>
            </a:r>
            <a:r>
              <a:rPr lang="en-GB" err="1"/>
              <a:t>сигнала</a:t>
            </a:r>
            <a:r>
              <a:rPr lang="en-GB"/>
              <a:t>;</a:t>
            </a:r>
            <a:endParaRPr lang="en-GB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err="1"/>
              <a:t>Зомби</a:t>
            </a:r>
            <a:r>
              <a:rPr lang="en-GB"/>
              <a:t> - </a:t>
            </a:r>
            <a:r>
              <a:rPr lang="en-GB" err="1"/>
              <a:t>это</a:t>
            </a:r>
            <a:r>
              <a:rPr lang="en-GB"/>
              <a:t> </a:t>
            </a:r>
            <a:r>
              <a:rPr lang="en-GB" err="1"/>
              <a:t>мертвые</a:t>
            </a:r>
            <a:r>
              <a:rPr lang="en-GB"/>
              <a:t> </a:t>
            </a:r>
            <a:r>
              <a:rPr lang="en-GB" err="1"/>
              <a:t>процессы</a:t>
            </a:r>
            <a:r>
              <a:rPr lang="en-GB"/>
              <a:t>, </a:t>
            </a:r>
            <a:r>
              <a:rPr lang="en-GB" err="1"/>
              <a:t>они</a:t>
            </a:r>
            <a:r>
              <a:rPr lang="en-GB"/>
              <a:t> </a:t>
            </a:r>
            <a:r>
              <a:rPr lang="en-GB" err="1"/>
              <a:t>были</a:t>
            </a:r>
            <a:r>
              <a:rPr lang="en-GB"/>
              <a:t> </a:t>
            </a:r>
            <a:r>
              <a:rPr lang="en-GB" err="1"/>
              <a:t>остановлены</a:t>
            </a:r>
            <a:r>
              <a:rPr lang="en-GB"/>
              <a:t> и </a:t>
            </a:r>
            <a:r>
              <a:rPr lang="en-GB" err="1"/>
              <a:t>больше</a:t>
            </a:r>
            <a:r>
              <a:rPr lang="en-GB"/>
              <a:t> </a:t>
            </a:r>
            <a:r>
              <a:rPr lang="en-GB" err="1"/>
              <a:t>не</a:t>
            </a:r>
            <a:r>
              <a:rPr lang="en-GB"/>
              <a:t> </a:t>
            </a:r>
            <a:r>
              <a:rPr lang="en-GB" err="1"/>
              <a:t>выполняются</a:t>
            </a:r>
            <a:r>
              <a:rPr lang="en-GB"/>
              <a:t>, </a:t>
            </a:r>
            <a:r>
              <a:rPr lang="en-GB" err="1"/>
              <a:t>но</a:t>
            </a:r>
            <a:r>
              <a:rPr lang="en-GB"/>
              <a:t> </a:t>
            </a:r>
            <a:r>
              <a:rPr lang="en-GB" err="1"/>
              <a:t>для</a:t>
            </a:r>
            <a:r>
              <a:rPr lang="en-GB"/>
              <a:t> </a:t>
            </a:r>
            <a:r>
              <a:rPr lang="en-GB" err="1"/>
              <a:t>них</a:t>
            </a:r>
            <a:r>
              <a:rPr lang="en-GB"/>
              <a:t> </a:t>
            </a:r>
            <a:r>
              <a:rPr lang="en-GB" err="1"/>
              <a:t>есть</a:t>
            </a:r>
            <a:r>
              <a:rPr lang="en-GB"/>
              <a:t> </a:t>
            </a:r>
            <a:r>
              <a:rPr lang="en-GB" err="1"/>
              <a:t>запись</a:t>
            </a:r>
            <a:r>
              <a:rPr lang="en-GB"/>
              <a:t> в </a:t>
            </a:r>
            <a:r>
              <a:rPr lang="en-GB" err="1"/>
              <a:t>таблице</a:t>
            </a:r>
            <a:r>
              <a:rPr lang="en-GB"/>
              <a:t> </a:t>
            </a:r>
            <a:r>
              <a:rPr lang="en-GB" err="1"/>
              <a:t>процессов</a:t>
            </a:r>
            <a:r>
              <a:rPr lang="en-GB"/>
              <a:t>, </a:t>
            </a:r>
            <a:r>
              <a:rPr lang="en-GB" err="1"/>
              <a:t>возможно</a:t>
            </a:r>
            <a:r>
              <a:rPr lang="en-GB"/>
              <a:t>, </a:t>
            </a:r>
            <a:r>
              <a:rPr lang="en-GB" err="1"/>
              <a:t>из-за</a:t>
            </a:r>
            <a:r>
              <a:rPr lang="en-GB"/>
              <a:t> </a:t>
            </a:r>
            <a:r>
              <a:rPr lang="en-GB" err="1"/>
              <a:t>того</a:t>
            </a:r>
            <a:r>
              <a:rPr lang="en-GB"/>
              <a:t>, </a:t>
            </a:r>
            <a:r>
              <a:rPr lang="en-GB" err="1"/>
              <a:t>что</a:t>
            </a:r>
            <a:r>
              <a:rPr lang="en-GB"/>
              <a:t> у </a:t>
            </a:r>
            <a:r>
              <a:rPr lang="en-GB" err="1"/>
              <a:t>процесса</a:t>
            </a:r>
            <a:r>
              <a:rPr lang="en-GB"/>
              <a:t> </a:t>
            </a:r>
            <a:r>
              <a:rPr lang="en-GB" err="1"/>
              <a:t>остались</a:t>
            </a:r>
            <a:r>
              <a:rPr lang="en-GB"/>
              <a:t> </a:t>
            </a:r>
            <a:r>
              <a:rPr lang="en-GB" err="1"/>
              <a:t>дочерние</a:t>
            </a:r>
            <a:r>
              <a:rPr lang="en-GB"/>
              <a:t> </a:t>
            </a:r>
            <a:r>
              <a:rPr lang="en-GB" err="1"/>
              <a:t>процессы</a:t>
            </a:r>
            <a:r>
              <a:rPr lang="en-GB"/>
              <a:t>.</a:t>
            </a:r>
            <a:endParaRPr lang="en-GB">
              <a:cs typeface="Calibri"/>
            </a:endParaRPr>
          </a:p>
          <a:p>
            <a:pPr indent="0">
              <a:spcBef>
                <a:spcPts val="4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i="1">
              <a:solidFill>
                <a:srgbClr val="262673"/>
              </a:solidFill>
              <a:latin typeface="Calibri"/>
              <a:cs typeface="Calibri"/>
            </a:endParaRPr>
          </a:p>
          <a:p>
            <a:r>
              <a:rPr lang="ru-RU"/>
              <a:t>Команда </a:t>
            </a:r>
            <a:r>
              <a:rPr lang="ru-RU" err="1"/>
              <a:t>ps</a:t>
            </a:r>
            <a:r>
              <a:rPr lang="ru-RU"/>
              <a:t> Linux может быть очень полезной если система перегружена и вам необходимо срочно узнать запущенные процессы </a:t>
            </a:r>
            <a:r>
              <a:rPr lang="ru-RU" err="1"/>
              <a:t>linux</a:t>
            </a:r>
            <a:r>
              <a:rPr lang="ru-RU"/>
              <a:t> чтобы освободить память или ресурсы процессора. Интерактивные средства не всегда могут помочь, потому что они потребляют слишком много ресурсов. С другой стороны </a:t>
            </a:r>
            <a:r>
              <a:rPr lang="ru-RU" err="1"/>
              <a:t>ps</a:t>
            </a:r>
            <a:r>
              <a:rPr lang="ru-RU"/>
              <a:t> дает большую гибкость поскольку утилита имеет множество опций и параметров.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ru-RU">
                <a:cs typeface="Calibri"/>
              </a:rPr>
              <a:t>Каждая программа, которая выполняется в Linux, - это системный процесс, у которого есть свой идентификатор. Каждый процесс может запускать дочерние процессы с помощью функции </a:t>
            </a:r>
            <a:r>
              <a:rPr lang="ru-RU" err="1">
                <a:cs typeface="Calibri"/>
              </a:rPr>
              <a:t>fork</a:t>
            </a:r>
            <a:r>
              <a:rPr lang="ru-RU">
                <a:cs typeface="Calibri"/>
              </a:rPr>
              <a:t>. Такие процессы остаются под контролем родительского процесса и не могут быть завершены без его ведома. Если один из дочерних процессов всё же завершился, а его родительский процесс не смог получить об этом информацию, то такой дочерний процесс становится зомби.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ru-RU">
                <a:cs typeface="Calibri"/>
              </a:rPr>
              <a:t>Зомби процессы Linux не выполняются и убить их нельзя, даже с помощью </a:t>
            </a:r>
            <a:r>
              <a:rPr lang="ru-RU" err="1">
                <a:cs typeface="Calibri"/>
              </a:rPr>
              <a:t>sigkill</a:t>
            </a:r>
            <a:r>
              <a:rPr lang="ru-RU">
                <a:cs typeface="Calibri"/>
              </a:rPr>
              <a:t>, они продолжают висеть в памяти, пока не будет завершён их родительский процесс.</a:t>
            </a:r>
          </a:p>
          <a:p>
            <a:endParaRPr lang="ru-RU">
              <a:cs typeface="Calibri"/>
            </a:endParaRPr>
          </a:p>
          <a:p>
            <a:r>
              <a:rPr lang="ru-RU">
                <a:cs typeface="Calibri"/>
              </a:rPr>
              <a:t>Посмотреть такие процессы можно с помощью утилиты </a:t>
            </a:r>
            <a:r>
              <a:rPr lang="ru-RU" err="1">
                <a:cs typeface="Calibri"/>
              </a:rPr>
              <a:t>ps</a:t>
            </a:r>
            <a:r>
              <a:rPr lang="ru-RU">
                <a:cs typeface="Calibri"/>
              </a:rPr>
              <a:t>, здесь они отмечаются как </a:t>
            </a:r>
            <a:r>
              <a:rPr lang="ru-RU" err="1">
                <a:cs typeface="Calibri"/>
              </a:rPr>
              <a:t>defunct</a:t>
            </a:r>
            <a:r>
              <a:rPr lang="ru-RU">
                <a:cs typeface="Calibri"/>
              </a:rPr>
              <a:t>:</a:t>
            </a:r>
          </a:p>
          <a:p>
            <a:endParaRPr lang="ru-RU">
              <a:cs typeface="Calibri"/>
            </a:endParaRPr>
          </a:p>
          <a:p>
            <a:r>
              <a:rPr lang="ru-RU"/>
              <a:t>Чтобы просто посмотреть процессы в текущей оболочке используется такая команда терминала </a:t>
            </a:r>
            <a:r>
              <a:rPr lang="ru-RU" err="1"/>
              <a:t>ps</a:t>
            </a:r>
            <a:endParaRPr lang="ru-RU">
              <a:cs typeface="Calibri"/>
            </a:endParaRPr>
          </a:p>
          <a:p>
            <a:r>
              <a:rPr lang="ru-RU" err="1">
                <a:cs typeface="Calibri"/>
              </a:rPr>
              <a:t>Ps</a:t>
            </a:r>
            <a:endParaRPr lang="ru-RU">
              <a:cs typeface="Calibri"/>
            </a:endParaRPr>
          </a:p>
          <a:p>
            <a:r>
              <a:rPr lang="ru-RU">
                <a:cs typeface="Calibri"/>
              </a:rPr>
              <a:t>Но обычно ее используют с различными ключами, как пример</a:t>
            </a:r>
          </a:p>
          <a:p>
            <a:endParaRPr lang="ru-RU">
              <a:cs typeface="Calibri"/>
            </a:endParaRPr>
          </a:p>
          <a:p>
            <a:r>
              <a:rPr lang="ru-RU" err="1">
                <a:cs typeface="Calibri"/>
              </a:rPr>
              <a:t>Ps</a:t>
            </a:r>
            <a:r>
              <a:rPr lang="ru-RU">
                <a:cs typeface="Calibri"/>
              </a:rPr>
              <a:t> </a:t>
            </a:r>
            <a:r>
              <a:rPr lang="ru-RU" err="1">
                <a:cs typeface="Calibri"/>
              </a:rPr>
              <a:t>au</a:t>
            </a:r>
            <a:endParaRPr lang="ru-RU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ru-RU" b="1"/>
              <a:t>-a</a:t>
            </a:r>
            <a:r>
              <a:rPr lang="ru-RU"/>
              <a:t> - выбрать все процессы, кроме фоновых;</a:t>
            </a:r>
            <a:endParaRPr lang="ru-RU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ru-RU" b="1"/>
              <a:t>-u, (U)</a:t>
            </a:r>
            <a:r>
              <a:rPr lang="ru-RU"/>
              <a:t> - выбрать процессы пользователя.</a:t>
            </a:r>
            <a:endParaRPr lang="ru-RU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ru-RU" b="0">
                <a:effectLst/>
                <a:latin typeface="inherit"/>
              </a:rPr>
              <a:t>USER</a:t>
            </a:r>
            <a:r>
              <a:rPr lang="en-US" b="0">
                <a:effectLst/>
                <a:latin typeface="inherit"/>
              </a:rPr>
              <a:t> </a:t>
            </a:r>
            <a:r>
              <a:rPr lang="ru-RU" b="0">
                <a:effectLst/>
                <a:latin typeface="inherit"/>
              </a:rPr>
              <a:t>Имя владельца процесса</a:t>
            </a:r>
            <a:endParaRPr lang="en-US" b="0">
              <a:effectLst/>
              <a:latin typeface="inherit"/>
            </a:endParaRPr>
          </a:p>
          <a:p>
            <a:r>
              <a:rPr lang="ru-RU" b="0">
                <a:effectLst/>
                <a:latin typeface="inherit"/>
              </a:rPr>
              <a:t>PID</a:t>
            </a:r>
            <a:r>
              <a:rPr lang="en-US" b="0">
                <a:effectLst/>
                <a:latin typeface="inherit"/>
              </a:rPr>
              <a:t> </a:t>
            </a:r>
            <a:r>
              <a:rPr lang="ru-RU" b="0">
                <a:effectLst/>
                <a:latin typeface="inherit"/>
              </a:rPr>
              <a:t>Идентификатор процесса</a:t>
            </a:r>
            <a:endParaRPr lang="en-US" b="0">
              <a:effectLst/>
              <a:latin typeface="inherit"/>
            </a:endParaRPr>
          </a:p>
          <a:p>
            <a:r>
              <a:rPr lang="ru-RU" b="0">
                <a:effectLst/>
                <a:latin typeface="inherit"/>
              </a:rPr>
              <a:t>%CPU</a:t>
            </a:r>
            <a:r>
              <a:rPr lang="en-US" b="0">
                <a:effectLst/>
                <a:latin typeface="inherit"/>
              </a:rPr>
              <a:t> </a:t>
            </a:r>
            <a:r>
              <a:rPr lang="ru-RU" b="0">
                <a:effectLst/>
                <a:latin typeface="inherit"/>
              </a:rPr>
              <a:t>Доля времени центрального процессора (в процентах), выделенная процессу</a:t>
            </a:r>
            <a:endParaRPr lang="en-US" b="0">
              <a:effectLst/>
              <a:latin typeface="inherit"/>
            </a:endParaRPr>
          </a:p>
          <a:p>
            <a:r>
              <a:rPr lang="ru-RU" b="0">
                <a:effectLst/>
                <a:latin typeface="inherit"/>
              </a:rPr>
              <a:t>%MEM</a:t>
            </a:r>
            <a:r>
              <a:rPr lang="en-US" b="0">
                <a:effectLst/>
                <a:latin typeface="inherit"/>
              </a:rPr>
              <a:t> </a:t>
            </a:r>
            <a:r>
              <a:rPr lang="ru-RU" b="0">
                <a:effectLst/>
                <a:latin typeface="inherit"/>
              </a:rPr>
              <a:t>Часть реальной памяти (в процентах), используемая процессом</a:t>
            </a:r>
            <a:endParaRPr lang="en-US" b="0">
              <a:effectLst/>
              <a:latin typeface="inherit"/>
            </a:endParaRPr>
          </a:p>
          <a:p>
            <a:r>
              <a:rPr lang="ru-RU" b="0">
                <a:effectLst/>
                <a:latin typeface="inherit"/>
              </a:rPr>
              <a:t>VSZ</a:t>
            </a:r>
            <a:r>
              <a:rPr lang="en-US" b="0">
                <a:effectLst/>
                <a:latin typeface="inherit"/>
              </a:rPr>
              <a:t> </a:t>
            </a:r>
            <a:r>
              <a:rPr lang="ru-RU" b="0">
                <a:effectLst/>
                <a:latin typeface="inherit"/>
              </a:rPr>
              <a:t>Виртуальный размер процесса</a:t>
            </a:r>
            <a:endParaRPr lang="en-US" b="0">
              <a:effectLst/>
              <a:latin typeface="inherit"/>
            </a:endParaRPr>
          </a:p>
          <a:p>
            <a:r>
              <a:rPr lang="ru-RU" b="0">
                <a:effectLst/>
                <a:latin typeface="inherit"/>
              </a:rPr>
              <a:t>RSS</a:t>
            </a:r>
            <a:r>
              <a:rPr lang="en-US" b="0">
                <a:effectLst/>
                <a:latin typeface="inherit"/>
              </a:rPr>
              <a:t> </a:t>
            </a:r>
            <a:r>
              <a:rPr lang="ru-RU" b="0">
                <a:effectLst/>
                <a:latin typeface="inherit"/>
              </a:rPr>
              <a:t>Размер резидентного набора (количество страниц памяти)</a:t>
            </a:r>
            <a:endParaRPr lang="en-US" b="0">
              <a:effectLst/>
              <a:latin typeface="inherit"/>
            </a:endParaRPr>
          </a:p>
          <a:p>
            <a:r>
              <a:rPr lang="ru-RU" b="0">
                <a:effectLst/>
                <a:latin typeface="inherit"/>
              </a:rPr>
              <a:t>TTY</a:t>
            </a:r>
            <a:r>
              <a:rPr lang="en-US" b="0">
                <a:effectLst/>
                <a:latin typeface="inherit"/>
              </a:rPr>
              <a:t> </a:t>
            </a:r>
            <a:r>
              <a:rPr lang="ru-RU" b="0">
                <a:effectLst/>
                <a:latin typeface="inherit"/>
              </a:rPr>
              <a:t>Идентификатор управляющего терминала</a:t>
            </a:r>
            <a:endParaRPr lang="en-US" b="0">
              <a:effectLst/>
              <a:latin typeface="inherit"/>
            </a:endParaRPr>
          </a:p>
          <a:p>
            <a:r>
              <a:rPr lang="ru-RU" b="0">
                <a:effectLst/>
                <a:latin typeface="inherit"/>
              </a:rPr>
              <a:t>STAT</a:t>
            </a:r>
            <a:r>
              <a:rPr lang="en-US" b="0">
                <a:effectLst/>
                <a:latin typeface="inherit"/>
              </a:rPr>
              <a:t> </a:t>
            </a:r>
            <a:r>
              <a:rPr lang="ru-RU" b="0">
                <a:effectLst/>
                <a:latin typeface="inherit"/>
              </a:rPr>
              <a:t>Текущий статус процесса:</a:t>
            </a:r>
            <a:br>
              <a:rPr lang="ru-RU" b="0">
                <a:effectLst/>
                <a:latin typeface="inherit"/>
              </a:rPr>
            </a:br>
            <a:r>
              <a:rPr lang="ru-RU" b="0">
                <a:effectLst/>
                <a:latin typeface="inherit"/>
              </a:rPr>
              <a:t>R — выполняется</a:t>
            </a:r>
            <a:br>
              <a:rPr lang="ru-RU" b="0">
                <a:effectLst/>
                <a:latin typeface="inherit"/>
              </a:rPr>
            </a:br>
            <a:r>
              <a:rPr lang="ru-RU" b="0">
                <a:effectLst/>
                <a:latin typeface="inherit"/>
              </a:rPr>
              <a:t>D — ожидает записи на диск</a:t>
            </a:r>
            <a:br>
              <a:rPr lang="ru-RU" b="0">
                <a:effectLst/>
                <a:latin typeface="inherit"/>
              </a:rPr>
            </a:br>
            <a:r>
              <a:rPr lang="ru-RU" b="0">
                <a:effectLst/>
                <a:latin typeface="inherit"/>
              </a:rPr>
              <a:t>S — неактивен (&lt; 20 с)</a:t>
            </a:r>
            <a:br>
              <a:rPr lang="ru-RU" b="0">
                <a:effectLst/>
                <a:latin typeface="inherit"/>
              </a:rPr>
            </a:br>
            <a:r>
              <a:rPr lang="ru-RU" b="0">
                <a:effectLst/>
                <a:latin typeface="inherit"/>
              </a:rPr>
              <a:t>T — приостановлен</a:t>
            </a:r>
            <a:br>
              <a:rPr lang="ru-RU" b="0">
                <a:effectLst/>
                <a:latin typeface="inherit"/>
              </a:rPr>
            </a:br>
            <a:r>
              <a:rPr lang="ru-RU" b="0">
                <a:effectLst/>
                <a:latin typeface="inherit"/>
              </a:rPr>
              <a:t>Z — зомби</a:t>
            </a:r>
            <a:br>
              <a:rPr lang="ru-RU" b="0">
                <a:effectLst/>
                <a:latin typeface="inherit"/>
              </a:rPr>
            </a:br>
            <a:r>
              <a:rPr lang="ru-RU" b="0">
                <a:effectLst/>
                <a:latin typeface="inherit"/>
              </a:rPr>
              <a:t>Дополнительные флаги:</a:t>
            </a:r>
            <a:br>
              <a:rPr lang="ru-RU" b="0">
                <a:effectLst/>
                <a:latin typeface="inherit"/>
              </a:rPr>
            </a:br>
            <a:r>
              <a:rPr lang="ru-RU" b="0">
                <a:effectLst/>
                <a:latin typeface="inherit"/>
              </a:rPr>
              <a:t>W — процесс выгружен на диск</a:t>
            </a:r>
            <a:br>
              <a:rPr lang="ru-RU" b="0">
                <a:effectLst/>
                <a:latin typeface="inherit"/>
              </a:rPr>
            </a:br>
            <a:r>
              <a:rPr lang="ru-RU" b="0">
                <a:effectLst/>
                <a:latin typeface="inherit"/>
              </a:rPr>
              <a:t>&lt; — процесс имеет повышенный приоритет</a:t>
            </a:r>
            <a:br>
              <a:rPr lang="ru-RU" b="0">
                <a:effectLst/>
                <a:latin typeface="inherit"/>
              </a:rPr>
            </a:br>
            <a:r>
              <a:rPr lang="ru-RU" b="0">
                <a:effectLst/>
                <a:latin typeface="inherit"/>
              </a:rPr>
              <a:t>N — процесс имеет пониженный приоритет</a:t>
            </a:r>
            <a:br>
              <a:rPr lang="ru-RU" b="0">
                <a:effectLst/>
                <a:latin typeface="inherit"/>
              </a:rPr>
            </a:br>
            <a:r>
              <a:rPr lang="ru-RU" b="0">
                <a:effectLst/>
                <a:latin typeface="inherit"/>
              </a:rPr>
              <a:t>L — некоторые страницы блокированы в оперативной памяти</a:t>
            </a:r>
            <a:br>
              <a:rPr lang="ru-RU" b="0">
                <a:effectLst/>
                <a:latin typeface="inherit"/>
              </a:rPr>
            </a:br>
            <a:r>
              <a:rPr lang="ru-RU" b="0">
                <a:effectLst/>
                <a:latin typeface="inherit"/>
              </a:rPr>
              <a:t>s — процесс является лидером сеанса</a:t>
            </a:r>
            <a:endParaRPr lang="en-US" b="0">
              <a:effectLst/>
              <a:latin typeface="inherit"/>
            </a:endParaRPr>
          </a:p>
          <a:p>
            <a:r>
              <a:rPr lang="ru-RU" b="0">
                <a:effectLst/>
                <a:latin typeface="inherit"/>
              </a:rPr>
              <a:t>TIME</a:t>
            </a:r>
            <a:r>
              <a:rPr lang="en-US" b="0">
                <a:effectLst/>
                <a:latin typeface="inherit"/>
              </a:rPr>
              <a:t> </a:t>
            </a:r>
            <a:r>
              <a:rPr lang="ru-RU" b="0">
                <a:effectLst/>
                <a:latin typeface="inherit"/>
              </a:rPr>
              <a:t>Количество времени центрального процессора, затраченное на выполнение процесса</a:t>
            </a:r>
            <a:endParaRPr lang="en-US" b="0">
              <a:effectLst/>
              <a:latin typeface="inherit"/>
            </a:endParaRPr>
          </a:p>
          <a:p>
            <a:r>
              <a:rPr lang="ru-RU" b="0">
                <a:effectLst/>
                <a:latin typeface="inherit"/>
              </a:rPr>
              <a:t>COMMAND</a:t>
            </a:r>
            <a:r>
              <a:rPr lang="en-US" b="0">
                <a:effectLst/>
                <a:latin typeface="inherit"/>
              </a:rPr>
              <a:t> </a:t>
            </a:r>
            <a:r>
              <a:rPr lang="ru-RU" b="0">
                <a:effectLst/>
                <a:latin typeface="inherit"/>
              </a:rPr>
              <a:t>Имя и аргументы команды</a:t>
            </a: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 err="1">
                <a:cs typeface="Calibri"/>
              </a:rPr>
              <a:t>Practise</a:t>
            </a: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endParaRPr lang="ru-RU"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 err="1">
                <a:cs typeface="Calibri"/>
              </a:rPr>
              <a:t>Nohup</a:t>
            </a:r>
            <a:r>
              <a:rPr lang="en-US">
                <a:cs typeface="Calibri"/>
              </a:rPr>
              <a:t> ./script.sh &amp;</a:t>
            </a:r>
          </a:p>
          <a:p>
            <a:pPr marL="0" indent="0">
              <a:buFont typeface="Arial"/>
              <a:buNone/>
            </a:pPr>
            <a:r>
              <a:rPr lang="en-US">
                <a:cs typeface="Calibri"/>
              </a:rPr>
              <a:t>Ps</a:t>
            </a:r>
          </a:p>
          <a:p>
            <a:pPr marL="0" indent="0">
              <a:buFont typeface="Arial"/>
              <a:buNone/>
            </a:pPr>
            <a:r>
              <a:rPr lang="en-US">
                <a:cs typeface="Calibri"/>
              </a:rPr>
              <a:t>Ps au</a:t>
            </a:r>
          </a:p>
          <a:p>
            <a:pPr marL="0" indent="0">
              <a:buFont typeface="Arial"/>
              <a:buNone/>
            </a:pPr>
            <a:r>
              <a:rPr lang="en-US">
                <a:cs typeface="Calibri"/>
              </a:rPr>
              <a:t>Man </a:t>
            </a:r>
            <a:r>
              <a:rPr lang="en-US" err="1">
                <a:cs typeface="Calibri"/>
              </a:rPr>
              <a:t>ps</a:t>
            </a:r>
            <a:endParaRPr lang="en-US"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>
                <a:cs typeface="Calibri"/>
              </a:rPr>
              <a:t>/stat</a:t>
            </a:r>
          </a:p>
          <a:p>
            <a:pPr marL="0" indent="0">
              <a:buFont typeface="Arial"/>
              <a:buNone/>
            </a:pPr>
            <a:r>
              <a:rPr lang="ru-RU">
                <a:cs typeface="Calibri"/>
              </a:rPr>
              <a:t>S прерывистый сон (ожидание завершения события)</a:t>
            </a:r>
          </a:p>
          <a:p>
            <a:endParaRPr lang="ru-RU">
              <a:cs typeface="Calibri"/>
            </a:endParaRPr>
          </a:p>
          <a:p>
            <a:endParaRPr lang="ru-RU">
              <a:cs typeface="Calibri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16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err="1"/>
              <a:t>Команда</a:t>
            </a:r>
            <a:r>
              <a:rPr lang="en-GB"/>
              <a:t> kill </a:t>
            </a:r>
            <a:r>
              <a:rPr lang="en-GB" err="1"/>
              <a:t>отправляет</a:t>
            </a:r>
            <a:r>
              <a:rPr lang="en-GB"/>
              <a:t> </a:t>
            </a:r>
            <a:r>
              <a:rPr lang="en-GB" err="1"/>
              <a:t>сигнал</a:t>
            </a:r>
            <a:r>
              <a:rPr lang="en-GB"/>
              <a:t> </a:t>
            </a:r>
            <a:r>
              <a:rPr lang="en-GB" err="1"/>
              <a:t>указанным</a:t>
            </a:r>
            <a:r>
              <a:rPr lang="en-GB"/>
              <a:t> </a:t>
            </a:r>
            <a:r>
              <a:rPr lang="en-GB" err="1"/>
              <a:t>процессам</a:t>
            </a:r>
            <a:r>
              <a:rPr lang="en-GB"/>
              <a:t> </a:t>
            </a:r>
            <a:r>
              <a:rPr lang="en-GB" err="1"/>
              <a:t>или</a:t>
            </a:r>
            <a:r>
              <a:rPr lang="en-GB"/>
              <a:t> </a:t>
            </a:r>
            <a:r>
              <a:rPr lang="en-GB" err="1"/>
              <a:t>группам</a:t>
            </a:r>
            <a:r>
              <a:rPr lang="en-GB"/>
              <a:t> </a:t>
            </a:r>
            <a:r>
              <a:rPr lang="en-GB" err="1"/>
              <a:t>процессов</a:t>
            </a:r>
            <a:r>
              <a:rPr lang="en-GB"/>
              <a:t>, </a:t>
            </a:r>
            <a:r>
              <a:rPr lang="en-GB" err="1"/>
              <a:t>заставляя</a:t>
            </a:r>
            <a:r>
              <a:rPr lang="en-GB"/>
              <a:t> </a:t>
            </a:r>
            <a:r>
              <a:rPr lang="en-GB" err="1"/>
              <a:t>их</a:t>
            </a:r>
            <a:r>
              <a:rPr lang="en-GB"/>
              <a:t> </a:t>
            </a:r>
            <a:r>
              <a:rPr lang="en-GB" err="1"/>
              <a:t>действовать</a:t>
            </a:r>
            <a:r>
              <a:rPr lang="en-GB"/>
              <a:t> в </a:t>
            </a:r>
            <a:r>
              <a:rPr lang="en-GB" err="1"/>
              <a:t>соответствии</a:t>
            </a:r>
            <a:r>
              <a:rPr lang="en-GB"/>
              <a:t> с </a:t>
            </a:r>
            <a:r>
              <a:rPr lang="en-GB" err="1"/>
              <a:t>сигналом</a:t>
            </a:r>
            <a:r>
              <a:rPr lang="en-GB"/>
              <a:t>. </a:t>
            </a:r>
            <a:r>
              <a:rPr lang="en-GB" err="1"/>
              <a:t>Если</a:t>
            </a:r>
            <a:r>
              <a:rPr lang="en-GB"/>
              <a:t> </a:t>
            </a:r>
            <a:r>
              <a:rPr lang="en-GB" err="1"/>
              <a:t>сигнал</a:t>
            </a:r>
            <a:r>
              <a:rPr lang="en-GB"/>
              <a:t> </a:t>
            </a:r>
            <a:r>
              <a:rPr lang="en-GB" err="1"/>
              <a:t>не</a:t>
            </a:r>
            <a:r>
              <a:rPr lang="en-GB"/>
              <a:t> </a:t>
            </a:r>
            <a:r>
              <a:rPr lang="en-GB" err="1"/>
              <a:t>указан</a:t>
            </a:r>
            <a:r>
              <a:rPr lang="en-GB"/>
              <a:t>, </a:t>
            </a:r>
            <a:r>
              <a:rPr lang="en-GB" err="1"/>
              <a:t>по</a:t>
            </a:r>
            <a:r>
              <a:rPr lang="en-GB"/>
              <a:t> </a:t>
            </a:r>
            <a:r>
              <a:rPr lang="en-GB" err="1"/>
              <a:t>умолчанию</a:t>
            </a:r>
            <a:r>
              <a:rPr lang="en-GB"/>
              <a:t> </a:t>
            </a:r>
            <a:r>
              <a:rPr lang="en-GB" err="1"/>
              <a:t>используется</a:t>
            </a:r>
            <a:r>
              <a:rPr lang="en-GB"/>
              <a:t> </a:t>
            </a:r>
            <a:r>
              <a:rPr lang="en-GB" err="1"/>
              <a:t>значение</a:t>
            </a:r>
            <a:r>
              <a:rPr lang="en-GB"/>
              <a:t> -15 (-TERM).</a:t>
            </a:r>
            <a:endParaRPr lang="en-GB">
              <a:cs typeface="Calibri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err="1"/>
              <a:t>Наиболее</a:t>
            </a:r>
            <a:r>
              <a:rPr lang="en-GB"/>
              <a:t> </a:t>
            </a:r>
            <a:r>
              <a:rPr lang="en-GB" err="1"/>
              <a:t>часто</a:t>
            </a:r>
            <a:r>
              <a:rPr lang="en-GB"/>
              <a:t> </a:t>
            </a:r>
            <a:r>
              <a:rPr lang="en-GB" err="1"/>
              <a:t>используемые</a:t>
            </a:r>
            <a:r>
              <a:rPr lang="en-GB"/>
              <a:t> </a:t>
            </a:r>
            <a:r>
              <a:rPr lang="en-GB" err="1"/>
              <a:t>сигналы</a:t>
            </a:r>
            <a:r>
              <a:rPr lang="en-GB"/>
              <a:t>:</a:t>
            </a:r>
            <a:endParaRPr lang="en-GB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1( HUP) – </a:t>
            </a:r>
            <a:r>
              <a:rPr lang="en-GB" err="1"/>
              <a:t>Перезагрузить</a:t>
            </a:r>
            <a:r>
              <a:rPr lang="en-GB"/>
              <a:t> </a:t>
            </a:r>
            <a:r>
              <a:rPr lang="en-GB" err="1"/>
              <a:t>процесс</a:t>
            </a:r>
            <a:r>
              <a:rPr lang="en-GB"/>
              <a:t>.</a:t>
            </a:r>
            <a:endParaRPr lang="en-GB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9( KILL) – </a:t>
            </a:r>
            <a:r>
              <a:rPr lang="en-GB" err="1"/>
              <a:t>Убить</a:t>
            </a:r>
            <a:r>
              <a:rPr lang="en-GB"/>
              <a:t> </a:t>
            </a:r>
            <a:r>
              <a:rPr lang="en-GB" err="1"/>
              <a:t>процесс</a:t>
            </a:r>
            <a:r>
              <a:rPr lang="en-GB"/>
              <a:t>.</a:t>
            </a:r>
            <a:endParaRPr lang="en-GB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15( TERM) – </a:t>
            </a:r>
            <a:r>
              <a:rPr lang="en-GB" err="1"/>
              <a:t>Изящно</a:t>
            </a:r>
            <a:r>
              <a:rPr lang="en-GB"/>
              <a:t> </a:t>
            </a:r>
            <a:r>
              <a:rPr lang="en-GB" err="1"/>
              <a:t>остановить</a:t>
            </a:r>
            <a:r>
              <a:rPr lang="en-GB"/>
              <a:t> </a:t>
            </a:r>
            <a:r>
              <a:rPr lang="en-GB" err="1"/>
              <a:t>процесс</a:t>
            </a:r>
            <a:r>
              <a:rPr lang="en-GB"/>
              <a:t>.</a:t>
            </a:r>
            <a:endParaRPr lang="en-GB">
              <a:cs typeface="Calibri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err="1"/>
              <a:t>Чтобы</a:t>
            </a:r>
            <a:r>
              <a:rPr lang="en-GB"/>
              <a:t> </a:t>
            </a:r>
            <a:r>
              <a:rPr lang="en-GB" err="1"/>
              <a:t>получить</a:t>
            </a:r>
            <a:r>
              <a:rPr lang="en-GB"/>
              <a:t> </a:t>
            </a:r>
            <a:r>
              <a:rPr lang="en-GB" err="1"/>
              <a:t>список</a:t>
            </a:r>
            <a:r>
              <a:rPr lang="en-GB"/>
              <a:t> </a:t>
            </a:r>
            <a:r>
              <a:rPr lang="en-GB" err="1"/>
              <a:t>всех</a:t>
            </a:r>
            <a:r>
              <a:rPr lang="en-GB"/>
              <a:t> </a:t>
            </a:r>
            <a:r>
              <a:rPr lang="en-GB" err="1"/>
              <a:t>доступных</a:t>
            </a:r>
            <a:r>
              <a:rPr lang="en-GB"/>
              <a:t> </a:t>
            </a:r>
            <a:r>
              <a:rPr lang="en-GB" err="1"/>
              <a:t>сигналов</a:t>
            </a:r>
            <a:r>
              <a:rPr lang="en-GB"/>
              <a:t>, </a:t>
            </a:r>
            <a:r>
              <a:rPr lang="en-GB" err="1"/>
              <a:t>вызовите</a:t>
            </a:r>
            <a:r>
              <a:rPr lang="en-GB"/>
              <a:t> </a:t>
            </a:r>
            <a:r>
              <a:rPr lang="en-GB" err="1"/>
              <a:t>команду</a:t>
            </a:r>
            <a:r>
              <a:rPr lang="en-GB"/>
              <a:t> с </a:t>
            </a:r>
            <a:r>
              <a:rPr lang="en-GB" err="1"/>
              <a:t>опцией</a:t>
            </a:r>
            <a:r>
              <a:rPr lang="en-GB"/>
              <a:t> -l:</a:t>
            </a:r>
            <a:endParaRPr lang="en-GB">
              <a:cs typeface="Calibri"/>
            </a:endParaRPr>
          </a:p>
          <a:p>
            <a:pPr>
              <a:spcBef>
                <a:spcPts val="7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kill –l</a:t>
            </a:r>
          </a:p>
          <a:p>
            <a:pPr>
              <a:spcBef>
                <a:spcPts val="7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cs typeface="Calibri"/>
            </a:endParaRPr>
          </a:p>
          <a:p>
            <a:pPr>
              <a:spcBef>
                <a:spcPts val="7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cs typeface="Calibri"/>
            </a:endParaRPr>
          </a:p>
          <a:p>
            <a:pPr>
              <a:spcBef>
                <a:spcPts val="7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>
                <a:cs typeface="Calibri"/>
              </a:rPr>
              <a:t>Давайте завершим наши процессы</a:t>
            </a:r>
          </a:p>
          <a:p>
            <a:pPr>
              <a:spcBef>
                <a:spcPts val="7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>
              <a:cs typeface="Calibri"/>
            </a:endParaRPr>
          </a:p>
          <a:p>
            <a:pPr>
              <a:spcBef>
                <a:spcPts val="7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cs typeface="Calibri"/>
              </a:rPr>
              <a:t>Kill </a:t>
            </a:r>
            <a:endParaRPr lang="en-GB">
              <a:cs typeface="Calibri"/>
            </a:endParaRPr>
          </a:p>
          <a:p>
            <a:pPr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8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err="1"/>
              <a:t>Команда</a:t>
            </a:r>
            <a:r>
              <a:rPr lang="en-GB"/>
              <a:t> kill </a:t>
            </a:r>
            <a:r>
              <a:rPr lang="en-GB" err="1"/>
              <a:t>отправляет</a:t>
            </a:r>
            <a:r>
              <a:rPr lang="en-GB"/>
              <a:t> </a:t>
            </a:r>
            <a:r>
              <a:rPr lang="en-GB" err="1"/>
              <a:t>сигнал</a:t>
            </a:r>
            <a:r>
              <a:rPr lang="en-GB"/>
              <a:t> </a:t>
            </a:r>
            <a:r>
              <a:rPr lang="en-GB" err="1"/>
              <a:t>указанным</a:t>
            </a:r>
            <a:r>
              <a:rPr lang="en-GB"/>
              <a:t> </a:t>
            </a:r>
            <a:r>
              <a:rPr lang="en-GB" err="1"/>
              <a:t>процессам</a:t>
            </a:r>
            <a:r>
              <a:rPr lang="en-GB"/>
              <a:t> </a:t>
            </a:r>
            <a:r>
              <a:rPr lang="en-GB" err="1"/>
              <a:t>или</a:t>
            </a:r>
            <a:r>
              <a:rPr lang="en-GB"/>
              <a:t> </a:t>
            </a:r>
            <a:r>
              <a:rPr lang="en-GB" err="1"/>
              <a:t>группам</a:t>
            </a:r>
            <a:r>
              <a:rPr lang="en-GB"/>
              <a:t> </a:t>
            </a:r>
            <a:r>
              <a:rPr lang="en-GB" err="1"/>
              <a:t>процессов</a:t>
            </a:r>
            <a:r>
              <a:rPr lang="en-GB"/>
              <a:t>, </a:t>
            </a:r>
            <a:r>
              <a:rPr lang="en-GB" err="1"/>
              <a:t>заставляя</a:t>
            </a:r>
            <a:r>
              <a:rPr lang="en-GB"/>
              <a:t> </a:t>
            </a:r>
            <a:r>
              <a:rPr lang="en-GB" err="1"/>
              <a:t>их</a:t>
            </a:r>
            <a:r>
              <a:rPr lang="en-GB"/>
              <a:t> </a:t>
            </a:r>
            <a:r>
              <a:rPr lang="en-GB" err="1"/>
              <a:t>действовать</a:t>
            </a:r>
            <a:r>
              <a:rPr lang="en-GB"/>
              <a:t> в </a:t>
            </a:r>
            <a:r>
              <a:rPr lang="en-GB" err="1"/>
              <a:t>соответствии</a:t>
            </a:r>
            <a:r>
              <a:rPr lang="en-GB"/>
              <a:t> с </a:t>
            </a:r>
            <a:r>
              <a:rPr lang="en-GB" err="1"/>
              <a:t>сигналом</a:t>
            </a:r>
            <a:r>
              <a:rPr lang="en-GB"/>
              <a:t>. </a:t>
            </a:r>
            <a:r>
              <a:rPr lang="en-GB" err="1"/>
              <a:t>Если</a:t>
            </a:r>
            <a:r>
              <a:rPr lang="en-GB"/>
              <a:t> </a:t>
            </a:r>
            <a:r>
              <a:rPr lang="en-GB" err="1"/>
              <a:t>сигнал</a:t>
            </a:r>
            <a:r>
              <a:rPr lang="en-GB"/>
              <a:t> </a:t>
            </a:r>
            <a:r>
              <a:rPr lang="en-GB" err="1"/>
              <a:t>не</a:t>
            </a:r>
            <a:r>
              <a:rPr lang="en-GB"/>
              <a:t> </a:t>
            </a:r>
            <a:r>
              <a:rPr lang="en-GB" err="1"/>
              <a:t>указан</a:t>
            </a:r>
            <a:r>
              <a:rPr lang="en-GB"/>
              <a:t>, </a:t>
            </a:r>
            <a:r>
              <a:rPr lang="en-GB" err="1"/>
              <a:t>по</a:t>
            </a:r>
            <a:r>
              <a:rPr lang="en-GB"/>
              <a:t> </a:t>
            </a:r>
            <a:r>
              <a:rPr lang="en-GB" err="1"/>
              <a:t>умолчанию</a:t>
            </a:r>
            <a:r>
              <a:rPr lang="en-GB"/>
              <a:t> </a:t>
            </a:r>
            <a:r>
              <a:rPr lang="en-GB" err="1"/>
              <a:t>используется</a:t>
            </a:r>
            <a:r>
              <a:rPr lang="en-GB"/>
              <a:t> </a:t>
            </a:r>
            <a:r>
              <a:rPr lang="en-GB" err="1"/>
              <a:t>значение</a:t>
            </a:r>
            <a:r>
              <a:rPr lang="en-GB"/>
              <a:t> -15 (-TERM).</a:t>
            </a:r>
            <a:endParaRPr lang="en-GB">
              <a:cs typeface="Calibri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err="1"/>
              <a:t>Наиболее</a:t>
            </a:r>
            <a:r>
              <a:rPr lang="en-GB"/>
              <a:t> </a:t>
            </a:r>
            <a:r>
              <a:rPr lang="en-GB" err="1"/>
              <a:t>часто</a:t>
            </a:r>
            <a:r>
              <a:rPr lang="en-GB"/>
              <a:t> </a:t>
            </a:r>
            <a:r>
              <a:rPr lang="en-GB" err="1"/>
              <a:t>используемые</a:t>
            </a:r>
            <a:r>
              <a:rPr lang="en-GB"/>
              <a:t> </a:t>
            </a:r>
            <a:r>
              <a:rPr lang="en-GB" err="1"/>
              <a:t>сигналы</a:t>
            </a:r>
            <a:r>
              <a:rPr lang="en-GB"/>
              <a:t>:</a:t>
            </a:r>
            <a:endParaRPr lang="en-GB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1( HUP) – </a:t>
            </a:r>
            <a:r>
              <a:rPr lang="en-GB" err="1"/>
              <a:t>Перезагрузить</a:t>
            </a:r>
            <a:r>
              <a:rPr lang="en-GB"/>
              <a:t> </a:t>
            </a:r>
            <a:r>
              <a:rPr lang="en-GB" err="1"/>
              <a:t>процесс</a:t>
            </a:r>
            <a:r>
              <a:rPr lang="en-GB"/>
              <a:t>.</a:t>
            </a:r>
            <a:endParaRPr lang="en-GB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9( KILL) – </a:t>
            </a:r>
            <a:r>
              <a:rPr lang="en-GB" err="1"/>
              <a:t>Убить</a:t>
            </a:r>
            <a:r>
              <a:rPr lang="en-GB"/>
              <a:t> </a:t>
            </a:r>
            <a:r>
              <a:rPr lang="en-GB" err="1"/>
              <a:t>процесс</a:t>
            </a:r>
            <a:r>
              <a:rPr lang="en-GB"/>
              <a:t>.</a:t>
            </a:r>
            <a:endParaRPr lang="en-GB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15( TERM) – </a:t>
            </a:r>
            <a:r>
              <a:rPr lang="en-GB" err="1"/>
              <a:t>Изящно</a:t>
            </a:r>
            <a:r>
              <a:rPr lang="en-GB"/>
              <a:t> </a:t>
            </a:r>
            <a:r>
              <a:rPr lang="en-GB" err="1"/>
              <a:t>остановить</a:t>
            </a:r>
            <a:r>
              <a:rPr lang="en-GB"/>
              <a:t> </a:t>
            </a:r>
            <a:r>
              <a:rPr lang="en-GB" err="1"/>
              <a:t>процесс</a:t>
            </a:r>
            <a:r>
              <a:rPr lang="en-GB"/>
              <a:t>.</a:t>
            </a:r>
            <a:endParaRPr lang="en-GB">
              <a:cs typeface="Calibri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err="1"/>
              <a:t>Чтобы</a:t>
            </a:r>
            <a:r>
              <a:rPr lang="en-GB"/>
              <a:t> </a:t>
            </a:r>
            <a:r>
              <a:rPr lang="en-GB" err="1"/>
              <a:t>получить</a:t>
            </a:r>
            <a:r>
              <a:rPr lang="en-GB"/>
              <a:t> </a:t>
            </a:r>
            <a:r>
              <a:rPr lang="en-GB" err="1"/>
              <a:t>список</a:t>
            </a:r>
            <a:r>
              <a:rPr lang="en-GB"/>
              <a:t> </a:t>
            </a:r>
            <a:r>
              <a:rPr lang="en-GB" err="1"/>
              <a:t>всех</a:t>
            </a:r>
            <a:r>
              <a:rPr lang="en-GB"/>
              <a:t> </a:t>
            </a:r>
            <a:r>
              <a:rPr lang="en-GB" err="1"/>
              <a:t>доступных</a:t>
            </a:r>
            <a:r>
              <a:rPr lang="en-GB"/>
              <a:t> </a:t>
            </a:r>
            <a:r>
              <a:rPr lang="en-GB" err="1"/>
              <a:t>сигналов</a:t>
            </a:r>
            <a:r>
              <a:rPr lang="en-GB"/>
              <a:t>, </a:t>
            </a:r>
            <a:r>
              <a:rPr lang="en-GB" err="1"/>
              <a:t>вызовите</a:t>
            </a:r>
            <a:r>
              <a:rPr lang="en-GB"/>
              <a:t> </a:t>
            </a:r>
            <a:r>
              <a:rPr lang="en-GB" err="1"/>
              <a:t>команду</a:t>
            </a:r>
            <a:r>
              <a:rPr lang="en-GB"/>
              <a:t> с </a:t>
            </a:r>
            <a:r>
              <a:rPr lang="en-GB" err="1"/>
              <a:t>опцией</a:t>
            </a:r>
            <a:r>
              <a:rPr lang="en-GB"/>
              <a:t> -l:</a:t>
            </a:r>
            <a:endParaRPr lang="en-GB">
              <a:cs typeface="Calibri"/>
            </a:endParaRPr>
          </a:p>
          <a:p>
            <a:pPr>
              <a:spcBef>
                <a:spcPts val="7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kill –l</a:t>
            </a:r>
          </a:p>
          <a:p>
            <a:pPr>
              <a:spcBef>
                <a:spcPts val="7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cs typeface="Calibri"/>
            </a:endParaRPr>
          </a:p>
          <a:p>
            <a:pPr>
              <a:spcBef>
                <a:spcPts val="7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cs typeface="Calibri"/>
            </a:endParaRPr>
          </a:p>
          <a:p>
            <a:pPr>
              <a:spcBef>
                <a:spcPts val="7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>
                <a:cs typeface="Calibri"/>
              </a:rPr>
              <a:t>Давайте завершим наши процессы</a:t>
            </a:r>
          </a:p>
          <a:p>
            <a:pPr>
              <a:spcBef>
                <a:spcPts val="7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>
              <a:cs typeface="Calibri"/>
            </a:endParaRPr>
          </a:p>
          <a:p>
            <a:pPr>
              <a:spcBef>
                <a:spcPts val="7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cs typeface="Calibri"/>
              </a:rPr>
              <a:t>Kill </a:t>
            </a:r>
            <a:endParaRPr lang="en-GB">
              <a:cs typeface="Calibri"/>
            </a:endParaRPr>
          </a:p>
          <a:p>
            <a:pPr>
              <a:spcBef>
                <a:spcPts val="750"/>
              </a:spcBef>
              <a:buClr>
                <a:srgbClr val="262673"/>
              </a:buClr>
              <a:buFont typeface="Courier New" pitchFamily="49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53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00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Помимо </a:t>
            </a:r>
            <a:r>
              <a:rPr lang="en-US" sz="200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TOP </a:t>
            </a:r>
            <a:r>
              <a:rPr lang="ru-RU" sz="200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существуют различные производные </a:t>
            </a:r>
            <a:r>
              <a:rPr lang="en-US" sz="2000" err="1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htop</a:t>
            </a:r>
            <a:r>
              <a:rPr lang="en-US" sz="200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, atop </a:t>
            </a:r>
            <a:r>
              <a:rPr lang="ru-RU" sz="200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и т.д. но их мы разбирать не будем.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200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</a:rPr>
              <a:t>В целом они довольно похожи; работа с </a:t>
            </a:r>
            <a:r>
              <a:rPr lang="ru-RU" sz="4800" b="1" i="0" err="1">
                <a:solidFill>
                  <a:srgbClr val="664F4F"/>
                </a:solidFill>
                <a:effectLst/>
                <a:latin typeface="Tahoma" panose="020B0604030504040204" pitchFamily="34" charset="0"/>
              </a:rPr>
              <a:t>htop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</a:rPr>
              <a:t> может быть немного удобнее за счет интерактивности; при этом </a:t>
            </a:r>
            <a:r>
              <a:rPr lang="ru-RU" sz="4800" b="1" i="0" err="1">
                <a:solidFill>
                  <a:srgbClr val="664F4F"/>
                </a:solidFill>
                <a:effectLst/>
                <a:latin typeface="Tahoma" panose="020B0604030504040204" pitchFamily="34" charset="0"/>
              </a:rPr>
              <a:t>top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</a:rPr>
              <a:t> предустановлена во всех дистрибутивах Linux и не требует отдельной установки; </a:t>
            </a:r>
            <a:r>
              <a:rPr lang="ru-RU" sz="4800" b="1" i="0" err="1">
                <a:solidFill>
                  <a:srgbClr val="664F4F"/>
                </a:solidFill>
                <a:effectLst/>
                <a:latin typeface="Tahoma" panose="020B0604030504040204" pitchFamily="34" charset="0"/>
              </a:rPr>
              <a:t>atop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</a:rPr>
              <a:t> отличается возможностью ведения логов. </a:t>
            </a:r>
            <a:endParaRPr lang="en-US" sz="4800" b="0" i="0">
              <a:solidFill>
                <a:srgbClr val="664F4F"/>
              </a:solidFill>
              <a:effectLst/>
              <a:latin typeface="Tahoma" panose="020B0604030504040204" pitchFamily="34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800" b="0" i="0">
              <a:solidFill>
                <a:srgbClr val="664F4F"/>
              </a:solidFill>
              <a:effectLst/>
              <a:latin typeface="Tahoma" panose="020B060403050404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800" b="0" i="0">
              <a:solidFill>
                <a:srgbClr val="664F4F"/>
              </a:solidFill>
              <a:effectLst/>
              <a:latin typeface="Tahoma" panose="020B060403050404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Нажимая «1» можно открыть процессоры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Можно сменить цветовую схему через </a:t>
            </a:r>
            <a:r>
              <a:rPr lang="en-US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z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, а нажав </a:t>
            </a:r>
            <a:r>
              <a:rPr lang="en-US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Z 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можно настроить ее под себя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9600" b="0" i="0">
              <a:solidFill>
                <a:srgbClr val="444444"/>
              </a:solidFill>
              <a:effectLst/>
              <a:latin typeface="Open Sans" panose="020B060603050402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9600" b="0" i="0">
                <a:solidFill>
                  <a:srgbClr val="444444"/>
                </a:solidFill>
                <a:effectLst/>
                <a:latin typeface="Open Sans" panose="020B0606030504020204" pitchFamily="34" charset="0"/>
                <a:cs typeface="Courier New" pitchFamily="49" charset="0"/>
              </a:rPr>
              <a:t>Виртуальные окна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9600" b="0" i="0">
              <a:solidFill>
                <a:srgbClr val="444444"/>
              </a:solidFill>
              <a:effectLst/>
              <a:latin typeface="Open Sans" panose="020B060603050402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9600" b="0" i="0">
                <a:solidFill>
                  <a:srgbClr val="444444"/>
                </a:solidFill>
                <a:effectLst/>
                <a:latin typeface="Open Sans" panose="020B0606030504020204" pitchFamily="34" charset="0"/>
                <a:cs typeface="Courier New" pitchFamily="49" charset="0"/>
              </a:rPr>
              <a:t>A </a:t>
            </a:r>
            <a:r>
              <a:rPr lang="ru-RU" sz="9600" b="0" i="0">
                <a:solidFill>
                  <a:srgbClr val="444444"/>
                </a:solidFill>
                <a:effectLst/>
                <a:latin typeface="Open Sans" panose="020B0606030504020204" pitchFamily="34" charset="0"/>
                <a:cs typeface="Courier New" pitchFamily="49" charset="0"/>
              </a:rPr>
              <a:t>и переключение по а</a:t>
            </a:r>
            <a:endParaRPr lang="en-US" sz="9600" b="0" i="0">
              <a:solidFill>
                <a:srgbClr val="444444"/>
              </a:solidFill>
              <a:effectLst/>
              <a:latin typeface="Open Sans" panose="020B060603050402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9600" b="0" i="0">
              <a:solidFill>
                <a:srgbClr val="444444"/>
              </a:solidFill>
              <a:effectLst/>
              <a:latin typeface="Open Sans" panose="020B060603050402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По умолчанию у нас есть полноэкранный режим отображения, в котором сводка и данные задачи отображаются в одном окне. Таким образом, в любой момент может отображаться только одна группа полей. Существует также альтернативный режим отображения, в котором может быть максимум четыре окна, в каждом из которых отображается группа полей. Эти окна называются </a:t>
            </a:r>
            <a:r>
              <a:rPr lang="ru-RU" sz="4800" b="0" i="0" err="1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Def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, </a:t>
            </a:r>
            <a:r>
              <a:rPr lang="ru-RU" sz="4800" b="0" i="0" err="1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Job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, </a:t>
            </a:r>
            <a:r>
              <a:rPr lang="ru-RU" sz="4800" b="0" i="0" err="1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Mem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 и </a:t>
            </a:r>
            <a:r>
              <a:rPr lang="ru-RU" sz="4800" b="0" i="0" err="1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Usr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.</a:t>
            </a:r>
          </a:p>
          <a:p>
            <a:pPr marL="685800" indent="-685800" eaLnBrk="1" hangingPunct="1">
              <a:spcBef>
                <a:spcPts val="450"/>
              </a:spcBef>
              <a:buClr>
                <a:srgbClr val="262673"/>
              </a:buClr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Def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: отсортировано по% CPU</a:t>
            </a:r>
          </a:p>
          <a:p>
            <a:pPr marL="685800" indent="-685800" eaLnBrk="1" hangingPunct="1">
              <a:spcBef>
                <a:spcPts val="450"/>
              </a:spcBef>
              <a:buClr>
                <a:srgbClr val="262673"/>
              </a:buClr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Job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: отсортировано по PID</a:t>
            </a:r>
          </a:p>
          <a:p>
            <a:pPr marL="685800" indent="-685800" eaLnBrk="1" hangingPunct="1">
              <a:spcBef>
                <a:spcPts val="450"/>
              </a:spcBef>
              <a:buClr>
                <a:srgbClr val="262673"/>
              </a:buClr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 err="1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Mem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: отсортировано по% MEM</a:t>
            </a:r>
          </a:p>
          <a:p>
            <a:pPr marL="685800" indent="-685800" eaLnBrk="1" hangingPunct="1">
              <a:spcBef>
                <a:spcPts val="450"/>
              </a:spcBef>
              <a:buClr>
                <a:srgbClr val="262673"/>
              </a:buClr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 err="1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Usr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: отсортировано по полю пользователя</a:t>
            </a:r>
            <a:endParaRPr lang="en-US" sz="4800" b="0" i="0">
              <a:solidFill>
                <a:srgbClr val="664F4F"/>
              </a:solidFill>
              <a:effectLst/>
              <a:latin typeface="Tahoma" panose="020B060403050404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В альтернативный режим отображения можно войти с помощью команды переключения режима отображения. Каждая из 4 групп полей имеет уникальную отдельно настраиваемую сводную область и собственную настраиваемую область задач. Только одно из этих 4 окон будет текущим окном. Текущее окно отображается в верхнем левом углу.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4800" b="0" i="0">
              <a:solidFill>
                <a:srgbClr val="664F4F"/>
              </a:solidFill>
              <a:effectLst/>
              <a:latin typeface="Tahoma" panose="020B060403050404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Фильтрация процессов по </a:t>
            </a:r>
            <a:r>
              <a:rPr lang="en-US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u 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и нужно ввести пользователя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4800" b="0" i="0">
              <a:solidFill>
                <a:srgbClr val="664F4F"/>
              </a:solidFill>
              <a:effectLst/>
              <a:latin typeface="Tahoma" panose="020B060403050404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0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Настройки можно сохранить нажав </a:t>
            </a:r>
            <a:r>
              <a:rPr lang="en-US" sz="20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W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Она записывает все внесённые настройки в файл ~/.</a:t>
            </a:r>
            <a:r>
              <a:rPr lang="ru-RU" sz="4800" b="0" i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toprc</a:t>
            </a:r>
            <a:r>
              <a:rPr lang="ru-RU" sz="4800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и при следующем запуске они будут восстановлены.</a:t>
            </a:r>
            <a:endParaRPr lang="ru-RU" sz="4800" b="0" i="0">
              <a:solidFill>
                <a:srgbClr val="664F4F"/>
              </a:solidFill>
              <a:effectLst/>
              <a:latin typeface="Tahoma" panose="020B060403050404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4800" b="0" i="0">
              <a:solidFill>
                <a:srgbClr val="664F4F"/>
              </a:solidFill>
              <a:effectLst/>
              <a:latin typeface="Tahoma" panose="020B060403050404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Как же завершить процесс?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Используем для этого </a:t>
            </a:r>
            <a:r>
              <a:rPr lang="en-US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k 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и потом номер ПИД процесса, а после сигнал завершения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10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/>
              <a:t>us- </a:t>
            </a:r>
            <a:r>
              <a:rPr lang="en-US" err="1"/>
              <a:t>Время</a:t>
            </a:r>
            <a:r>
              <a:rPr lang="en-US"/>
              <a:t>, </a:t>
            </a:r>
            <a:r>
              <a:rPr lang="en-US" err="1"/>
              <a:t>проведенное</a:t>
            </a:r>
            <a:r>
              <a:rPr lang="en-US"/>
              <a:t> в </a:t>
            </a:r>
            <a:r>
              <a:rPr lang="en-US" err="1"/>
              <a:t>пространстве</a:t>
            </a:r>
            <a:r>
              <a:rPr lang="en-US"/>
              <a:t> </a:t>
            </a:r>
            <a:r>
              <a:rPr lang="en-US" err="1"/>
              <a:t>пользователя</a:t>
            </a:r>
            <a:endParaRPr lang="en-US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err="1"/>
              <a:t>sy</a:t>
            </a:r>
            <a:r>
              <a:rPr lang="en-US"/>
              <a:t> - </a:t>
            </a:r>
            <a:r>
              <a:rPr lang="en-US" err="1"/>
              <a:t>время</a:t>
            </a:r>
            <a:r>
              <a:rPr lang="en-US"/>
              <a:t>, </a:t>
            </a:r>
            <a:r>
              <a:rPr lang="en-US" err="1"/>
              <a:t>проведенное</a:t>
            </a:r>
            <a:r>
              <a:rPr lang="en-US"/>
              <a:t> в </a:t>
            </a:r>
            <a:r>
              <a:rPr lang="en-US" err="1"/>
              <a:t>пространстве</a:t>
            </a:r>
            <a:r>
              <a:rPr lang="en-US"/>
              <a:t> </a:t>
            </a:r>
            <a:r>
              <a:rPr lang="en-US" err="1"/>
              <a:t>ядра</a:t>
            </a:r>
            <a:endParaRPr lang="en-US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err="1"/>
              <a:t>ni</a:t>
            </a:r>
            <a:r>
              <a:rPr lang="en-US"/>
              <a:t> - </a:t>
            </a:r>
            <a:r>
              <a:rPr lang="en-US" err="1"/>
              <a:t>время</a:t>
            </a:r>
            <a:r>
              <a:rPr lang="en-US"/>
              <a:t>, </a:t>
            </a:r>
            <a:r>
              <a:rPr lang="en-US" err="1"/>
              <a:t>затраченное</a:t>
            </a:r>
            <a:r>
              <a:rPr lang="en-US"/>
              <a:t> 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выполнение</a:t>
            </a:r>
            <a:r>
              <a:rPr lang="en-US"/>
              <a:t> </a:t>
            </a:r>
            <a:r>
              <a:rPr lang="en-US" err="1"/>
              <a:t>пользовательских</a:t>
            </a:r>
            <a:r>
              <a:rPr lang="en-US"/>
              <a:t> </a:t>
            </a:r>
            <a:r>
              <a:rPr lang="en-US" err="1"/>
              <a:t>процессов</a:t>
            </a:r>
            <a:r>
              <a:rPr lang="en-US"/>
              <a:t> с </a:t>
            </a:r>
            <a:r>
              <a:rPr lang="en-US" err="1"/>
              <a:t>ограничениями</a:t>
            </a:r>
            <a:r>
              <a:rPr lang="en-US"/>
              <a:t> (</a:t>
            </a:r>
            <a:r>
              <a:rPr lang="en-US" err="1"/>
              <a:t>пользовательский</a:t>
            </a:r>
            <a:r>
              <a:rPr lang="en-US"/>
              <a:t> </a:t>
            </a:r>
            <a:r>
              <a:rPr lang="en-US" err="1"/>
              <a:t>приоритет</a:t>
            </a:r>
            <a:r>
              <a:rPr lang="en-US"/>
              <a:t>)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id - </a:t>
            </a:r>
            <a:r>
              <a:rPr lang="en-US" err="1"/>
              <a:t>время</a:t>
            </a:r>
            <a:r>
              <a:rPr lang="en-US"/>
              <a:t>, </a:t>
            </a:r>
            <a:r>
              <a:rPr lang="en-US" err="1"/>
              <a:t>проведенное</a:t>
            </a:r>
            <a:r>
              <a:rPr lang="en-US"/>
              <a:t> в </a:t>
            </a:r>
            <a:r>
              <a:rPr lang="en-US" err="1"/>
              <a:t>режиме</a:t>
            </a:r>
            <a:r>
              <a:rPr lang="en-US"/>
              <a:t> </a:t>
            </a:r>
            <a:r>
              <a:rPr lang="en-US" err="1"/>
              <a:t>ожидания</a:t>
            </a:r>
            <a:endParaRPr lang="en-US" err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err="1"/>
              <a:t>wa</a:t>
            </a:r>
            <a:r>
              <a:rPr lang="en-US"/>
              <a:t> - </a:t>
            </a:r>
            <a:r>
              <a:rPr lang="en-US" err="1"/>
              <a:t>время</a:t>
            </a:r>
            <a:r>
              <a:rPr lang="en-US"/>
              <a:t>, </a:t>
            </a:r>
            <a:r>
              <a:rPr lang="en-US" err="1"/>
              <a:t>потраченное</a:t>
            </a:r>
            <a:r>
              <a:rPr lang="en-US"/>
              <a:t> 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ожидание</a:t>
            </a:r>
            <a:r>
              <a:rPr lang="en-US"/>
              <a:t> 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периферийных</a:t>
            </a:r>
            <a:r>
              <a:rPr lang="en-US"/>
              <a:t> </a:t>
            </a:r>
            <a:r>
              <a:rPr lang="en-US" err="1"/>
              <a:t>устройствах</a:t>
            </a:r>
            <a:r>
              <a:rPr lang="en-US"/>
              <a:t> </a:t>
            </a:r>
            <a:r>
              <a:rPr lang="en-US" err="1"/>
              <a:t>ввода-вывода</a:t>
            </a:r>
            <a:r>
              <a:rPr lang="en-US"/>
              <a:t> (</a:t>
            </a:r>
            <a:r>
              <a:rPr lang="en-US" err="1"/>
              <a:t>например</a:t>
            </a:r>
            <a:r>
              <a:rPr lang="en-US"/>
              <a:t>, 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диске</a:t>
            </a:r>
            <a:r>
              <a:rPr lang="en-US"/>
              <a:t>)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hi- </a:t>
            </a:r>
            <a:r>
              <a:rPr lang="en-US" err="1"/>
              <a:t>Время</a:t>
            </a:r>
            <a:r>
              <a:rPr lang="en-US"/>
              <a:t>, </a:t>
            </a:r>
            <a:r>
              <a:rPr lang="en-US" err="1"/>
              <a:t>потраченное</a:t>
            </a:r>
            <a:r>
              <a:rPr lang="en-US"/>
              <a:t> 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обработку</a:t>
            </a:r>
            <a:r>
              <a:rPr lang="en-US"/>
              <a:t> </a:t>
            </a:r>
            <a:r>
              <a:rPr lang="en-US" err="1"/>
              <a:t>процедур</a:t>
            </a:r>
            <a:r>
              <a:rPr lang="en-US"/>
              <a:t> </a:t>
            </a:r>
            <a:r>
              <a:rPr lang="en-US" err="1"/>
              <a:t>аппаратного</a:t>
            </a:r>
            <a:r>
              <a:rPr lang="en-US"/>
              <a:t> </a:t>
            </a:r>
            <a:r>
              <a:rPr lang="en-US" err="1"/>
              <a:t>прерывания</a:t>
            </a:r>
            <a:r>
              <a:rPr lang="en-US"/>
              <a:t>. (</a:t>
            </a:r>
            <a:r>
              <a:rPr lang="en-US" err="1"/>
              <a:t>Всякий</a:t>
            </a:r>
            <a:r>
              <a:rPr lang="en-US"/>
              <a:t> </a:t>
            </a:r>
            <a:r>
              <a:rPr lang="en-US" err="1"/>
              <a:t>раз</a:t>
            </a:r>
            <a:r>
              <a:rPr lang="en-US"/>
              <a:t>, </a:t>
            </a:r>
            <a:r>
              <a:rPr lang="en-US" err="1"/>
              <a:t>когда</a:t>
            </a:r>
            <a:r>
              <a:rPr lang="en-US"/>
              <a:t> </a:t>
            </a:r>
            <a:r>
              <a:rPr lang="en-US" err="1"/>
              <a:t>периферийное</a:t>
            </a:r>
            <a:r>
              <a:rPr lang="en-US"/>
              <a:t> </a:t>
            </a:r>
            <a:r>
              <a:rPr lang="en-US" err="1"/>
              <a:t>устройство</a:t>
            </a:r>
            <a:r>
              <a:rPr lang="en-US"/>
              <a:t> </a:t>
            </a:r>
            <a:r>
              <a:rPr lang="en-US" err="1"/>
              <a:t>хочет</a:t>
            </a:r>
            <a:r>
              <a:rPr lang="en-US"/>
              <a:t> </a:t>
            </a:r>
            <a:r>
              <a:rPr lang="en-US" err="1"/>
              <a:t>внимания</a:t>
            </a:r>
            <a:r>
              <a:rPr lang="en-US"/>
              <a:t> </a:t>
            </a:r>
            <a:r>
              <a:rPr lang="en-US" err="1"/>
              <a:t>от</a:t>
            </a:r>
            <a:r>
              <a:rPr lang="en-US"/>
              <a:t> </a:t>
            </a:r>
            <a:r>
              <a:rPr lang="en-US" err="1"/>
              <a:t>процессора</a:t>
            </a:r>
            <a:r>
              <a:rPr lang="en-US"/>
              <a:t>, </a:t>
            </a:r>
            <a:r>
              <a:rPr lang="en-US" err="1"/>
              <a:t>оно</a:t>
            </a:r>
            <a:r>
              <a:rPr lang="en-US"/>
              <a:t> </a:t>
            </a:r>
            <a:r>
              <a:rPr lang="en-US" err="1"/>
              <a:t>буквально</a:t>
            </a:r>
            <a:r>
              <a:rPr lang="en-US"/>
              <a:t> </a:t>
            </a:r>
            <a:r>
              <a:rPr lang="en-US" err="1"/>
              <a:t>тянет</a:t>
            </a:r>
            <a:r>
              <a:rPr lang="en-US"/>
              <a:t> </a:t>
            </a:r>
            <a:r>
              <a:rPr lang="en-US" err="1"/>
              <a:t>линию</a:t>
            </a:r>
            <a:r>
              <a:rPr lang="en-US"/>
              <a:t>, </a:t>
            </a:r>
            <a:r>
              <a:rPr lang="en-US" err="1"/>
              <a:t>чтобы</a:t>
            </a:r>
            <a:r>
              <a:rPr lang="en-US"/>
              <a:t> </a:t>
            </a:r>
            <a:r>
              <a:rPr lang="en-US" err="1"/>
              <a:t>сигнализировать</a:t>
            </a:r>
            <a:r>
              <a:rPr lang="en-US"/>
              <a:t> </a:t>
            </a:r>
            <a:r>
              <a:rPr lang="en-US" err="1"/>
              <a:t>процессору</a:t>
            </a:r>
            <a:r>
              <a:rPr lang="en-US"/>
              <a:t> </a:t>
            </a:r>
            <a:r>
              <a:rPr lang="en-US" err="1"/>
              <a:t>об</a:t>
            </a:r>
            <a:r>
              <a:rPr lang="en-US"/>
              <a:t> </a:t>
            </a:r>
            <a:r>
              <a:rPr lang="en-US" err="1"/>
              <a:t>обслуживании</a:t>
            </a:r>
            <a:r>
              <a:rPr lang="en-US"/>
              <a:t>)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err="1"/>
              <a:t>si</a:t>
            </a:r>
            <a:r>
              <a:rPr lang="en-US"/>
              <a:t> - </a:t>
            </a:r>
            <a:r>
              <a:rPr lang="en-US" err="1"/>
              <a:t>время</a:t>
            </a:r>
            <a:r>
              <a:rPr lang="en-US"/>
              <a:t>, </a:t>
            </a:r>
            <a:r>
              <a:rPr lang="en-US" err="1"/>
              <a:t>потраченное</a:t>
            </a:r>
            <a:r>
              <a:rPr lang="en-US"/>
              <a:t> 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обработку</a:t>
            </a:r>
            <a:r>
              <a:rPr lang="en-US"/>
              <a:t> </a:t>
            </a:r>
            <a:r>
              <a:rPr lang="en-US" err="1"/>
              <a:t>программных</a:t>
            </a:r>
            <a:r>
              <a:rPr lang="en-US"/>
              <a:t> </a:t>
            </a:r>
            <a:r>
              <a:rPr lang="en-US" err="1"/>
              <a:t>прерываний</a:t>
            </a:r>
            <a:r>
              <a:rPr lang="en-US"/>
              <a:t>. (</a:t>
            </a:r>
            <a:r>
              <a:rPr lang="en-US" err="1"/>
              <a:t>фрагмент</a:t>
            </a:r>
            <a:r>
              <a:rPr lang="en-US"/>
              <a:t> </a:t>
            </a:r>
            <a:r>
              <a:rPr lang="en-US" err="1"/>
              <a:t>кода</a:t>
            </a:r>
            <a:r>
              <a:rPr lang="en-US"/>
              <a:t> </a:t>
            </a:r>
            <a:r>
              <a:rPr lang="en-US" err="1"/>
              <a:t>вызывает</a:t>
            </a:r>
            <a:r>
              <a:rPr lang="en-US"/>
              <a:t> </a:t>
            </a:r>
            <a:r>
              <a:rPr lang="en-US" err="1"/>
              <a:t>подпрограмму</a:t>
            </a:r>
            <a:r>
              <a:rPr lang="en-US"/>
              <a:t> </a:t>
            </a:r>
            <a:r>
              <a:rPr lang="en-US" err="1"/>
              <a:t>прерывания</a:t>
            </a:r>
            <a:r>
              <a:rPr lang="en-US"/>
              <a:t> ...)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err="1"/>
              <a:t>st</a:t>
            </a:r>
            <a:r>
              <a:rPr lang="en-US"/>
              <a:t> - </a:t>
            </a:r>
            <a:r>
              <a:rPr lang="en-US" err="1"/>
              <a:t>Время</a:t>
            </a:r>
            <a:r>
              <a:rPr lang="en-US"/>
              <a:t>, </a:t>
            </a:r>
            <a:r>
              <a:rPr lang="en-US" err="1"/>
              <a:t>затрачиваемое</a:t>
            </a:r>
            <a:r>
              <a:rPr lang="en-US"/>
              <a:t> 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принудительное</a:t>
            </a:r>
            <a:r>
              <a:rPr lang="en-US"/>
              <a:t> </a:t>
            </a:r>
            <a:r>
              <a:rPr lang="en-US" err="1"/>
              <a:t>ожидание</a:t>
            </a:r>
            <a:r>
              <a:rPr lang="en-US"/>
              <a:t> </a:t>
            </a:r>
            <a:r>
              <a:rPr lang="en-US" err="1"/>
              <a:t>виртуальным</a:t>
            </a:r>
            <a:r>
              <a:rPr lang="en-US"/>
              <a:t> </a:t>
            </a:r>
            <a:r>
              <a:rPr lang="en-US" err="1"/>
              <a:t>процессором</a:t>
            </a:r>
            <a:r>
              <a:rPr lang="en-US"/>
              <a:t>, </a:t>
            </a:r>
            <a:r>
              <a:rPr lang="en-US" err="1"/>
              <a:t>пока</a:t>
            </a:r>
            <a:r>
              <a:rPr lang="en-US"/>
              <a:t> </a:t>
            </a:r>
            <a:r>
              <a:rPr lang="en-US" err="1"/>
              <a:t>гипервизор</a:t>
            </a:r>
            <a:r>
              <a:rPr lang="en-US"/>
              <a:t> </a:t>
            </a:r>
            <a:r>
              <a:rPr lang="en-US" err="1"/>
              <a:t>обслуживает</a:t>
            </a:r>
            <a:r>
              <a:rPr lang="en-US"/>
              <a:t> </a:t>
            </a:r>
            <a:r>
              <a:rPr lang="en-US" err="1"/>
              <a:t>другой</a:t>
            </a:r>
            <a:r>
              <a:rPr lang="en-US"/>
              <a:t> </a:t>
            </a:r>
            <a:r>
              <a:rPr lang="en-US" err="1"/>
              <a:t>процессор</a:t>
            </a:r>
            <a:r>
              <a:rPr lang="en-US"/>
              <a:t> (</a:t>
            </a:r>
            <a:r>
              <a:rPr lang="en-US" err="1"/>
              <a:t>украденный</a:t>
            </a:r>
            <a:r>
              <a:rPr lang="en-US"/>
              <a:t> с </a:t>
            </a:r>
            <a:r>
              <a:rPr lang="en-US" err="1"/>
              <a:t>виртуальной</a:t>
            </a:r>
            <a:r>
              <a:rPr lang="en-US"/>
              <a:t> </a:t>
            </a:r>
            <a:r>
              <a:rPr lang="en-US" err="1"/>
              <a:t>машины</a:t>
            </a:r>
            <a:r>
              <a:rPr lang="en-US"/>
              <a:t>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24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00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Помимо </a:t>
            </a:r>
            <a:r>
              <a:rPr lang="en-US" sz="200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TOP </a:t>
            </a:r>
            <a:r>
              <a:rPr lang="ru-RU" sz="200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существуют различные производные </a:t>
            </a:r>
            <a:r>
              <a:rPr lang="en-US" sz="2000" err="1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htop</a:t>
            </a:r>
            <a:r>
              <a:rPr lang="en-US" sz="200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, atop </a:t>
            </a:r>
            <a:r>
              <a:rPr lang="ru-RU" sz="2000">
                <a:solidFill>
                  <a:srgbClr val="262673"/>
                </a:solidFill>
                <a:latin typeface="Courier New" pitchFamily="49" charset="0"/>
                <a:cs typeface="Courier New" pitchFamily="49" charset="0"/>
              </a:rPr>
              <a:t>и т.д. но их мы разбирать не будем.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200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</a:rPr>
              <a:t>В целом они довольно похожи; работа с </a:t>
            </a:r>
            <a:r>
              <a:rPr lang="ru-RU" sz="4800" b="1" i="0" err="1">
                <a:solidFill>
                  <a:srgbClr val="664F4F"/>
                </a:solidFill>
                <a:effectLst/>
                <a:latin typeface="Tahoma" panose="020B0604030504040204" pitchFamily="34" charset="0"/>
              </a:rPr>
              <a:t>htop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</a:rPr>
              <a:t> может быть немного удобнее за счет интерактивности; при этом </a:t>
            </a:r>
            <a:r>
              <a:rPr lang="ru-RU" sz="4800" b="1" i="0" err="1">
                <a:solidFill>
                  <a:srgbClr val="664F4F"/>
                </a:solidFill>
                <a:effectLst/>
                <a:latin typeface="Tahoma" panose="020B0604030504040204" pitchFamily="34" charset="0"/>
              </a:rPr>
              <a:t>top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</a:rPr>
              <a:t> предустановлена во всех дистрибутивах Linux и не требует отдельной установки; </a:t>
            </a:r>
            <a:r>
              <a:rPr lang="ru-RU" sz="4800" b="1" i="0" err="1">
                <a:solidFill>
                  <a:srgbClr val="664F4F"/>
                </a:solidFill>
                <a:effectLst/>
                <a:latin typeface="Tahoma" panose="020B0604030504040204" pitchFamily="34" charset="0"/>
              </a:rPr>
              <a:t>atop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</a:rPr>
              <a:t> отличается возможностью ведения логов. </a:t>
            </a:r>
            <a:endParaRPr lang="en-US" sz="4800" b="0" i="0">
              <a:solidFill>
                <a:srgbClr val="664F4F"/>
              </a:solidFill>
              <a:effectLst/>
              <a:latin typeface="Tahoma" panose="020B0604030504040204" pitchFamily="34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800" b="0" i="0">
              <a:solidFill>
                <a:srgbClr val="664F4F"/>
              </a:solidFill>
              <a:effectLst/>
              <a:latin typeface="Tahoma" panose="020B060403050404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800" b="0" i="0">
              <a:solidFill>
                <a:srgbClr val="664F4F"/>
              </a:solidFill>
              <a:effectLst/>
              <a:latin typeface="Tahoma" panose="020B060403050404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Нажимая «1» можно открыть процессоры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Можно сменить цветовую схему через </a:t>
            </a:r>
            <a:r>
              <a:rPr lang="en-US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z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, а нажав </a:t>
            </a:r>
            <a:r>
              <a:rPr lang="en-US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Z 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можно настроить ее под себя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9600" b="0" i="0">
              <a:solidFill>
                <a:srgbClr val="444444"/>
              </a:solidFill>
              <a:effectLst/>
              <a:latin typeface="Open Sans" panose="020B060603050402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9600" b="0" i="0">
                <a:solidFill>
                  <a:srgbClr val="444444"/>
                </a:solidFill>
                <a:effectLst/>
                <a:latin typeface="Open Sans" panose="020B0606030504020204" pitchFamily="34" charset="0"/>
                <a:cs typeface="Courier New" pitchFamily="49" charset="0"/>
              </a:rPr>
              <a:t>Виртуальные окна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9600" b="0" i="0">
              <a:solidFill>
                <a:srgbClr val="444444"/>
              </a:solidFill>
              <a:effectLst/>
              <a:latin typeface="Open Sans" panose="020B060603050402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9600" b="0" i="0">
                <a:solidFill>
                  <a:srgbClr val="444444"/>
                </a:solidFill>
                <a:effectLst/>
                <a:latin typeface="Open Sans" panose="020B0606030504020204" pitchFamily="34" charset="0"/>
                <a:cs typeface="Courier New" pitchFamily="49" charset="0"/>
              </a:rPr>
              <a:t>A </a:t>
            </a:r>
            <a:r>
              <a:rPr lang="ru-RU" sz="9600" b="0" i="0">
                <a:solidFill>
                  <a:srgbClr val="444444"/>
                </a:solidFill>
                <a:effectLst/>
                <a:latin typeface="Open Sans" panose="020B0606030504020204" pitchFamily="34" charset="0"/>
                <a:cs typeface="Courier New" pitchFamily="49" charset="0"/>
              </a:rPr>
              <a:t>и переключение по а</a:t>
            </a:r>
            <a:endParaRPr lang="en-US" sz="9600" b="0" i="0">
              <a:solidFill>
                <a:srgbClr val="444444"/>
              </a:solidFill>
              <a:effectLst/>
              <a:latin typeface="Open Sans" panose="020B060603050402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9600" b="0" i="0">
              <a:solidFill>
                <a:srgbClr val="444444"/>
              </a:solidFill>
              <a:effectLst/>
              <a:latin typeface="Open Sans" panose="020B060603050402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По умолчанию у нас есть полноэкранный режим отображения, в котором сводка и данные задачи отображаются в одном окне. Таким образом, в любой момент может отображаться только одна группа полей. Существует также альтернативный режим отображения, в котором может быть максимум четыре окна, в каждом из которых отображается группа полей. Эти окна называются </a:t>
            </a:r>
            <a:r>
              <a:rPr lang="ru-RU" sz="4800" b="0" i="0" err="1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Def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, </a:t>
            </a:r>
            <a:r>
              <a:rPr lang="ru-RU" sz="4800" b="0" i="0" err="1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Job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, </a:t>
            </a:r>
            <a:r>
              <a:rPr lang="ru-RU" sz="4800" b="0" i="0" err="1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Mem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 и </a:t>
            </a:r>
            <a:r>
              <a:rPr lang="ru-RU" sz="4800" b="0" i="0" err="1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Usr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.</a:t>
            </a:r>
          </a:p>
          <a:p>
            <a:pPr marL="685800" indent="-685800" eaLnBrk="1" hangingPunct="1">
              <a:spcBef>
                <a:spcPts val="450"/>
              </a:spcBef>
              <a:buClr>
                <a:srgbClr val="262673"/>
              </a:buClr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Def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: отсортировано по% CPU</a:t>
            </a:r>
          </a:p>
          <a:p>
            <a:pPr marL="685800" indent="-685800" eaLnBrk="1" hangingPunct="1">
              <a:spcBef>
                <a:spcPts val="450"/>
              </a:spcBef>
              <a:buClr>
                <a:srgbClr val="262673"/>
              </a:buClr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Job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: отсортировано по PID</a:t>
            </a:r>
          </a:p>
          <a:p>
            <a:pPr marL="685800" indent="-685800" eaLnBrk="1" hangingPunct="1">
              <a:spcBef>
                <a:spcPts val="450"/>
              </a:spcBef>
              <a:buClr>
                <a:srgbClr val="262673"/>
              </a:buClr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 err="1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Mem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: отсортировано по% MEM</a:t>
            </a:r>
          </a:p>
          <a:p>
            <a:pPr marL="685800" indent="-685800" eaLnBrk="1" hangingPunct="1">
              <a:spcBef>
                <a:spcPts val="450"/>
              </a:spcBef>
              <a:buClr>
                <a:srgbClr val="262673"/>
              </a:buClr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 err="1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Usr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: отсортировано по полю пользователя</a:t>
            </a:r>
            <a:endParaRPr lang="en-US" sz="4800" b="0" i="0">
              <a:solidFill>
                <a:srgbClr val="664F4F"/>
              </a:solidFill>
              <a:effectLst/>
              <a:latin typeface="Tahoma" panose="020B060403050404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В альтернативный режим отображения можно войти с помощью команды переключения режима отображения. Каждая из 4 групп полей имеет уникальную отдельно настраиваемую сводную область и собственную настраиваемую область задач. Только одно из этих 4 окон будет текущим окном. Текущее окно отображается в верхнем левом углу.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4800" b="0" i="0">
              <a:solidFill>
                <a:srgbClr val="664F4F"/>
              </a:solidFill>
              <a:effectLst/>
              <a:latin typeface="Tahoma" panose="020B060403050404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Фильтрация процессов по </a:t>
            </a:r>
            <a:r>
              <a:rPr lang="en-US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u 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и нужно ввести пользователя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4800" b="0" i="0">
              <a:solidFill>
                <a:srgbClr val="664F4F"/>
              </a:solidFill>
              <a:effectLst/>
              <a:latin typeface="Tahoma" panose="020B060403050404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20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Настройки можно сохранить нажав </a:t>
            </a:r>
            <a:r>
              <a:rPr lang="en-US" sz="20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W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Она записывает все внесённые настройки в файл ~/.</a:t>
            </a:r>
            <a:r>
              <a:rPr lang="ru-RU" sz="4800" b="0" i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toprc</a:t>
            </a:r>
            <a:r>
              <a:rPr lang="ru-RU" sz="4800" b="0" i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и при следующем запуске они будут восстановлены.</a:t>
            </a:r>
            <a:endParaRPr lang="ru-RU" sz="4800" b="0" i="0">
              <a:solidFill>
                <a:srgbClr val="664F4F"/>
              </a:solidFill>
              <a:effectLst/>
              <a:latin typeface="Tahoma" panose="020B060403050404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sz="4800" b="0" i="0">
              <a:solidFill>
                <a:srgbClr val="664F4F"/>
              </a:solidFill>
              <a:effectLst/>
              <a:latin typeface="Tahoma" panose="020B0604030504040204" pitchFamily="34" charset="0"/>
              <a:cs typeface="Courier New" pitchFamily="49" charset="0"/>
            </a:endParaRP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Как же завершить процесс?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Используем для этого </a:t>
            </a:r>
            <a:r>
              <a:rPr lang="en-US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k </a:t>
            </a:r>
            <a:r>
              <a:rPr lang="ru-RU" sz="4800" b="0" i="0">
                <a:solidFill>
                  <a:srgbClr val="664F4F"/>
                </a:solidFill>
                <a:effectLst/>
                <a:latin typeface="Tahoma" panose="020B0604030504040204" pitchFamily="34" charset="0"/>
                <a:cs typeface="Courier New" pitchFamily="49" charset="0"/>
              </a:rPr>
              <a:t>и потом номер ПИД процесса, а после сигнал завершения</a:t>
            </a:r>
          </a:p>
          <a:p>
            <a:pPr eaLnBrk="1" hangingPunct="1">
              <a:spcBef>
                <a:spcPts val="450"/>
              </a:spcBef>
              <a:buClr>
                <a:srgbClr val="262673"/>
              </a:buClr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33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err="1"/>
              <a:t>Если</a:t>
            </a:r>
            <a:r>
              <a:rPr lang="en-GB"/>
              <a:t> </a:t>
            </a:r>
            <a:r>
              <a:rPr lang="en-GB" err="1"/>
              <a:t>вы</a:t>
            </a:r>
            <a:r>
              <a:rPr lang="en-GB"/>
              <a:t> </a:t>
            </a:r>
            <a:r>
              <a:rPr lang="en-GB" err="1"/>
              <a:t>хотите</a:t>
            </a:r>
            <a:r>
              <a:rPr lang="en-GB"/>
              <a:t> </a:t>
            </a:r>
            <a:r>
              <a:rPr lang="en-GB" err="1"/>
              <a:t>узнать</a:t>
            </a:r>
            <a:r>
              <a:rPr lang="en-GB"/>
              <a:t> </a:t>
            </a:r>
            <a:r>
              <a:rPr lang="en-GB" err="1"/>
              <a:t>подробную</a:t>
            </a:r>
            <a:r>
              <a:rPr lang="en-GB"/>
              <a:t> </a:t>
            </a:r>
            <a:r>
              <a:rPr lang="en-GB" err="1"/>
              <a:t>информацию</a:t>
            </a:r>
            <a:r>
              <a:rPr lang="en-GB"/>
              <a:t> </a:t>
            </a:r>
            <a:r>
              <a:rPr lang="en-GB" err="1"/>
              <a:t>об</a:t>
            </a:r>
            <a:r>
              <a:rPr lang="en-GB"/>
              <a:t> </a:t>
            </a:r>
            <a:r>
              <a:rPr lang="en-GB" err="1"/>
              <a:t>использовании</a:t>
            </a:r>
            <a:r>
              <a:rPr lang="en-GB"/>
              <a:t> </a:t>
            </a:r>
            <a:r>
              <a:rPr lang="en-GB" err="1"/>
              <a:t>памяти</a:t>
            </a:r>
            <a:r>
              <a:rPr lang="en-GB"/>
              <a:t> в </a:t>
            </a:r>
            <a:r>
              <a:rPr lang="en-GB" err="1"/>
              <a:t>системе</a:t>
            </a:r>
            <a:r>
              <a:rPr lang="en-GB"/>
              <a:t> Linux, </a:t>
            </a:r>
            <a:r>
              <a:rPr lang="en-GB" err="1"/>
              <a:t>команда</a:t>
            </a:r>
            <a:r>
              <a:rPr lang="en-GB"/>
              <a:t> free – </a:t>
            </a:r>
            <a:r>
              <a:rPr lang="en-GB" err="1"/>
              <a:t>это</a:t>
            </a:r>
            <a:r>
              <a:rPr lang="en-GB"/>
              <a:t> </a:t>
            </a:r>
            <a:r>
              <a:rPr lang="en-GB" err="1"/>
              <a:t>простая</a:t>
            </a:r>
            <a:r>
              <a:rPr lang="en-GB"/>
              <a:t> </a:t>
            </a:r>
            <a:r>
              <a:rPr lang="en-GB" err="1"/>
              <a:t>утилита</a:t>
            </a:r>
            <a:r>
              <a:rPr lang="en-GB"/>
              <a:t>, </a:t>
            </a:r>
            <a:r>
              <a:rPr lang="en-GB" err="1"/>
              <a:t>которая</a:t>
            </a:r>
            <a:r>
              <a:rPr lang="en-GB"/>
              <a:t> </a:t>
            </a:r>
            <a:r>
              <a:rPr lang="en-GB" err="1"/>
              <a:t>позволяет</a:t>
            </a:r>
            <a:r>
              <a:rPr lang="en-GB"/>
              <a:t> </a:t>
            </a:r>
            <a:r>
              <a:rPr lang="en-GB" err="1"/>
              <a:t>легко</a:t>
            </a:r>
            <a:r>
              <a:rPr lang="en-GB"/>
              <a:t> </a:t>
            </a:r>
            <a:r>
              <a:rPr lang="en-GB" err="1"/>
              <a:t>находить</a:t>
            </a:r>
            <a:r>
              <a:rPr lang="en-GB"/>
              <a:t> </a:t>
            </a:r>
            <a:r>
              <a:rPr lang="en-GB" err="1"/>
              <a:t>результаты</a:t>
            </a:r>
            <a:r>
              <a:rPr lang="en-GB"/>
              <a:t> в </a:t>
            </a:r>
            <a:r>
              <a:rPr lang="en-GB" err="1"/>
              <a:t>реальном</a:t>
            </a:r>
            <a:r>
              <a:rPr lang="en-GB"/>
              <a:t> </a:t>
            </a:r>
            <a:r>
              <a:rPr lang="en-GB" err="1"/>
              <a:t>времени</a:t>
            </a:r>
            <a:r>
              <a:rPr lang="en-GB"/>
              <a:t> </a:t>
            </a:r>
            <a:r>
              <a:rPr lang="en-GB" err="1"/>
              <a:t>для</a:t>
            </a:r>
            <a:r>
              <a:rPr lang="en-GB"/>
              <a:t> </a:t>
            </a:r>
            <a:r>
              <a:rPr lang="en-GB" err="1"/>
              <a:t>различных</a:t>
            </a:r>
            <a:r>
              <a:rPr lang="en-GB"/>
              <a:t> </a:t>
            </a:r>
            <a:r>
              <a:rPr lang="en-GB" err="1"/>
              <a:t>вариантов</a:t>
            </a:r>
            <a:r>
              <a:rPr lang="en-GB"/>
              <a:t> </a:t>
            </a:r>
            <a:r>
              <a:rPr lang="en-GB" err="1"/>
              <a:t>использования</a:t>
            </a:r>
            <a:r>
              <a:rPr lang="en-GB"/>
              <a:t>.</a:t>
            </a:r>
            <a:endParaRPr lang="en-US"/>
          </a:p>
          <a:p>
            <a:pPr>
              <a:spcBef>
                <a:spcPts val="450"/>
              </a:spcBef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err="1"/>
              <a:t>Чтобы</a:t>
            </a:r>
            <a:r>
              <a:rPr lang="en-GB"/>
              <a:t> </a:t>
            </a:r>
            <a:r>
              <a:rPr lang="en-GB" err="1"/>
              <a:t>избежать</a:t>
            </a:r>
            <a:r>
              <a:rPr lang="en-GB"/>
              <a:t> </a:t>
            </a:r>
            <a:r>
              <a:rPr lang="en-GB" err="1"/>
              <a:t>некоторой</a:t>
            </a:r>
            <a:r>
              <a:rPr lang="en-GB"/>
              <a:t> </a:t>
            </a:r>
            <a:r>
              <a:rPr lang="en-GB" err="1"/>
              <a:t>путаницы</a:t>
            </a:r>
            <a:r>
              <a:rPr lang="en-GB"/>
              <a:t>, </a:t>
            </a:r>
            <a:r>
              <a:rPr lang="en-GB" err="1"/>
              <a:t>давайте</a:t>
            </a:r>
            <a:r>
              <a:rPr lang="en-GB"/>
              <a:t> </a:t>
            </a:r>
            <a:r>
              <a:rPr lang="en-GB" err="1"/>
              <a:t>уточним</a:t>
            </a:r>
            <a:r>
              <a:rPr lang="en-GB"/>
              <a:t>, </a:t>
            </a:r>
            <a:r>
              <a:rPr lang="en-GB" err="1"/>
              <a:t>что</a:t>
            </a:r>
            <a:r>
              <a:rPr lang="en-GB"/>
              <a:t> </a:t>
            </a:r>
            <a:r>
              <a:rPr lang="en-GB" err="1"/>
              <a:t>означают</a:t>
            </a:r>
            <a:r>
              <a:rPr lang="en-GB"/>
              <a:t> </a:t>
            </a:r>
            <a:r>
              <a:rPr lang="en-GB" err="1"/>
              <a:t>эти</a:t>
            </a:r>
            <a:r>
              <a:rPr lang="en-GB"/>
              <a:t> </a:t>
            </a:r>
            <a:r>
              <a:rPr lang="en-GB" err="1"/>
              <a:t>термины</a:t>
            </a:r>
            <a:r>
              <a:rPr lang="en-GB"/>
              <a:t>.</a:t>
            </a:r>
            <a:endParaRPr lang="en-GB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Total. </a:t>
            </a:r>
            <a:r>
              <a:rPr lang="en-GB" err="1"/>
              <a:t>Эта</a:t>
            </a:r>
            <a:r>
              <a:rPr lang="en-GB"/>
              <a:t> </a:t>
            </a:r>
            <a:r>
              <a:rPr lang="en-GB" err="1"/>
              <a:t>цифра</a:t>
            </a:r>
            <a:r>
              <a:rPr lang="en-GB"/>
              <a:t> </a:t>
            </a:r>
            <a:r>
              <a:rPr lang="en-GB" err="1"/>
              <a:t>представляет</a:t>
            </a:r>
            <a:r>
              <a:rPr lang="en-GB"/>
              <a:t> </a:t>
            </a:r>
            <a:r>
              <a:rPr lang="en-GB" err="1"/>
              <a:t>всю</a:t>
            </a:r>
            <a:r>
              <a:rPr lang="en-GB"/>
              <a:t> </a:t>
            </a:r>
            <a:r>
              <a:rPr lang="en-GB" err="1"/>
              <a:t>существующую</a:t>
            </a:r>
            <a:r>
              <a:rPr lang="en-GB"/>
              <a:t> </a:t>
            </a:r>
            <a:r>
              <a:rPr lang="en-GB" err="1"/>
              <a:t>память</a:t>
            </a:r>
            <a:r>
              <a:rPr lang="en-GB"/>
              <a:t>.</a:t>
            </a:r>
            <a:endParaRPr lang="en-GB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Used </a:t>
            </a:r>
            <a:r>
              <a:rPr lang="en-GB" err="1"/>
              <a:t>вычисление</a:t>
            </a:r>
            <a:r>
              <a:rPr lang="en-GB"/>
              <a:t> </a:t>
            </a:r>
            <a:r>
              <a:rPr lang="en-GB" err="1"/>
              <a:t>общего</a:t>
            </a:r>
            <a:r>
              <a:rPr lang="en-GB"/>
              <a:t> </a:t>
            </a:r>
            <a:r>
              <a:rPr lang="en-GB" err="1"/>
              <a:t>значения</a:t>
            </a:r>
            <a:r>
              <a:rPr lang="en-GB"/>
              <a:t> </a:t>
            </a:r>
            <a:r>
              <a:rPr lang="en-GB" err="1"/>
              <a:t>оперативной</a:t>
            </a:r>
            <a:r>
              <a:rPr lang="en-GB"/>
              <a:t> </a:t>
            </a:r>
            <a:r>
              <a:rPr lang="en-GB" err="1"/>
              <a:t>памяти</a:t>
            </a:r>
            <a:r>
              <a:rPr lang="en-GB"/>
              <a:t> </a:t>
            </a:r>
            <a:r>
              <a:rPr lang="en-GB" err="1"/>
              <a:t>системы</a:t>
            </a:r>
            <a:r>
              <a:rPr lang="en-GB"/>
              <a:t> </a:t>
            </a:r>
            <a:r>
              <a:rPr lang="en-GB" err="1"/>
              <a:t>за</a:t>
            </a:r>
            <a:r>
              <a:rPr lang="en-GB"/>
              <a:t> </a:t>
            </a:r>
            <a:r>
              <a:rPr lang="en-GB" err="1"/>
              <a:t>вычетом</a:t>
            </a:r>
            <a:r>
              <a:rPr lang="en-GB"/>
              <a:t> </a:t>
            </a:r>
            <a:r>
              <a:rPr lang="en-GB" err="1"/>
              <a:t>выделенной</a:t>
            </a:r>
            <a:r>
              <a:rPr lang="en-GB"/>
              <a:t> </a:t>
            </a:r>
            <a:r>
              <a:rPr lang="en-GB" err="1"/>
              <a:t>свободной</a:t>
            </a:r>
            <a:r>
              <a:rPr lang="en-GB"/>
              <a:t>, </a:t>
            </a:r>
            <a:r>
              <a:rPr lang="en-GB" err="1"/>
              <a:t>разделяемой</a:t>
            </a:r>
            <a:r>
              <a:rPr lang="en-GB"/>
              <a:t>, </a:t>
            </a:r>
            <a:r>
              <a:rPr lang="en-GB" err="1"/>
              <a:t>буферной</a:t>
            </a:r>
            <a:r>
              <a:rPr lang="en-GB"/>
              <a:t> и </a:t>
            </a:r>
            <a:r>
              <a:rPr lang="en-GB" err="1"/>
              <a:t>кэш-памяти</a:t>
            </a:r>
            <a:r>
              <a:rPr lang="en-GB"/>
              <a:t>.</a:t>
            </a:r>
            <a:endParaRPr lang="en-GB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Free – </a:t>
            </a:r>
            <a:r>
              <a:rPr lang="en-GB" err="1"/>
              <a:t>это</a:t>
            </a:r>
            <a:r>
              <a:rPr lang="en-GB"/>
              <a:t> </a:t>
            </a:r>
            <a:r>
              <a:rPr lang="en-GB" err="1"/>
              <a:t>память</a:t>
            </a:r>
            <a:r>
              <a:rPr lang="en-GB"/>
              <a:t>, </a:t>
            </a:r>
            <a:r>
              <a:rPr lang="en-GB" err="1"/>
              <a:t>которая</a:t>
            </a:r>
            <a:r>
              <a:rPr lang="en-GB"/>
              <a:t> </a:t>
            </a:r>
            <a:r>
              <a:rPr lang="en-GB" err="1"/>
              <a:t>не</a:t>
            </a:r>
            <a:r>
              <a:rPr lang="en-GB"/>
              <a:t> </a:t>
            </a:r>
            <a:r>
              <a:rPr lang="en-GB" err="1"/>
              <a:t>используется</a:t>
            </a:r>
            <a:r>
              <a:rPr lang="en-GB"/>
              <a:t> </a:t>
            </a:r>
            <a:r>
              <a:rPr lang="en-GB" err="1"/>
              <a:t>ни</a:t>
            </a:r>
            <a:r>
              <a:rPr lang="en-GB"/>
              <a:t> </a:t>
            </a:r>
            <a:r>
              <a:rPr lang="en-GB" err="1"/>
              <a:t>для</a:t>
            </a:r>
            <a:r>
              <a:rPr lang="en-GB"/>
              <a:t> </a:t>
            </a:r>
            <a:r>
              <a:rPr lang="en-GB" err="1"/>
              <a:t>каких</a:t>
            </a:r>
            <a:r>
              <a:rPr lang="en-GB"/>
              <a:t> </a:t>
            </a:r>
            <a:r>
              <a:rPr lang="en-GB" err="1"/>
              <a:t>целей</a:t>
            </a:r>
            <a:r>
              <a:rPr lang="en-GB"/>
              <a:t>.</a:t>
            </a:r>
            <a:endParaRPr lang="en-GB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/>
              <a:t>Shared, Buffer, </a:t>
            </a:r>
            <a:r>
              <a:rPr lang="en-GB"/>
              <a:t>и </a:t>
            </a:r>
            <a:r>
              <a:rPr lang="en-GB" b="1"/>
              <a:t>Cache</a:t>
            </a:r>
            <a:r>
              <a:rPr lang="en-GB"/>
              <a:t> </a:t>
            </a:r>
            <a:r>
              <a:rPr lang="en-GB" err="1"/>
              <a:t>идентифицируют</a:t>
            </a:r>
            <a:r>
              <a:rPr lang="en-GB"/>
              <a:t> </a:t>
            </a:r>
            <a:r>
              <a:rPr lang="en-GB" err="1"/>
              <a:t>память</a:t>
            </a:r>
            <a:r>
              <a:rPr lang="en-GB"/>
              <a:t>, </a:t>
            </a:r>
            <a:r>
              <a:rPr lang="en-GB" err="1"/>
              <a:t>используемую</a:t>
            </a:r>
            <a:r>
              <a:rPr lang="en-GB"/>
              <a:t> </a:t>
            </a:r>
            <a:r>
              <a:rPr lang="en-GB" err="1"/>
              <a:t>для</a:t>
            </a:r>
            <a:r>
              <a:rPr lang="en-GB"/>
              <a:t> </a:t>
            </a:r>
            <a:r>
              <a:rPr lang="en-GB" err="1"/>
              <a:t>нужд</a:t>
            </a:r>
            <a:r>
              <a:rPr lang="en-GB"/>
              <a:t> </a:t>
            </a:r>
            <a:r>
              <a:rPr lang="en-GB" err="1"/>
              <a:t>ядра</a:t>
            </a:r>
            <a:r>
              <a:rPr lang="en-GB"/>
              <a:t> / </a:t>
            </a:r>
            <a:r>
              <a:rPr lang="en-GB" err="1"/>
              <a:t>операционной</a:t>
            </a:r>
            <a:r>
              <a:rPr lang="en-GB"/>
              <a:t> </a:t>
            </a:r>
            <a:r>
              <a:rPr lang="en-GB" err="1"/>
              <a:t>системы</a:t>
            </a:r>
            <a:r>
              <a:rPr lang="en-GB"/>
              <a:t>. </a:t>
            </a:r>
            <a:r>
              <a:rPr lang="en-GB" err="1"/>
              <a:t>Буфер</a:t>
            </a:r>
            <a:r>
              <a:rPr lang="en-GB"/>
              <a:t> и </a:t>
            </a:r>
            <a:r>
              <a:rPr lang="en-GB" err="1"/>
              <a:t>кеш</a:t>
            </a:r>
            <a:r>
              <a:rPr lang="en-GB"/>
              <a:t> </a:t>
            </a:r>
            <a:r>
              <a:rPr lang="en-GB" err="1"/>
              <a:t>складываются</a:t>
            </a:r>
            <a:r>
              <a:rPr lang="en-GB"/>
              <a:t> </a:t>
            </a:r>
            <a:r>
              <a:rPr lang="en-GB" err="1"/>
              <a:t>вместе</a:t>
            </a:r>
            <a:r>
              <a:rPr lang="en-GB"/>
              <a:t>, а </a:t>
            </a:r>
            <a:r>
              <a:rPr lang="en-GB" err="1"/>
              <a:t>сумма</a:t>
            </a:r>
            <a:r>
              <a:rPr lang="en-GB"/>
              <a:t> </a:t>
            </a:r>
            <a:r>
              <a:rPr lang="en-GB" err="1"/>
              <a:t>указывается</a:t>
            </a:r>
            <a:r>
              <a:rPr lang="en-GB"/>
              <a:t> в </a:t>
            </a:r>
            <a:r>
              <a:rPr lang="en-GB" err="1"/>
              <a:t>разделе</a:t>
            </a:r>
            <a:r>
              <a:rPr lang="en-GB"/>
              <a:t> «buff/cache».</a:t>
            </a:r>
            <a:endParaRPr lang="en-GB">
              <a:cs typeface="Calibri"/>
            </a:endParaRPr>
          </a:p>
          <a:p>
            <a:pPr marL="285750" indent="-285750">
              <a:buFont typeface="Arial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/>
              <a:t>Available </a:t>
            </a:r>
            <a:r>
              <a:rPr lang="en-GB" err="1"/>
              <a:t>память</a:t>
            </a:r>
            <a:r>
              <a:rPr lang="en-GB"/>
              <a:t> </a:t>
            </a:r>
            <a:r>
              <a:rPr lang="en-GB" err="1"/>
              <a:t>появляется</a:t>
            </a:r>
            <a:r>
              <a:rPr lang="en-GB"/>
              <a:t> в </a:t>
            </a:r>
            <a:r>
              <a:rPr lang="en-GB" err="1"/>
              <a:t>более</a:t>
            </a:r>
            <a:r>
              <a:rPr lang="en-GB"/>
              <a:t> </a:t>
            </a:r>
            <a:r>
              <a:rPr lang="en-GB" err="1"/>
              <a:t>новых</a:t>
            </a:r>
            <a:r>
              <a:rPr lang="en-GB"/>
              <a:t> </a:t>
            </a:r>
            <a:r>
              <a:rPr lang="en-GB" err="1"/>
              <a:t>версиях</a:t>
            </a:r>
            <a:r>
              <a:rPr lang="en-GB"/>
              <a:t> free и </a:t>
            </a:r>
            <a:r>
              <a:rPr lang="en-GB" err="1"/>
              <a:t>предназначена</a:t>
            </a:r>
            <a:r>
              <a:rPr lang="en-GB"/>
              <a:t> </a:t>
            </a:r>
            <a:r>
              <a:rPr lang="en-GB" err="1"/>
              <a:t>для</a:t>
            </a:r>
            <a:r>
              <a:rPr lang="en-GB"/>
              <a:t> </a:t>
            </a:r>
            <a:r>
              <a:rPr lang="en-GB" err="1"/>
              <a:t>того</a:t>
            </a:r>
            <a:r>
              <a:rPr lang="en-GB"/>
              <a:t>, </a:t>
            </a:r>
            <a:r>
              <a:rPr lang="en-GB" err="1"/>
              <a:t>чтобы</a:t>
            </a:r>
            <a:r>
              <a:rPr lang="en-GB"/>
              <a:t> </a:t>
            </a:r>
            <a:r>
              <a:rPr lang="en-GB" err="1"/>
              <a:t>дать</a:t>
            </a:r>
            <a:r>
              <a:rPr lang="en-GB"/>
              <a:t> </a:t>
            </a:r>
            <a:r>
              <a:rPr lang="en-GB" err="1"/>
              <a:t>конечному</a:t>
            </a:r>
            <a:r>
              <a:rPr lang="en-GB"/>
              <a:t> </a:t>
            </a:r>
            <a:r>
              <a:rPr lang="en-GB" err="1"/>
              <a:t>пользователю</a:t>
            </a:r>
            <a:r>
              <a:rPr lang="en-GB"/>
              <a:t> </a:t>
            </a:r>
            <a:r>
              <a:rPr lang="en-GB" err="1"/>
              <a:t>оценку</a:t>
            </a:r>
            <a:r>
              <a:rPr lang="en-GB"/>
              <a:t> </a:t>
            </a:r>
            <a:r>
              <a:rPr lang="en-GB" err="1"/>
              <a:t>того</a:t>
            </a:r>
            <a:r>
              <a:rPr lang="en-GB"/>
              <a:t>, </a:t>
            </a:r>
            <a:r>
              <a:rPr lang="en-GB" err="1"/>
              <a:t>сколько</a:t>
            </a:r>
            <a:r>
              <a:rPr lang="en-GB"/>
              <a:t> </a:t>
            </a:r>
            <a:r>
              <a:rPr lang="en-GB" err="1"/>
              <a:t>ресурсов</a:t>
            </a:r>
            <a:r>
              <a:rPr lang="en-GB"/>
              <a:t> </a:t>
            </a:r>
            <a:r>
              <a:rPr lang="en-GB" err="1"/>
              <a:t>памяти</a:t>
            </a:r>
            <a:r>
              <a:rPr lang="en-GB"/>
              <a:t> </a:t>
            </a:r>
            <a:r>
              <a:rPr lang="en-GB" err="1"/>
              <a:t>все</a:t>
            </a:r>
            <a:r>
              <a:rPr lang="en-GB"/>
              <a:t> </a:t>
            </a:r>
            <a:r>
              <a:rPr lang="en-GB" err="1"/>
              <a:t>еще</a:t>
            </a:r>
            <a:r>
              <a:rPr lang="en-GB"/>
              <a:t> </a:t>
            </a:r>
            <a:r>
              <a:rPr lang="en-GB" err="1"/>
              <a:t>открыто</a:t>
            </a:r>
            <a:r>
              <a:rPr lang="en-GB"/>
              <a:t> </a:t>
            </a:r>
            <a:r>
              <a:rPr lang="en-GB" err="1"/>
              <a:t>для</a:t>
            </a:r>
            <a:r>
              <a:rPr lang="en-GB"/>
              <a:t> </a:t>
            </a:r>
            <a:r>
              <a:rPr lang="en-GB" err="1"/>
              <a:t>использования</a:t>
            </a:r>
            <a:r>
              <a:rPr lang="en-GB"/>
              <a:t>.</a:t>
            </a:r>
            <a:endParaRPr lang="en-GB">
              <a:cs typeface="Calibri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err="1"/>
              <a:t>Эти</a:t>
            </a:r>
            <a:r>
              <a:rPr lang="en-GB"/>
              <a:t> </a:t>
            </a:r>
            <a:r>
              <a:rPr lang="en-GB" err="1"/>
              <a:t>уточнения</a:t>
            </a:r>
            <a:r>
              <a:rPr lang="en-GB"/>
              <a:t> </a:t>
            </a:r>
            <a:r>
              <a:rPr lang="en-GB" err="1"/>
              <a:t>важны</a:t>
            </a:r>
            <a:r>
              <a:rPr lang="en-GB"/>
              <a:t>. </a:t>
            </a:r>
            <a:r>
              <a:rPr lang="en-GB" err="1"/>
              <a:t>Неправильное</a:t>
            </a:r>
            <a:r>
              <a:rPr lang="en-GB"/>
              <a:t> </a:t>
            </a:r>
            <a:r>
              <a:rPr lang="en-GB" err="1"/>
              <a:t>присвоение</a:t>
            </a:r>
            <a:r>
              <a:rPr lang="en-GB"/>
              <a:t> </a:t>
            </a:r>
            <a:r>
              <a:rPr lang="en-GB" err="1"/>
              <a:t>значения</a:t>
            </a:r>
            <a:r>
              <a:rPr lang="en-GB"/>
              <a:t> </a:t>
            </a:r>
            <a:r>
              <a:rPr lang="en-GB" err="1"/>
              <a:t>терминам</a:t>
            </a:r>
            <a:r>
              <a:rPr lang="en-GB"/>
              <a:t> «</a:t>
            </a:r>
            <a:r>
              <a:rPr lang="en-GB" err="1"/>
              <a:t>свободная</a:t>
            </a:r>
            <a:r>
              <a:rPr lang="en-GB"/>
              <a:t> </a:t>
            </a:r>
            <a:r>
              <a:rPr lang="en-GB" err="1"/>
              <a:t>или</a:t>
            </a:r>
            <a:r>
              <a:rPr lang="en-GB"/>
              <a:t> </a:t>
            </a:r>
            <a:r>
              <a:rPr lang="en-GB" err="1"/>
              <a:t>используемая</a:t>
            </a:r>
            <a:r>
              <a:rPr lang="en-GB"/>
              <a:t> </a:t>
            </a:r>
            <a:r>
              <a:rPr lang="en-GB" err="1"/>
              <a:t>память</a:t>
            </a:r>
            <a:r>
              <a:rPr lang="en-GB"/>
              <a:t>» </a:t>
            </a:r>
            <a:r>
              <a:rPr lang="en-GB" err="1"/>
              <a:t>может</a:t>
            </a:r>
            <a:r>
              <a:rPr lang="en-GB"/>
              <a:t> </a:t>
            </a:r>
            <a:r>
              <a:rPr lang="en-GB" err="1"/>
              <a:t>привести</a:t>
            </a:r>
            <a:r>
              <a:rPr lang="en-GB"/>
              <a:t> к </a:t>
            </a:r>
            <a:r>
              <a:rPr lang="en-GB" err="1"/>
              <a:t>неправильному</a:t>
            </a:r>
            <a:r>
              <a:rPr lang="en-GB"/>
              <a:t> </a:t>
            </a:r>
            <a:r>
              <a:rPr lang="en-GB" err="1"/>
              <a:t>пониманию</a:t>
            </a:r>
            <a:r>
              <a:rPr lang="en-GB"/>
              <a:t> </a:t>
            </a:r>
            <a:r>
              <a:rPr lang="en-GB" err="1"/>
              <a:t>использования</a:t>
            </a:r>
            <a:r>
              <a:rPr lang="en-GB"/>
              <a:t> </a:t>
            </a:r>
            <a:r>
              <a:rPr lang="en-GB" err="1"/>
              <a:t>памяти</a:t>
            </a:r>
            <a:r>
              <a:rPr lang="en-GB"/>
              <a:t> </a:t>
            </a:r>
            <a:r>
              <a:rPr lang="en-GB" err="1"/>
              <a:t>вашей</a:t>
            </a:r>
            <a:r>
              <a:rPr lang="en-GB"/>
              <a:t> </a:t>
            </a:r>
            <a:r>
              <a:rPr lang="en-GB" err="1"/>
              <a:t>системой</a:t>
            </a:r>
            <a:r>
              <a:rPr lang="en-GB"/>
              <a:t>.</a:t>
            </a:r>
            <a:endParaRPr lang="en-GB">
              <a:cs typeface="Calibri"/>
            </a:endParaRP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err="1">
                <a:cs typeface="Calibri"/>
              </a:rPr>
              <a:t>Ключ</a:t>
            </a:r>
            <a:r>
              <a:rPr lang="en-GB">
                <a:cs typeface="Calibri"/>
              </a:rPr>
              <a:t>:</a:t>
            </a: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-h, </a:t>
            </a:r>
            <a:r>
              <a:rPr lang="en-GB" err="1"/>
              <a:t>которая</a:t>
            </a:r>
            <a:r>
              <a:rPr lang="en-GB"/>
              <a:t> </a:t>
            </a:r>
            <a:r>
              <a:rPr lang="en-GB" err="1"/>
              <a:t>показывает</a:t>
            </a:r>
            <a:r>
              <a:rPr lang="en-GB"/>
              <a:t> </a:t>
            </a:r>
            <a:r>
              <a:rPr lang="en-GB" err="1"/>
              <a:t>вывод</a:t>
            </a:r>
            <a:r>
              <a:rPr lang="en-GB"/>
              <a:t> </a:t>
            </a:r>
            <a:r>
              <a:rPr lang="en-GB" err="1"/>
              <a:t>команды</a:t>
            </a:r>
            <a:r>
              <a:rPr lang="en-GB"/>
              <a:t> free в </a:t>
            </a:r>
            <a:r>
              <a:rPr lang="en-GB" err="1"/>
              <a:t>удобочитаемом</a:t>
            </a:r>
            <a:r>
              <a:rPr lang="en-GB"/>
              <a:t> </a:t>
            </a:r>
            <a:r>
              <a:rPr lang="en-GB" err="1"/>
              <a:t>формате</a:t>
            </a:r>
            <a:r>
              <a:rPr lang="en-GB"/>
              <a:t>.</a:t>
            </a:r>
            <a:endParaRPr lang="ru-RU"/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>
                <a:cs typeface="Calibri"/>
              </a:rPr>
              <a:t>-</a:t>
            </a:r>
            <a:r>
              <a:rPr lang="en-US">
                <a:cs typeface="Calibri"/>
              </a:rPr>
              <a:t>m </a:t>
            </a:r>
            <a:endParaRPr lang="en-GB">
              <a:cs typeface="Calibri"/>
            </a:endParaRPr>
          </a:p>
          <a:p>
            <a:pPr>
              <a:spcBef>
                <a:spcPts val="750"/>
              </a:spcBef>
              <a:buClr>
                <a:srgbClr val="262673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000">
              <a:solidFill>
                <a:srgbClr val="26267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На данном слайде можно посмотреть дерево подсистем линукса и какими </a:t>
            </a:r>
            <a:r>
              <a:rPr lang="ru-RU" err="1"/>
              <a:t>тулами</a:t>
            </a:r>
            <a:r>
              <a:rPr lang="ru-RU"/>
              <a:t> что можно проверить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61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Для более детального анализа диска можно использовать следующие утилиты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34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Для более детального анализа сети можно использовать следующие утилиты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err="1"/>
              <a:t>lsof</a:t>
            </a:r>
            <a:r>
              <a:rPr lang="en-GB"/>
              <a:t> </a:t>
            </a:r>
            <a:r>
              <a:rPr lang="en-GB" err="1"/>
              <a:t>означает</a:t>
            </a:r>
            <a:r>
              <a:rPr lang="en-GB"/>
              <a:t> ‘</a:t>
            </a:r>
            <a:r>
              <a:rPr lang="en-GB" err="1"/>
              <a:t>LiSt</a:t>
            </a:r>
            <a:r>
              <a:rPr lang="en-GB"/>
              <a:t> Open Files’ (</a:t>
            </a:r>
            <a:r>
              <a:rPr lang="en-GB" err="1"/>
              <a:t>список</a:t>
            </a:r>
            <a:r>
              <a:rPr lang="en-GB"/>
              <a:t> </a:t>
            </a:r>
            <a:r>
              <a:rPr lang="en-GB" err="1"/>
              <a:t>открытых</a:t>
            </a:r>
            <a:r>
              <a:rPr lang="en-GB"/>
              <a:t> </a:t>
            </a:r>
            <a:r>
              <a:rPr lang="en-GB" err="1"/>
              <a:t>файлов</a:t>
            </a:r>
            <a:r>
              <a:rPr lang="en-GB"/>
              <a:t>). </a:t>
            </a:r>
            <a:r>
              <a:rPr lang="en-GB" err="1"/>
              <a:t>Эта</a:t>
            </a:r>
            <a:r>
              <a:rPr lang="en-GB"/>
              <a:t> </a:t>
            </a:r>
            <a:r>
              <a:rPr lang="en-GB" err="1"/>
              <a:t>программа</a:t>
            </a:r>
            <a:r>
              <a:rPr lang="en-GB"/>
              <a:t> </a:t>
            </a:r>
            <a:r>
              <a:rPr lang="en-GB" err="1"/>
              <a:t>используется</a:t>
            </a:r>
            <a:r>
              <a:rPr lang="en-GB"/>
              <a:t> </a:t>
            </a:r>
            <a:r>
              <a:rPr lang="en-GB" err="1"/>
              <a:t>чтобы</a:t>
            </a:r>
            <a:r>
              <a:rPr lang="en-GB"/>
              <a:t> </a:t>
            </a:r>
            <a:r>
              <a:rPr lang="en-GB" err="1"/>
              <a:t>узнать</a:t>
            </a:r>
            <a:r>
              <a:rPr lang="en-GB"/>
              <a:t>, </a:t>
            </a:r>
            <a:r>
              <a:rPr lang="en-GB" err="1"/>
              <a:t>какие</a:t>
            </a:r>
            <a:r>
              <a:rPr lang="en-GB"/>
              <a:t> </a:t>
            </a:r>
            <a:r>
              <a:rPr lang="en-GB" err="1"/>
              <a:t>файлы</a:t>
            </a:r>
            <a:r>
              <a:rPr lang="en-GB"/>
              <a:t> </a:t>
            </a:r>
            <a:r>
              <a:rPr lang="en-GB" err="1"/>
              <a:t>открыты</a:t>
            </a:r>
            <a:r>
              <a:rPr lang="en-GB"/>
              <a:t> и </a:t>
            </a:r>
            <a:r>
              <a:rPr lang="en-GB" err="1"/>
              <a:t>каким</a:t>
            </a:r>
            <a:r>
              <a:rPr lang="en-GB"/>
              <a:t> </a:t>
            </a:r>
            <a:r>
              <a:rPr lang="en-GB" err="1"/>
              <a:t>процессом</a:t>
            </a:r>
            <a:r>
              <a:rPr lang="en-GB"/>
              <a:t>.</a:t>
            </a:r>
            <a:endParaRPr lang="en-US"/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err="1"/>
              <a:t>Для</a:t>
            </a:r>
            <a:r>
              <a:rPr lang="en-GB"/>
              <a:t> </a:t>
            </a:r>
            <a:r>
              <a:rPr lang="en-GB" err="1"/>
              <a:t>чего</a:t>
            </a:r>
            <a:r>
              <a:rPr lang="en-GB"/>
              <a:t> </a:t>
            </a:r>
            <a:r>
              <a:rPr lang="en-GB" err="1"/>
              <a:t>нужно</a:t>
            </a:r>
            <a:r>
              <a:rPr lang="en-GB"/>
              <a:t> </a:t>
            </a:r>
            <a:r>
              <a:rPr lang="en-GB" err="1"/>
              <a:t>знать</a:t>
            </a:r>
            <a:r>
              <a:rPr lang="en-GB"/>
              <a:t>, </a:t>
            </a:r>
            <a:r>
              <a:rPr lang="en-GB" err="1"/>
              <a:t>какие</a:t>
            </a:r>
            <a:r>
              <a:rPr lang="en-GB"/>
              <a:t> </a:t>
            </a:r>
            <a:r>
              <a:rPr lang="en-GB" err="1"/>
              <a:t>файлы</a:t>
            </a:r>
            <a:r>
              <a:rPr lang="en-GB"/>
              <a:t> </a:t>
            </a:r>
            <a:r>
              <a:rPr lang="en-GB" err="1"/>
              <a:t>открыты</a:t>
            </a:r>
            <a:r>
              <a:rPr lang="en-GB"/>
              <a:t>? </a:t>
            </a:r>
            <a:r>
              <a:rPr lang="en-GB" err="1"/>
              <a:t>Эта</a:t>
            </a:r>
            <a:r>
              <a:rPr lang="en-GB"/>
              <a:t> </a:t>
            </a:r>
            <a:r>
              <a:rPr lang="en-GB" err="1"/>
              <a:t>информация</a:t>
            </a:r>
            <a:r>
              <a:rPr lang="en-GB"/>
              <a:t> </a:t>
            </a:r>
            <a:r>
              <a:rPr lang="en-GB" err="1"/>
              <a:t>поможет</a:t>
            </a:r>
            <a:r>
              <a:rPr lang="en-GB"/>
              <a:t> </a:t>
            </a:r>
            <a:r>
              <a:rPr lang="en-GB" err="1"/>
              <a:t>узнать</a:t>
            </a:r>
            <a:r>
              <a:rPr lang="en-GB"/>
              <a:t> о </a:t>
            </a:r>
            <a:r>
              <a:rPr lang="en-GB" err="1"/>
              <a:t>многом</a:t>
            </a:r>
            <a:r>
              <a:rPr lang="en-GB"/>
              <a:t> </a:t>
            </a:r>
            <a:r>
              <a:rPr lang="en-GB" err="1"/>
              <a:t>происходящем</a:t>
            </a:r>
            <a:r>
              <a:rPr lang="en-GB"/>
              <a:t> в </a:t>
            </a:r>
            <a:r>
              <a:rPr lang="en-GB" err="1"/>
              <a:t>системе</a:t>
            </a:r>
            <a:r>
              <a:rPr lang="en-GB"/>
              <a:t>, </a:t>
            </a:r>
            <a:r>
              <a:rPr lang="en-GB" err="1"/>
              <a:t>об</a:t>
            </a:r>
            <a:r>
              <a:rPr lang="en-GB"/>
              <a:t> </a:t>
            </a:r>
            <a:r>
              <a:rPr lang="en-GB" err="1"/>
              <a:t>устройстве</a:t>
            </a:r>
            <a:r>
              <a:rPr lang="en-GB"/>
              <a:t> и </a:t>
            </a:r>
            <a:r>
              <a:rPr lang="en-GB" err="1"/>
              <a:t>работе</a:t>
            </a:r>
            <a:r>
              <a:rPr lang="en-GB"/>
              <a:t> Linux, а </a:t>
            </a:r>
            <a:r>
              <a:rPr lang="en-GB" err="1"/>
              <a:t>также</a:t>
            </a:r>
            <a:r>
              <a:rPr lang="en-GB"/>
              <a:t> </a:t>
            </a:r>
            <a:r>
              <a:rPr lang="en-GB" err="1"/>
              <a:t>решить</a:t>
            </a:r>
            <a:r>
              <a:rPr lang="en-GB"/>
              <a:t> </a:t>
            </a:r>
            <a:r>
              <a:rPr lang="en-GB" err="1"/>
              <a:t>проблемы</a:t>
            </a:r>
            <a:r>
              <a:rPr lang="en-GB"/>
              <a:t>, </a:t>
            </a:r>
            <a:r>
              <a:rPr lang="en-GB" err="1"/>
              <a:t>например</a:t>
            </a:r>
            <a:r>
              <a:rPr lang="en-GB"/>
              <a:t>, </a:t>
            </a:r>
            <a:r>
              <a:rPr lang="en-GB" err="1"/>
              <a:t>когда</a:t>
            </a:r>
            <a:r>
              <a:rPr lang="en-GB"/>
              <a:t> </a:t>
            </a:r>
            <a:r>
              <a:rPr lang="en-GB" err="1"/>
              <a:t>вы</a:t>
            </a:r>
            <a:r>
              <a:rPr lang="en-GB"/>
              <a:t> </a:t>
            </a:r>
            <a:r>
              <a:rPr lang="en-GB" err="1"/>
              <a:t>не</a:t>
            </a:r>
            <a:r>
              <a:rPr lang="en-GB"/>
              <a:t> </a:t>
            </a:r>
            <a:r>
              <a:rPr lang="en-GB" err="1"/>
              <a:t>можете</a:t>
            </a:r>
            <a:r>
              <a:rPr lang="en-GB"/>
              <a:t> </a:t>
            </a:r>
            <a:r>
              <a:rPr lang="en-GB" err="1"/>
              <a:t>размонтировать</a:t>
            </a:r>
            <a:r>
              <a:rPr lang="en-GB"/>
              <a:t> </a:t>
            </a:r>
            <a:r>
              <a:rPr lang="en-GB" err="1"/>
              <a:t>диск</a:t>
            </a:r>
            <a:r>
              <a:rPr lang="en-GB"/>
              <a:t> </a:t>
            </a:r>
            <a:r>
              <a:rPr lang="en-GB" err="1"/>
              <a:t>из-за</a:t>
            </a:r>
            <a:r>
              <a:rPr lang="en-GB"/>
              <a:t> </a:t>
            </a:r>
            <a:r>
              <a:rPr lang="en-GB" err="1"/>
              <a:t>того</a:t>
            </a:r>
            <a:r>
              <a:rPr lang="en-GB"/>
              <a:t>, </a:t>
            </a:r>
            <a:r>
              <a:rPr lang="en-GB" err="1"/>
              <a:t>что</a:t>
            </a:r>
            <a:r>
              <a:rPr lang="en-GB"/>
              <a:t> </a:t>
            </a:r>
            <a:r>
              <a:rPr lang="en-GB" err="1"/>
              <a:t>устройство</a:t>
            </a:r>
            <a:r>
              <a:rPr lang="en-GB"/>
              <a:t> </a:t>
            </a:r>
            <a:r>
              <a:rPr lang="en-GB" err="1"/>
              <a:t>используется</a:t>
            </a:r>
            <a:r>
              <a:rPr lang="en-GB"/>
              <a:t>, </a:t>
            </a:r>
            <a:r>
              <a:rPr lang="en-GB" err="1"/>
              <a:t>но</a:t>
            </a:r>
            <a:r>
              <a:rPr lang="en-GB"/>
              <a:t> </a:t>
            </a:r>
            <a:r>
              <a:rPr lang="en-GB" err="1"/>
              <a:t>вы</a:t>
            </a:r>
            <a:r>
              <a:rPr lang="en-GB"/>
              <a:t> </a:t>
            </a:r>
            <a:r>
              <a:rPr lang="en-GB" err="1"/>
              <a:t>не</a:t>
            </a:r>
            <a:r>
              <a:rPr lang="en-GB"/>
              <a:t> </a:t>
            </a:r>
            <a:r>
              <a:rPr lang="en-GB" err="1"/>
              <a:t>можете</a:t>
            </a:r>
            <a:r>
              <a:rPr lang="en-GB"/>
              <a:t> </a:t>
            </a:r>
            <a:r>
              <a:rPr lang="en-GB" err="1"/>
              <a:t>найти</a:t>
            </a:r>
            <a:r>
              <a:rPr lang="en-GB"/>
              <a:t>, </a:t>
            </a:r>
            <a:r>
              <a:rPr lang="en-GB" err="1"/>
              <a:t>какой</a:t>
            </a:r>
            <a:r>
              <a:rPr lang="en-GB"/>
              <a:t> </a:t>
            </a:r>
            <a:r>
              <a:rPr lang="en-GB" err="1"/>
              <a:t>именно</a:t>
            </a:r>
            <a:r>
              <a:rPr lang="en-GB"/>
              <a:t> </a:t>
            </a:r>
            <a:r>
              <a:rPr lang="en-GB" err="1"/>
              <a:t>программой</a:t>
            </a:r>
            <a:endParaRPr lang="en-GB" err="1">
              <a:cs typeface="Calibri"/>
            </a:endParaRPr>
          </a:p>
          <a:p>
            <a:pPr indent="0">
              <a:spcBef>
                <a:spcPts val="4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i="1">
              <a:solidFill>
                <a:srgbClr val="262673"/>
              </a:solidFill>
              <a:latin typeface="Calibri"/>
              <a:cs typeface="Calibri"/>
            </a:endParaRPr>
          </a:p>
          <a:p>
            <a:pPr indent="0">
              <a:spcBef>
                <a:spcPts val="4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i="1" err="1">
                <a:solidFill>
                  <a:srgbClr val="262673"/>
                </a:solidFill>
                <a:latin typeface="Calibri"/>
                <a:cs typeface="Calibri"/>
              </a:rPr>
              <a:t>Nohup</a:t>
            </a:r>
            <a:r>
              <a:rPr lang="en-US" i="1">
                <a:solidFill>
                  <a:srgbClr val="262673"/>
                </a:solidFill>
                <a:latin typeface="Calibri"/>
                <a:cs typeface="Calibri"/>
              </a:rPr>
              <a:t> ./script.sh &amp;</a:t>
            </a:r>
          </a:p>
          <a:p>
            <a:pPr indent="0">
              <a:spcBef>
                <a:spcPts val="4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i="1">
                <a:solidFill>
                  <a:srgbClr val="262673"/>
                </a:solidFill>
                <a:latin typeface="Calibri"/>
                <a:cs typeface="Calibri"/>
              </a:rPr>
              <a:t>Jobs</a:t>
            </a:r>
          </a:p>
          <a:p>
            <a:pPr indent="0">
              <a:spcBef>
                <a:spcPts val="4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i="1">
                <a:solidFill>
                  <a:srgbClr val="262673"/>
                </a:solidFill>
                <a:latin typeface="Calibri"/>
                <a:cs typeface="Calibri"/>
              </a:rPr>
              <a:t>Ps</a:t>
            </a:r>
          </a:p>
          <a:p>
            <a:pPr indent="0">
              <a:spcBef>
                <a:spcPts val="4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i="1" err="1">
                <a:solidFill>
                  <a:srgbClr val="262673"/>
                </a:solidFill>
                <a:latin typeface="Calibri"/>
                <a:cs typeface="Calibri"/>
              </a:rPr>
              <a:t>Lsof</a:t>
            </a:r>
            <a:r>
              <a:rPr lang="en-US" i="1">
                <a:solidFill>
                  <a:srgbClr val="262673"/>
                </a:solidFill>
                <a:latin typeface="Calibri"/>
                <a:cs typeface="Calibri"/>
              </a:rPr>
              <a:t> –p PID</a:t>
            </a:r>
          </a:p>
          <a:p>
            <a:pPr indent="0">
              <a:spcBef>
                <a:spcPts val="4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i="1">
              <a:solidFill>
                <a:srgbClr val="262673"/>
              </a:solidFill>
              <a:latin typeface="Calibri"/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3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ru-RU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Запустить любой процесс  (</a:t>
            </a:r>
            <a:r>
              <a:rPr lang="ru-RU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ru-RU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 </a:t>
            </a:r>
            <a:r>
              <a:rPr lang="ru-RU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ping</a:t>
            </a:r>
            <a:r>
              <a:rPr lang="ru-RU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ru-RU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Вынести ранее запущенный процесс в </a:t>
            </a:r>
            <a:r>
              <a:rPr lang="ru-RU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бекграунд</a:t>
            </a:r>
            <a:endParaRPr lang="ru-RU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ru-RU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Проверить что процесс списке </a:t>
            </a:r>
            <a:r>
              <a:rPr lang="ru-RU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бекграуд</a:t>
            </a:r>
            <a:r>
              <a:rPr lang="ru-RU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процессов</a:t>
            </a:r>
          </a:p>
          <a:p>
            <a:r>
              <a:rPr lang="ru-RU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ru-RU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Вернуть процесс в </a:t>
            </a:r>
            <a:r>
              <a:rPr lang="ru-RU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фореграунд</a:t>
            </a:r>
            <a:endParaRPr lang="ru-RU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5.</a:t>
            </a:r>
            <a:r>
              <a:rPr lang="ru-RU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С помощью каких факторов можно определить что наша машина является виртуальной?</a:t>
            </a:r>
          </a:p>
          <a:p>
            <a:r>
              <a:rPr lang="ru-RU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параметр </a:t>
            </a:r>
            <a:r>
              <a:rPr lang="ru-RU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ru-RU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в утилите </a:t>
            </a:r>
            <a:r>
              <a:rPr lang="ru-RU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top</a:t>
            </a:r>
            <a:endParaRPr lang="ru-RU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6.</a:t>
            </a:r>
            <a:r>
              <a:rPr lang="ru-RU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С помощью каких факторов можно определить проблемы с подсистемой чтения/записи?</a:t>
            </a:r>
          </a:p>
          <a:p>
            <a:r>
              <a:rPr lang="ru-RU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параметр </a:t>
            </a:r>
            <a:r>
              <a:rPr lang="ru-RU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</a:t>
            </a:r>
            <a:r>
              <a:rPr lang="ru-RU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в утилите </a:t>
            </a:r>
            <a:r>
              <a:rPr lang="ru-RU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top</a:t>
            </a:r>
            <a:endParaRPr lang="ru-RU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так же специализированные утилиты по работе с диском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04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spcBef>
                <a:spcPts val="450"/>
              </a:spcBef>
              <a:buFont typeface="Verdana" pitchFamily="3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i="1">
              <a:solidFill>
                <a:srgbClr val="262673"/>
              </a:solidFill>
              <a:latin typeface="Calibri"/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19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Top</a:t>
            </a:r>
          </a:p>
          <a:p>
            <a:r>
              <a:rPr lang="en-US"/>
              <a:t>stress --</a:t>
            </a:r>
            <a:r>
              <a:rPr lang="en-US" err="1"/>
              <a:t>cpu</a:t>
            </a:r>
            <a:r>
              <a:rPr lang="en-US"/>
              <a:t> 1</a:t>
            </a:r>
          </a:p>
          <a:p>
            <a:r>
              <a:rPr lang="en-US" err="1"/>
              <a:t>Shift+alt</a:t>
            </a:r>
            <a:r>
              <a:rPr lang="en-US"/>
              <a:t> + -</a:t>
            </a:r>
          </a:p>
          <a:p>
            <a:endParaRPr lang="ru-RU"/>
          </a:p>
          <a:p>
            <a:r>
              <a:rPr lang="en-US" err="1"/>
              <a:t>Средняя</a:t>
            </a:r>
            <a:r>
              <a:rPr lang="en-US"/>
              <a:t> </a:t>
            </a:r>
            <a:r>
              <a:rPr lang="en-US" err="1"/>
              <a:t>загрузка</a:t>
            </a:r>
            <a:r>
              <a:rPr lang="en-US"/>
              <a:t> - </a:t>
            </a:r>
            <a:r>
              <a:rPr lang="en-US" err="1"/>
              <a:t>среднее</a:t>
            </a:r>
            <a:r>
              <a:rPr lang="en-US"/>
              <a:t> </a:t>
            </a:r>
            <a:r>
              <a:rPr lang="en-US" err="1"/>
              <a:t>значение</a:t>
            </a:r>
            <a:r>
              <a:rPr lang="en-US"/>
              <a:t> </a:t>
            </a:r>
            <a:r>
              <a:rPr lang="en-US" err="1"/>
              <a:t>загрузки</a:t>
            </a:r>
            <a:r>
              <a:rPr lang="en-US"/>
              <a:t> </a:t>
            </a:r>
            <a:r>
              <a:rPr lang="en-US" err="1"/>
              <a:t>системы</a:t>
            </a:r>
            <a:r>
              <a:rPr lang="en-US"/>
              <a:t> </a:t>
            </a:r>
            <a:r>
              <a:rPr lang="en-US" err="1"/>
              <a:t>за</a:t>
            </a:r>
            <a:r>
              <a:rPr lang="en-US"/>
              <a:t> </a:t>
            </a:r>
            <a:r>
              <a:rPr lang="en-US" err="1"/>
              <a:t>некоторый</a:t>
            </a:r>
            <a:r>
              <a:rPr lang="en-US"/>
              <a:t> </a:t>
            </a:r>
            <a:r>
              <a:rPr lang="en-US" err="1"/>
              <a:t>период</a:t>
            </a:r>
            <a:r>
              <a:rPr lang="en-US"/>
              <a:t> </a:t>
            </a:r>
            <a:r>
              <a:rPr lang="en-US" err="1"/>
              <a:t>времени</a:t>
            </a:r>
            <a:r>
              <a:rPr lang="en-US"/>
              <a:t>, </a:t>
            </a:r>
            <a:r>
              <a:rPr lang="en-US" err="1"/>
              <a:t>как</a:t>
            </a:r>
            <a:r>
              <a:rPr lang="en-US"/>
              <a:t> </a:t>
            </a:r>
            <a:r>
              <a:rPr lang="en-US" err="1"/>
              <a:t>правило</a:t>
            </a:r>
            <a:r>
              <a:rPr lang="en-US"/>
              <a:t>, </a:t>
            </a:r>
            <a:r>
              <a:rPr lang="en-US" err="1"/>
              <a:t>отображается</a:t>
            </a:r>
            <a:r>
              <a:rPr lang="en-US"/>
              <a:t> в </a:t>
            </a:r>
            <a:r>
              <a:rPr lang="en-US" err="1"/>
              <a:t>виде</a:t>
            </a:r>
            <a:r>
              <a:rPr lang="en-US"/>
              <a:t> </a:t>
            </a:r>
            <a:r>
              <a:rPr lang="en-US" err="1"/>
              <a:t>трёх</a:t>
            </a:r>
            <a:r>
              <a:rPr lang="en-US"/>
              <a:t> </a:t>
            </a:r>
            <a:r>
              <a:rPr lang="en-US" err="1"/>
              <a:t>значений</a:t>
            </a:r>
            <a:r>
              <a:rPr lang="en-US"/>
              <a:t>, </a:t>
            </a:r>
            <a:r>
              <a:rPr lang="en-US" err="1"/>
              <a:t>которые</a:t>
            </a:r>
            <a:r>
              <a:rPr lang="en-US"/>
              <a:t> </a:t>
            </a:r>
            <a:r>
              <a:rPr lang="en-US" err="1"/>
              <a:t>представляют</a:t>
            </a:r>
            <a:r>
              <a:rPr lang="en-US"/>
              <a:t> </a:t>
            </a:r>
            <a:r>
              <a:rPr lang="en-US" err="1"/>
              <a:t>собой</a:t>
            </a:r>
            <a:r>
              <a:rPr lang="en-US"/>
              <a:t> </a:t>
            </a:r>
            <a:r>
              <a:rPr lang="en-US" err="1"/>
              <a:t>усредненные</a:t>
            </a:r>
            <a:r>
              <a:rPr lang="en-US"/>
              <a:t> </a:t>
            </a:r>
            <a:r>
              <a:rPr lang="en-US" err="1"/>
              <a:t>величины</a:t>
            </a:r>
            <a:r>
              <a:rPr lang="en-US"/>
              <a:t> </a:t>
            </a:r>
            <a:r>
              <a:rPr lang="en-US" err="1"/>
              <a:t>за</a:t>
            </a:r>
            <a:r>
              <a:rPr lang="en-US"/>
              <a:t> </a:t>
            </a:r>
            <a:r>
              <a:rPr lang="en-US" err="1"/>
              <a:t>последние</a:t>
            </a:r>
            <a:r>
              <a:rPr lang="en-US"/>
              <a:t> 1, 5 и 15 </a:t>
            </a:r>
            <a:r>
              <a:rPr lang="en-US" err="1"/>
              <a:t>минут</a:t>
            </a:r>
            <a:r>
              <a:rPr lang="en-US"/>
              <a:t>, </a:t>
            </a:r>
            <a:r>
              <a:rPr lang="en-US" err="1"/>
              <a:t>чем</a:t>
            </a:r>
            <a:r>
              <a:rPr lang="en-US"/>
              <a:t> </a:t>
            </a:r>
            <a:r>
              <a:rPr lang="en-US" err="1"/>
              <a:t>ниже</a:t>
            </a:r>
            <a:r>
              <a:rPr lang="en-US"/>
              <a:t>, </a:t>
            </a:r>
            <a:r>
              <a:rPr lang="en-US" err="1"/>
              <a:t>тем</a:t>
            </a:r>
            <a:r>
              <a:rPr lang="en-US"/>
              <a:t> </a:t>
            </a:r>
            <a:r>
              <a:rPr lang="en-US" err="1"/>
              <a:t>лучше</a:t>
            </a:r>
            <a:r>
              <a:rPr lang="en-US"/>
              <a:t>. В UNIX </a:t>
            </a:r>
            <a:r>
              <a:rPr lang="en-US" err="1"/>
              <a:t>это</a:t>
            </a:r>
            <a:r>
              <a:rPr lang="en-US"/>
              <a:t> </a:t>
            </a:r>
            <a:r>
              <a:rPr lang="en-US" err="1"/>
              <a:t>среднее</a:t>
            </a:r>
            <a:r>
              <a:rPr lang="en-US"/>
              <a:t> </a:t>
            </a:r>
            <a:r>
              <a:rPr lang="en-US" err="1"/>
              <a:t>значение</a:t>
            </a:r>
            <a:r>
              <a:rPr lang="en-US"/>
              <a:t> </a:t>
            </a:r>
            <a:r>
              <a:rPr lang="en-US" err="1"/>
              <a:t>вычислительной</a:t>
            </a:r>
            <a:r>
              <a:rPr lang="en-US"/>
              <a:t> </a:t>
            </a:r>
            <a:r>
              <a:rPr lang="en-US" err="1"/>
              <a:t>работы</a:t>
            </a:r>
            <a:r>
              <a:rPr lang="en-US"/>
              <a:t>, </a:t>
            </a:r>
            <a:r>
              <a:rPr lang="en-US" err="1"/>
              <a:t>которую</a:t>
            </a:r>
            <a:r>
              <a:rPr lang="en-US"/>
              <a:t> </a:t>
            </a:r>
            <a:r>
              <a:rPr lang="en-US" err="1"/>
              <a:t>выполняет</a:t>
            </a:r>
            <a:r>
              <a:rPr lang="en-US"/>
              <a:t> </a:t>
            </a:r>
            <a:r>
              <a:rPr lang="en-US" err="1"/>
              <a:t>система</a:t>
            </a:r>
            <a:r>
              <a:rPr lang="en-US"/>
              <a:t>.</a:t>
            </a:r>
            <a:endParaRPr lang="ru-RU"/>
          </a:p>
          <a:p>
            <a:endParaRPr lang="ru-RU"/>
          </a:p>
          <a:p>
            <a:r>
              <a:rPr lang="ru-RU"/>
              <a:t>Рассказ про магистраль с машинами, когда машин мало проезжать быстро, как становится их огромное кол-во, начинается ожидание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отображения</a:t>
            </a:r>
            <a:r>
              <a:rPr lang="en-US"/>
              <a:t> load average </a:t>
            </a:r>
            <a:r>
              <a:rPr lang="en-US" err="1"/>
              <a:t>используется</a:t>
            </a:r>
            <a:r>
              <a:rPr lang="en-US"/>
              <a:t> </a:t>
            </a:r>
            <a:r>
              <a:rPr lang="en-US" b="1" err="1"/>
              <a:t>экспоненциально</a:t>
            </a:r>
            <a:r>
              <a:rPr lang="en-US" b="1"/>
              <a:t> </a:t>
            </a:r>
            <a:r>
              <a:rPr lang="en-US" b="1" err="1"/>
              <a:t>взвешенная</a:t>
            </a:r>
            <a:r>
              <a:rPr lang="en-US" b="1"/>
              <a:t> </a:t>
            </a:r>
            <a:r>
              <a:rPr lang="en-US" b="1" err="1"/>
              <a:t>скользящая</a:t>
            </a:r>
            <a:r>
              <a:rPr lang="en-US" b="1"/>
              <a:t> </a:t>
            </a:r>
            <a:r>
              <a:rPr lang="en-US" b="1" err="1"/>
              <a:t>средняя</a:t>
            </a:r>
            <a:r>
              <a:rPr lang="en-US"/>
              <a:t>, </a:t>
            </a:r>
            <a:r>
              <a:rPr lang="en-US" err="1"/>
              <a:t>подобный</a:t>
            </a:r>
            <a:r>
              <a:rPr lang="en-US"/>
              <a:t> </a:t>
            </a:r>
            <a:r>
              <a:rPr lang="en-US" err="1"/>
              <a:t>тип</a:t>
            </a:r>
            <a:r>
              <a:rPr lang="en-US"/>
              <a:t> </a:t>
            </a:r>
            <a:r>
              <a:rPr lang="en-US" err="1"/>
              <a:t>кривых</a:t>
            </a:r>
            <a:r>
              <a:rPr lang="en-US"/>
              <a:t> </a:t>
            </a:r>
            <a:r>
              <a:rPr lang="en-US" err="1"/>
              <a:t>используется</a:t>
            </a:r>
            <a:r>
              <a:rPr lang="en-US"/>
              <a:t> </a:t>
            </a:r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сглаживания</a:t>
            </a:r>
            <a:r>
              <a:rPr lang="en-US"/>
              <a:t> </a:t>
            </a:r>
            <a:r>
              <a:rPr lang="en-US" err="1"/>
              <a:t>краткосрочных</a:t>
            </a:r>
            <a:r>
              <a:rPr lang="en-US"/>
              <a:t> </a:t>
            </a:r>
            <a:r>
              <a:rPr lang="en-US" err="1"/>
              <a:t>колебаний</a:t>
            </a:r>
            <a:r>
              <a:rPr lang="en-US"/>
              <a:t> и </a:t>
            </a:r>
            <a:r>
              <a:rPr lang="en-US" err="1"/>
              <a:t>выделения</a:t>
            </a:r>
            <a:r>
              <a:rPr lang="en-US"/>
              <a:t> </a:t>
            </a:r>
            <a:r>
              <a:rPr lang="en-US" err="1"/>
              <a:t>основных</a:t>
            </a:r>
            <a:r>
              <a:rPr lang="en-US"/>
              <a:t> </a:t>
            </a:r>
            <a:r>
              <a:rPr lang="en-US" err="1"/>
              <a:t>тенденций</a:t>
            </a:r>
            <a:r>
              <a:rPr lang="en-US"/>
              <a:t> </a:t>
            </a:r>
            <a:r>
              <a:rPr lang="en-US" err="1"/>
              <a:t>или</a:t>
            </a:r>
            <a:r>
              <a:rPr lang="en-US"/>
              <a:t> </a:t>
            </a:r>
            <a:r>
              <a:rPr lang="en-US" err="1"/>
              <a:t>циклов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О </a:t>
            </a:r>
            <a:r>
              <a:rPr lang="en-US" err="1"/>
              <a:t>чем</a:t>
            </a:r>
            <a:r>
              <a:rPr lang="en-US"/>
              <a:t> </a:t>
            </a:r>
            <a:r>
              <a:rPr lang="en-US" err="1"/>
              <a:t>это</a:t>
            </a:r>
            <a:r>
              <a:rPr lang="en-US"/>
              <a:t> </a:t>
            </a:r>
            <a:r>
              <a:rPr lang="en-US" err="1"/>
              <a:t>говорит</a:t>
            </a:r>
            <a:r>
              <a:rPr lang="en-US"/>
              <a:t> и </a:t>
            </a:r>
            <a:r>
              <a:rPr lang="en-US" err="1"/>
              <a:t>как</a:t>
            </a:r>
            <a:r>
              <a:rPr lang="en-US"/>
              <a:t> </a:t>
            </a:r>
            <a:r>
              <a:rPr lang="en-US" err="1"/>
              <a:t>интерпретировать</a:t>
            </a:r>
            <a:r>
              <a:rPr lang="en-US"/>
              <a:t> </a:t>
            </a:r>
            <a:r>
              <a:rPr lang="en-US" err="1"/>
              <a:t>данные</a:t>
            </a:r>
            <a:r>
              <a:rPr lang="en-US"/>
              <a:t> </a:t>
            </a:r>
            <a:r>
              <a:rPr lang="en-US" err="1"/>
              <a:t>значения</a:t>
            </a:r>
            <a:r>
              <a:rPr lang="en-US"/>
              <a:t>? </a:t>
            </a:r>
            <a:r>
              <a:rPr lang="en-US" err="1"/>
              <a:t>Можно</a:t>
            </a:r>
            <a:r>
              <a:rPr lang="en-US"/>
              <a:t> </a:t>
            </a:r>
            <a:r>
              <a:rPr lang="en-US" err="1"/>
              <a:t>сказать</a:t>
            </a:r>
            <a:r>
              <a:rPr lang="en-US"/>
              <a:t>, </a:t>
            </a:r>
            <a:r>
              <a:rPr lang="en-US" err="1"/>
              <a:t>что</a:t>
            </a:r>
            <a:r>
              <a:rPr lang="en-US"/>
              <a:t> LA 1 </a:t>
            </a:r>
            <a:r>
              <a:rPr lang="en-US" err="1"/>
              <a:t>представляет</a:t>
            </a:r>
            <a:r>
              <a:rPr lang="en-US"/>
              <a:t> </a:t>
            </a:r>
            <a:r>
              <a:rPr lang="en-US" err="1"/>
              <a:t>собой</a:t>
            </a:r>
            <a:r>
              <a:rPr lang="en-US"/>
              <a:t> </a:t>
            </a:r>
            <a:r>
              <a:rPr lang="en-US" err="1"/>
              <a:t>недавнее</a:t>
            </a:r>
            <a:r>
              <a:rPr lang="en-US"/>
              <a:t> </a:t>
            </a:r>
            <a:r>
              <a:rPr lang="en-US" err="1"/>
              <a:t>прошлое</a:t>
            </a:r>
            <a:r>
              <a:rPr lang="en-US"/>
              <a:t> (</a:t>
            </a:r>
            <a:r>
              <a:rPr lang="en-US" err="1"/>
              <a:t>несколько</a:t>
            </a:r>
            <a:r>
              <a:rPr lang="en-US"/>
              <a:t> </a:t>
            </a:r>
            <a:r>
              <a:rPr lang="en-US" err="1"/>
              <a:t>минут</a:t>
            </a:r>
            <a:r>
              <a:rPr lang="en-US"/>
              <a:t> </a:t>
            </a:r>
            <a:r>
              <a:rPr lang="en-US" err="1"/>
              <a:t>назад</a:t>
            </a:r>
            <a:r>
              <a:rPr lang="en-US"/>
              <a:t>), LA 5 </a:t>
            </a:r>
            <a:r>
              <a:rPr lang="en-US" err="1"/>
              <a:t>прошлое</a:t>
            </a:r>
            <a:r>
              <a:rPr lang="en-US"/>
              <a:t> (</a:t>
            </a:r>
            <a:r>
              <a:rPr lang="en-US" err="1"/>
              <a:t>полчаса-час</a:t>
            </a:r>
            <a:r>
              <a:rPr lang="en-US"/>
              <a:t>) и LA 15 </a:t>
            </a:r>
            <a:r>
              <a:rPr lang="en-US" err="1"/>
              <a:t>отдаленное</a:t>
            </a:r>
            <a:r>
              <a:rPr lang="en-US"/>
              <a:t> </a:t>
            </a:r>
            <a:r>
              <a:rPr lang="en-US" err="1"/>
              <a:t>прошлое</a:t>
            </a:r>
            <a:r>
              <a:rPr lang="en-US"/>
              <a:t> (</a:t>
            </a:r>
            <a:r>
              <a:rPr lang="en-US" err="1"/>
              <a:t>несколько</a:t>
            </a:r>
            <a:r>
              <a:rPr lang="en-US"/>
              <a:t> </a:t>
            </a:r>
            <a:r>
              <a:rPr lang="en-US" err="1"/>
              <a:t>часов</a:t>
            </a:r>
            <a:r>
              <a:rPr lang="en-US"/>
              <a:t>).</a:t>
            </a:r>
            <a:endParaRPr lang="en-US">
              <a:cs typeface="Calibri"/>
            </a:endParaRPr>
          </a:p>
          <a:p>
            <a:endParaRPr lang="en-US"/>
          </a:p>
          <a:p>
            <a:pPr algn="just"/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примера</a:t>
            </a:r>
            <a:r>
              <a:rPr lang="en-US"/>
              <a:t> </a:t>
            </a:r>
            <a:r>
              <a:rPr lang="en-US" err="1"/>
              <a:t>возьмем</a:t>
            </a:r>
            <a:r>
              <a:rPr lang="en-US"/>
              <a:t> </a:t>
            </a:r>
            <a:r>
              <a:rPr lang="en-US" err="1"/>
              <a:t>такое</a:t>
            </a:r>
            <a:r>
              <a:rPr lang="en-US"/>
              <a:t> </a:t>
            </a:r>
            <a:r>
              <a:rPr lang="en-US" err="1"/>
              <a:t>значение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pPr algn="just"/>
            <a:r>
              <a:rPr lang="en-US"/>
              <a:t>load average: 0.99 0.75 0.35</a:t>
            </a:r>
            <a:endParaRPr lang="en-US">
              <a:cs typeface="Calibri"/>
            </a:endParaRPr>
          </a:p>
          <a:p>
            <a:pPr algn="just"/>
            <a:r>
              <a:rPr lang="en-US" err="1"/>
              <a:t>Это</a:t>
            </a:r>
            <a:r>
              <a:rPr lang="en-US"/>
              <a:t> </a:t>
            </a:r>
            <a:r>
              <a:rPr lang="en-US" err="1"/>
              <a:t>говорит</a:t>
            </a:r>
            <a:r>
              <a:rPr lang="en-US"/>
              <a:t> о </a:t>
            </a:r>
            <a:r>
              <a:rPr lang="en-US" err="1"/>
              <a:t>том</a:t>
            </a:r>
            <a:r>
              <a:rPr lang="en-US"/>
              <a:t>, </a:t>
            </a:r>
            <a:r>
              <a:rPr lang="en-US" err="1"/>
              <a:t>что</a:t>
            </a:r>
            <a:r>
              <a:rPr lang="en-US"/>
              <a:t> </a:t>
            </a:r>
            <a:r>
              <a:rPr lang="en-US" err="1"/>
              <a:t>имеет</a:t>
            </a:r>
            <a:r>
              <a:rPr lang="en-US"/>
              <a:t> </a:t>
            </a:r>
            <a:r>
              <a:rPr lang="en-US" err="1"/>
              <a:t>место</a:t>
            </a:r>
            <a:r>
              <a:rPr lang="en-US"/>
              <a:t> </a:t>
            </a:r>
            <a:r>
              <a:rPr lang="en-US" err="1"/>
              <a:t>достаточно</a:t>
            </a:r>
            <a:r>
              <a:rPr lang="en-US"/>
              <a:t> </a:t>
            </a:r>
            <a:r>
              <a:rPr lang="en-US" err="1"/>
              <a:t>кратковременный</a:t>
            </a:r>
            <a:r>
              <a:rPr lang="en-US"/>
              <a:t> (</a:t>
            </a:r>
            <a:r>
              <a:rPr lang="en-US" err="1"/>
              <a:t>около</a:t>
            </a:r>
            <a:r>
              <a:rPr lang="en-US"/>
              <a:t> </a:t>
            </a:r>
            <a:r>
              <a:rPr lang="en-US" err="1"/>
              <a:t>десятка</a:t>
            </a:r>
            <a:r>
              <a:rPr lang="en-US"/>
              <a:t> </a:t>
            </a:r>
            <a:r>
              <a:rPr lang="en-US" err="1"/>
              <a:t>минут</a:t>
            </a:r>
            <a:r>
              <a:rPr lang="en-US"/>
              <a:t>) </a:t>
            </a:r>
            <a:r>
              <a:rPr lang="en-US" err="1"/>
              <a:t>всплеск</a:t>
            </a:r>
            <a:r>
              <a:rPr lang="en-US"/>
              <a:t> </a:t>
            </a:r>
            <a:r>
              <a:rPr lang="en-US" err="1"/>
              <a:t>нагрузки</a:t>
            </a:r>
            <a:r>
              <a:rPr lang="en-US"/>
              <a:t>, </a:t>
            </a:r>
            <a:r>
              <a:rPr lang="en-US" err="1"/>
              <a:t>при</a:t>
            </a:r>
            <a:r>
              <a:rPr lang="en-US"/>
              <a:t> </a:t>
            </a:r>
            <a:r>
              <a:rPr lang="en-US" err="1"/>
              <a:t>этом</a:t>
            </a:r>
            <a:r>
              <a:rPr lang="en-US"/>
              <a:t> </a:t>
            </a:r>
            <a:r>
              <a:rPr lang="en-US" err="1"/>
              <a:t>вычислительных</a:t>
            </a:r>
            <a:r>
              <a:rPr lang="en-US"/>
              <a:t> </a:t>
            </a:r>
            <a:r>
              <a:rPr lang="en-US" err="1"/>
              <a:t>ресурсов</a:t>
            </a:r>
            <a:r>
              <a:rPr lang="en-US"/>
              <a:t> </a:t>
            </a:r>
            <a:r>
              <a:rPr lang="en-US" err="1"/>
              <a:t>пока</a:t>
            </a:r>
            <a:r>
              <a:rPr lang="en-US"/>
              <a:t> </a:t>
            </a:r>
            <a:r>
              <a:rPr lang="en-US" err="1"/>
              <a:t>достаточно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 algn="just"/>
            <a:r>
              <a:rPr lang="en-US"/>
              <a:t>А </a:t>
            </a:r>
            <a:r>
              <a:rPr lang="en-US" err="1"/>
              <a:t>вот</a:t>
            </a:r>
            <a:r>
              <a:rPr lang="en-US"/>
              <a:t> </a:t>
            </a:r>
            <a:r>
              <a:rPr lang="en-US" err="1"/>
              <a:t>значение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pPr algn="just"/>
            <a:r>
              <a:rPr lang="en-US"/>
              <a:t>load average:  0.00 0.36 0.59</a:t>
            </a:r>
            <a:endParaRPr lang="en-US">
              <a:cs typeface="Calibri"/>
            </a:endParaRPr>
          </a:p>
          <a:p>
            <a:pPr algn="just"/>
            <a:r>
              <a:rPr lang="en-US" err="1"/>
              <a:t>Говорит</a:t>
            </a:r>
            <a:r>
              <a:rPr lang="en-US"/>
              <a:t> о </a:t>
            </a:r>
            <a:r>
              <a:rPr lang="en-US" err="1"/>
              <a:t>том</a:t>
            </a:r>
            <a:r>
              <a:rPr lang="en-US"/>
              <a:t>, </a:t>
            </a:r>
            <a:r>
              <a:rPr lang="en-US" err="1"/>
              <a:t>что</a:t>
            </a:r>
            <a:r>
              <a:rPr lang="en-US"/>
              <a:t> </a:t>
            </a:r>
            <a:r>
              <a:rPr lang="en-US" err="1"/>
              <a:t>не</a:t>
            </a:r>
            <a:r>
              <a:rPr lang="en-US"/>
              <a:t> </a:t>
            </a:r>
            <a:r>
              <a:rPr lang="en-US" err="1"/>
              <a:t>так</a:t>
            </a:r>
            <a:r>
              <a:rPr lang="en-US"/>
              <a:t> </a:t>
            </a:r>
            <a:r>
              <a:rPr lang="en-US" err="1"/>
              <a:t>давно</a:t>
            </a:r>
            <a:r>
              <a:rPr lang="en-US"/>
              <a:t> </a:t>
            </a:r>
            <a:r>
              <a:rPr lang="en-US" err="1"/>
              <a:t>система</a:t>
            </a:r>
            <a:r>
              <a:rPr lang="en-US"/>
              <a:t> </a:t>
            </a:r>
            <a:r>
              <a:rPr lang="en-US" err="1"/>
              <a:t>испытывала</a:t>
            </a:r>
            <a:r>
              <a:rPr lang="en-US"/>
              <a:t> </a:t>
            </a:r>
            <a:r>
              <a:rPr lang="en-US" err="1"/>
              <a:t>значительные</a:t>
            </a:r>
            <a:r>
              <a:rPr lang="en-US"/>
              <a:t> </a:t>
            </a:r>
            <a:r>
              <a:rPr lang="en-US" err="1"/>
              <a:t>нагрузки</a:t>
            </a:r>
            <a:r>
              <a:rPr lang="en-US"/>
              <a:t> в </a:t>
            </a:r>
            <a:r>
              <a:rPr lang="en-US" err="1"/>
              <a:t>течении</a:t>
            </a:r>
            <a:r>
              <a:rPr lang="en-US"/>
              <a:t> </a:t>
            </a:r>
            <a:r>
              <a:rPr lang="en-US" err="1"/>
              <a:t>довольно</a:t>
            </a:r>
            <a:r>
              <a:rPr lang="en-US"/>
              <a:t> </a:t>
            </a:r>
            <a:r>
              <a:rPr lang="en-US" err="1"/>
              <a:t>продолжительного</a:t>
            </a:r>
            <a:r>
              <a:rPr lang="en-US"/>
              <a:t> </a:t>
            </a:r>
            <a:r>
              <a:rPr lang="en-US" err="1"/>
              <a:t>времени</a:t>
            </a:r>
            <a:r>
              <a:rPr lang="en-US"/>
              <a:t> (</a:t>
            </a:r>
            <a:r>
              <a:rPr lang="en-US" err="1"/>
              <a:t>полчаса-час</a:t>
            </a:r>
            <a:r>
              <a:rPr lang="en-US"/>
              <a:t>).</a:t>
            </a:r>
            <a:endParaRPr lang="en-US">
              <a:cs typeface="Calibri"/>
            </a:endParaRPr>
          </a:p>
          <a:p>
            <a:pPr algn="just"/>
            <a:r>
              <a:rPr lang="en-US"/>
              <a:t>А </a:t>
            </a:r>
            <a:r>
              <a:rPr lang="en-US" err="1"/>
              <a:t>вот</a:t>
            </a:r>
            <a:r>
              <a:rPr lang="en-US"/>
              <a:t> </a:t>
            </a:r>
            <a:r>
              <a:rPr lang="en-US" err="1"/>
              <a:t>такая</a:t>
            </a:r>
            <a:r>
              <a:rPr lang="en-US"/>
              <a:t> </a:t>
            </a:r>
            <a:r>
              <a:rPr lang="en-US" err="1"/>
              <a:t>картина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pPr algn="just"/>
            <a:r>
              <a:rPr lang="en-US"/>
              <a:t>load average:  4.55 4.22 4.18</a:t>
            </a:r>
            <a:endParaRPr lang="en-US">
              <a:cs typeface="Calibri"/>
            </a:endParaRPr>
          </a:p>
          <a:p>
            <a:pPr algn="just"/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четырехядерного</a:t>
            </a:r>
            <a:r>
              <a:rPr lang="en-US"/>
              <a:t> </a:t>
            </a:r>
            <a:r>
              <a:rPr lang="en-US" err="1"/>
              <a:t>процессора</a:t>
            </a:r>
            <a:r>
              <a:rPr lang="en-US"/>
              <a:t> </a:t>
            </a:r>
            <a:r>
              <a:rPr lang="en-US" err="1"/>
              <a:t>означает</a:t>
            </a:r>
            <a:r>
              <a:rPr lang="en-US"/>
              <a:t>, </a:t>
            </a:r>
            <a:r>
              <a:rPr lang="en-US" err="1"/>
              <a:t>что</a:t>
            </a:r>
            <a:r>
              <a:rPr lang="en-US"/>
              <a:t> </a:t>
            </a:r>
            <a:r>
              <a:rPr lang="en-US" err="1"/>
              <a:t>он</a:t>
            </a:r>
            <a:r>
              <a:rPr lang="en-US"/>
              <a:t> </a:t>
            </a:r>
            <a:r>
              <a:rPr lang="en-US" err="1"/>
              <a:t>работает</a:t>
            </a:r>
            <a:r>
              <a:rPr lang="en-US"/>
              <a:t> 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пределе</a:t>
            </a:r>
            <a:r>
              <a:rPr lang="en-US"/>
              <a:t> </a:t>
            </a:r>
            <a:r>
              <a:rPr lang="en-US" err="1"/>
              <a:t>своих</a:t>
            </a:r>
            <a:r>
              <a:rPr lang="en-US"/>
              <a:t> </a:t>
            </a:r>
            <a:r>
              <a:rPr lang="en-US" err="1"/>
              <a:t>возможностей</a:t>
            </a:r>
            <a:r>
              <a:rPr lang="en-US"/>
              <a:t> в </a:t>
            </a:r>
            <a:r>
              <a:rPr lang="en-US" err="1"/>
              <a:t>течении</a:t>
            </a:r>
            <a:r>
              <a:rPr lang="en-US"/>
              <a:t> </a:t>
            </a:r>
            <a:r>
              <a:rPr lang="en-US" err="1"/>
              <a:t>длительного</a:t>
            </a:r>
            <a:r>
              <a:rPr lang="en-US"/>
              <a:t> </a:t>
            </a:r>
            <a:r>
              <a:rPr lang="en-US" err="1"/>
              <a:t>времени</a:t>
            </a:r>
            <a:r>
              <a:rPr lang="en-US"/>
              <a:t> (</a:t>
            </a:r>
            <a:r>
              <a:rPr lang="en-US" err="1"/>
              <a:t>несколько</a:t>
            </a:r>
            <a:r>
              <a:rPr lang="en-US"/>
              <a:t> </a:t>
            </a:r>
            <a:r>
              <a:rPr lang="en-US" err="1"/>
              <a:t>часов</a:t>
            </a:r>
            <a:r>
              <a:rPr lang="en-US"/>
              <a:t>).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algn="just"/>
            <a:r>
              <a:rPr lang="en-US"/>
              <a:t> </a:t>
            </a:r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одного</a:t>
            </a:r>
            <a:r>
              <a:rPr lang="en-US"/>
              <a:t> </a:t>
            </a:r>
            <a:r>
              <a:rPr lang="en-US" err="1"/>
              <a:t>ядра</a:t>
            </a:r>
            <a:r>
              <a:rPr lang="en-US"/>
              <a:t> </a:t>
            </a:r>
            <a:r>
              <a:rPr lang="en-US" err="1"/>
              <a:t>мы</a:t>
            </a:r>
            <a:r>
              <a:rPr lang="en-US"/>
              <a:t> </a:t>
            </a:r>
            <a:r>
              <a:rPr lang="en-US" err="1"/>
              <a:t>считаем</a:t>
            </a:r>
            <a:r>
              <a:rPr lang="en-US"/>
              <a:t> </a:t>
            </a:r>
            <a:r>
              <a:rPr lang="en-US" err="1"/>
              <a:t>приемлемыми</a:t>
            </a:r>
            <a:r>
              <a:rPr lang="en-US"/>
              <a:t> </a:t>
            </a:r>
            <a:r>
              <a:rPr lang="en-US" err="1"/>
              <a:t>следующие</a:t>
            </a:r>
            <a:r>
              <a:rPr lang="en-US"/>
              <a:t> </a:t>
            </a:r>
            <a:r>
              <a:rPr lang="en-US" err="1"/>
              <a:t>значения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b="1"/>
              <a:t>LA 1</a:t>
            </a:r>
            <a:r>
              <a:rPr lang="en-US"/>
              <a:t> - </a:t>
            </a:r>
            <a:r>
              <a:rPr lang="en-US" err="1"/>
              <a:t>может</a:t>
            </a:r>
            <a:r>
              <a:rPr lang="en-US"/>
              <a:t> </a:t>
            </a:r>
            <a:r>
              <a:rPr lang="en-US" err="1"/>
              <a:t>превышать</a:t>
            </a:r>
            <a:r>
              <a:rPr lang="en-US"/>
              <a:t> 1.00, </a:t>
            </a:r>
            <a:r>
              <a:rPr lang="en-US" err="1"/>
              <a:t>свидетельствуя</a:t>
            </a:r>
            <a:r>
              <a:rPr lang="en-US"/>
              <a:t> о </a:t>
            </a:r>
            <a:r>
              <a:rPr lang="en-US" err="1"/>
              <a:t>кратковременной</a:t>
            </a:r>
            <a:r>
              <a:rPr lang="en-US"/>
              <a:t> </a:t>
            </a:r>
            <a:r>
              <a:rPr lang="en-US" err="1"/>
              <a:t>пиковой</a:t>
            </a:r>
            <a:r>
              <a:rPr lang="en-US"/>
              <a:t> </a:t>
            </a:r>
            <a:r>
              <a:rPr lang="en-US" err="1"/>
              <a:t>нагрузке</a:t>
            </a:r>
            <a:r>
              <a:rPr lang="en-US"/>
              <a:t> 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систему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b="1"/>
              <a:t>LA 5</a:t>
            </a:r>
            <a:r>
              <a:rPr lang="en-US"/>
              <a:t> - </a:t>
            </a:r>
            <a:r>
              <a:rPr lang="en-US" err="1"/>
              <a:t>не</a:t>
            </a:r>
            <a:r>
              <a:rPr lang="en-US"/>
              <a:t> </a:t>
            </a:r>
            <a:r>
              <a:rPr lang="en-US" err="1"/>
              <a:t>должен</a:t>
            </a:r>
            <a:r>
              <a:rPr lang="en-US"/>
              <a:t> </a:t>
            </a:r>
            <a:r>
              <a:rPr lang="en-US" err="1"/>
              <a:t>превышать</a:t>
            </a:r>
            <a:r>
              <a:rPr lang="en-US"/>
              <a:t> 1.00, в </a:t>
            </a:r>
            <a:r>
              <a:rPr lang="en-US" err="1"/>
              <a:t>противном</a:t>
            </a:r>
            <a:r>
              <a:rPr lang="en-US"/>
              <a:t> </a:t>
            </a:r>
            <a:r>
              <a:rPr lang="en-US" err="1"/>
              <a:t>случае</a:t>
            </a:r>
            <a:r>
              <a:rPr lang="en-US"/>
              <a:t> </a:t>
            </a:r>
            <a:r>
              <a:rPr lang="en-US" err="1"/>
              <a:t>налицо</a:t>
            </a:r>
            <a:r>
              <a:rPr lang="en-US"/>
              <a:t> </a:t>
            </a:r>
            <a:r>
              <a:rPr lang="en-US" err="1"/>
              <a:t>явный</a:t>
            </a:r>
            <a:r>
              <a:rPr lang="en-US"/>
              <a:t> </a:t>
            </a:r>
            <a:r>
              <a:rPr lang="en-US" err="1"/>
              <a:t>недостаток</a:t>
            </a:r>
            <a:r>
              <a:rPr lang="en-US"/>
              <a:t> </a:t>
            </a:r>
            <a:r>
              <a:rPr lang="en-US" err="1"/>
              <a:t>вычислительных</a:t>
            </a:r>
            <a:r>
              <a:rPr lang="en-US"/>
              <a:t> </a:t>
            </a:r>
            <a:r>
              <a:rPr lang="en-US" err="1"/>
              <a:t>ресурсов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b="1"/>
              <a:t>LA 15</a:t>
            </a:r>
            <a:r>
              <a:rPr lang="en-US"/>
              <a:t> - </a:t>
            </a:r>
            <a:r>
              <a:rPr lang="en-US" err="1"/>
              <a:t>максимальное</a:t>
            </a:r>
            <a:r>
              <a:rPr lang="en-US"/>
              <a:t> </a:t>
            </a:r>
            <a:r>
              <a:rPr lang="en-US" err="1"/>
              <a:t>значение</a:t>
            </a:r>
            <a:r>
              <a:rPr lang="en-US"/>
              <a:t> 0.7 - 0.8, </a:t>
            </a:r>
            <a:r>
              <a:rPr lang="en-US" err="1"/>
              <a:t>но</a:t>
            </a:r>
            <a:r>
              <a:rPr lang="en-US"/>
              <a:t> в </a:t>
            </a:r>
            <a:r>
              <a:rPr lang="en-US" err="1"/>
              <a:t>любом</a:t>
            </a:r>
            <a:r>
              <a:rPr lang="en-US"/>
              <a:t> </a:t>
            </a:r>
            <a:r>
              <a:rPr lang="en-US" err="1"/>
              <a:t>случае</a:t>
            </a:r>
            <a:r>
              <a:rPr lang="en-US"/>
              <a:t> </a:t>
            </a:r>
            <a:r>
              <a:rPr lang="en-US" err="1"/>
              <a:t>не</a:t>
            </a:r>
            <a:r>
              <a:rPr lang="en-US"/>
              <a:t> </a:t>
            </a:r>
            <a:r>
              <a:rPr lang="en-US" err="1"/>
              <a:t>выше</a:t>
            </a:r>
            <a:r>
              <a:rPr lang="en-US"/>
              <a:t> 1.0, в </a:t>
            </a:r>
            <a:r>
              <a:rPr lang="en-US" err="1"/>
              <a:t>противном</a:t>
            </a:r>
            <a:r>
              <a:rPr lang="en-US"/>
              <a:t> </a:t>
            </a:r>
            <a:r>
              <a:rPr lang="en-US" err="1"/>
              <a:t>случае</a:t>
            </a:r>
            <a:r>
              <a:rPr lang="en-US"/>
              <a:t> </a:t>
            </a:r>
            <a:r>
              <a:rPr lang="en-US" err="1"/>
              <a:t>вы</a:t>
            </a:r>
            <a:r>
              <a:rPr lang="en-US"/>
              <a:t> </a:t>
            </a:r>
            <a:r>
              <a:rPr lang="en-US" err="1"/>
              <a:t>можете</a:t>
            </a:r>
            <a:r>
              <a:rPr lang="en-US"/>
              <a:t> </a:t>
            </a:r>
            <a:r>
              <a:rPr lang="en-US" err="1"/>
              <a:t>получить</a:t>
            </a:r>
            <a:r>
              <a:rPr lang="en-US"/>
              <a:t> в </a:t>
            </a:r>
            <a:r>
              <a:rPr lang="en-US" err="1"/>
              <a:t>три</a:t>
            </a:r>
            <a:r>
              <a:rPr lang="en-US"/>
              <a:t> </a:t>
            </a:r>
            <a:r>
              <a:rPr lang="en-US" err="1"/>
              <a:t>часа</a:t>
            </a:r>
            <a:r>
              <a:rPr lang="en-US"/>
              <a:t> </a:t>
            </a:r>
            <a:r>
              <a:rPr lang="en-US" err="1"/>
              <a:t>ночи</a:t>
            </a:r>
            <a:r>
              <a:rPr lang="en-US"/>
              <a:t> </a:t>
            </a:r>
            <a:r>
              <a:rPr lang="en-US" err="1"/>
              <a:t>звонок</a:t>
            </a:r>
            <a:r>
              <a:rPr lang="en-US"/>
              <a:t> </a:t>
            </a:r>
            <a:r>
              <a:rPr lang="en-US" err="1"/>
              <a:t>от</a:t>
            </a:r>
            <a:r>
              <a:rPr lang="en-US"/>
              <a:t> </a:t>
            </a:r>
            <a:r>
              <a:rPr lang="en-US" err="1"/>
              <a:t>руководства</a:t>
            </a:r>
            <a:r>
              <a:rPr lang="en-US"/>
              <a:t> с </a:t>
            </a:r>
            <a:r>
              <a:rPr lang="en-US" err="1"/>
              <a:t>вопросом</a:t>
            </a:r>
            <a:r>
              <a:rPr lang="en-US"/>
              <a:t>: " А </a:t>
            </a:r>
            <a:r>
              <a:rPr lang="en-US" err="1"/>
              <a:t>что</a:t>
            </a:r>
            <a:r>
              <a:rPr lang="en-US"/>
              <a:t> </a:t>
            </a:r>
            <a:r>
              <a:rPr lang="en-US" err="1"/>
              <a:t>это</a:t>
            </a:r>
            <a:r>
              <a:rPr lang="en-US"/>
              <a:t> с </a:t>
            </a:r>
            <a:r>
              <a:rPr lang="en-US" err="1"/>
              <a:t>нашим</a:t>
            </a:r>
            <a:r>
              <a:rPr lang="en-US"/>
              <a:t> </a:t>
            </a:r>
            <a:r>
              <a:rPr lang="en-US" err="1"/>
              <a:t>сервером</a:t>
            </a:r>
            <a:r>
              <a:rPr lang="en-US"/>
              <a:t>???"</a:t>
            </a:r>
            <a:endParaRPr lang="en-US">
              <a:cs typeface="Calibri"/>
            </a:endParaRPr>
          </a:p>
          <a:p>
            <a:pPr algn="just"/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многоядерной</a:t>
            </a:r>
            <a:r>
              <a:rPr lang="en-US"/>
              <a:t> (</a:t>
            </a:r>
            <a:r>
              <a:rPr lang="en-US" err="1"/>
              <a:t>многопроцессорной</a:t>
            </a:r>
            <a:r>
              <a:rPr lang="en-US"/>
              <a:t>) </a:t>
            </a:r>
            <a:r>
              <a:rPr lang="en-US" err="1"/>
              <a:t>системе</a:t>
            </a:r>
            <a:r>
              <a:rPr lang="en-US"/>
              <a:t> </a:t>
            </a:r>
            <a:r>
              <a:rPr lang="en-US" err="1"/>
              <a:t>значения</a:t>
            </a:r>
            <a:r>
              <a:rPr lang="en-US"/>
              <a:t> load average </a:t>
            </a:r>
            <a:r>
              <a:rPr lang="en-US" err="1"/>
              <a:t>следует</a:t>
            </a:r>
            <a:r>
              <a:rPr lang="en-US"/>
              <a:t> </a:t>
            </a:r>
            <a:r>
              <a:rPr lang="en-US" err="1"/>
              <a:t>откорректировать</a:t>
            </a:r>
            <a:r>
              <a:rPr lang="en-US"/>
              <a:t> </a:t>
            </a:r>
            <a:r>
              <a:rPr lang="en-US" err="1"/>
              <a:t>пропорционально</a:t>
            </a:r>
            <a:r>
              <a:rPr lang="en-US"/>
              <a:t> </a:t>
            </a:r>
            <a:r>
              <a:rPr lang="en-US" err="1"/>
              <a:t>числу</a:t>
            </a:r>
            <a:r>
              <a:rPr lang="en-US"/>
              <a:t> </a:t>
            </a:r>
            <a:r>
              <a:rPr lang="en-US" err="1"/>
              <a:t>ядер</a:t>
            </a:r>
            <a:r>
              <a:rPr lang="en-US"/>
              <a:t>. </a:t>
            </a:r>
            <a:r>
              <a:rPr lang="en-US" err="1"/>
              <a:t>Узнать</a:t>
            </a:r>
            <a:r>
              <a:rPr lang="en-US"/>
              <a:t> </a:t>
            </a:r>
            <a:r>
              <a:rPr lang="en-US" err="1"/>
              <a:t>их</a:t>
            </a:r>
            <a:r>
              <a:rPr lang="en-US"/>
              <a:t> </a:t>
            </a:r>
            <a:r>
              <a:rPr lang="en-US" err="1"/>
              <a:t>количество</a:t>
            </a:r>
            <a:r>
              <a:rPr lang="en-US"/>
              <a:t> </a:t>
            </a:r>
            <a:r>
              <a:rPr lang="en-US" err="1"/>
              <a:t>можно</a:t>
            </a:r>
            <a:r>
              <a:rPr lang="en-US"/>
              <a:t> </a:t>
            </a:r>
            <a:r>
              <a:rPr lang="en-US" err="1"/>
              <a:t>командой</a:t>
            </a:r>
            <a:endParaRPr lang="en-US" err="1">
              <a:cs typeface="Calibri"/>
            </a:endParaRPr>
          </a:p>
          <a:p>
            <a:pPr algn="just"/>
            <a:r>
              <a:rPr lang="en-US" err="1"/>
              <a:t>nproc</a:t>
            </a:r>
            <a:endParaRPr lang="en-US" err="1">
              <a:cs typeface="Calibri"/>
            </a:endParaRPr>
          </a:p>
          <a:p>
            <a:pPr algn="just"/>
            <a:r>
              <a:rPr lang="en-US" err="1"/>
              <a:t>или</a:t>
            </a:r>
            <a:endParaRPr lang="en-US" err="1">
              <a:cs typeface="Calibri"/>
            </a:endParaRPr>
          </a:p>
          <a:p>
            <a:pPr algn="just"/>
            <a:r>
              <a:rPr lang="en-US"/>
              <a:t>cat /proc/</a:t>
            </a:r>
            <a:r>
              <a:rPr lang="en-US" err="1"/>
              <a:t>cpuinfo</a:t>
            </a:r>
            <a:r>
              <a:rPr lang="en-US"/>
              <a:t> | grep "</a:t>
            </a:r>
            <a:r>
              <a:rPr lang="en-US" err="1"/>
              <a:t>cpu</a:t>
            </a:r>
            <a:r>
              <a:rPr lang="en-US"/>
              <a:t> cores«</a:t>
            </a:r>
            <a:r>
              <a:rPr lang="ru-RU"/>
              <a:t> </a:t>
            </a:r>
            <a:r>
              <a:rPr lang="en-US"/>
              <a:t>| </a:t>
            </a:r>
            <a:r>
              <a:rPr lang="en-US" err="1"/>
              <a:t>wc</a:t>
            </a:r>
            <a:r>
              <a:rPr lang="en-US"/>
              <a:t> -l</a:t>
            </a:r>
            <a:endParaRPr lang="en-US">
              <a:cs typeface="Calibri"/>
            </a:endParaRPr>
          </a:p>
          <a:p>
            <a:pPr algn="just"/>
            <a:r>
              <a:rPr lang="en-US" err="1"/>
              <a:t>Так</a:t>
            </a:r>
            <a:r>
              <a:rPr lang="en-US"/>
              <a:t>, </a:t>
            </a:r>
            <a:r>
              <a:rPr lang="en-US" err="1"/>
              <a:t>например</a:t>
            </a:r>
            <a:r>
              <a:rPr lang="en-US"/>
              <a:t>, с </a:t>
            </a:r>
            <a:r>
              <a:rPr lang="en-US" err="1"/>
              <a:t>учетом</a:t>
            </a:r>
            <a:r>
              <a:rPr lang="en-US"/>
              <a:t> </a:t>
            </a:r>
            <a:r>
              <a:rPr lang="en-US" err="1"/>
              <a:t>вышесказанного</a:t>
            </a:r>
            <a:r>
              <a:rPr lang="en-US"/>
              <a:t>, </a:t>
            </a:r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четырехядерной</a:t>
            </a:r>
            <a:r>
              <a:rPr lang="en-US"/>
              <a:t> </a:t>
            </a:r>
            <a:r>
              <a:rPr lang="en-US" err="1"/>
              <a:t>системы</a:t>
            </a:r>
            <a:r>
              <a:rPr lang="en-US"/>
              <a:t> LA 15 </a:t>
            </a:r>
            <a:r>
              <a:rPr lang="en-US" err="1"/>
              <a:t>не</a:t>
            </a:r>
            <a:r>
              <a:rPr lang="en-US"/>
              <a:t> </a:t>
            </a:r>
            <a:r>
              <a:rPr lang="en-US" err="1"/>
              <a:t>должен</a:t>
            </a:r>
            <a:r>
              <a:rPr lang="en-US"/>
              <a:t> </a:t>
            </a:r>
            <a:r>
              <a:rPr lang="en-US" err="1"/>
              <a:t>превышать</a:t>
            </a:r>
            <a:r>
              <a:rPr lang="en-US"/>
              <a:t> 3.00, </a:t>
            </a:r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двухядерной</a:t>
            </a:r>
            <a:r>
              <a:rPr lang="en-US"/>
              <a:t> 1.5, а </a:t>
            </a:r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одноядерной</a:t>
            </a:r>
            <a:r>
              <a:rPr lang="en-US"/>
              <a:t> 0.75.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68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Top</a:t>
            </a:r>
          </a:p>
          <a:p>
            <a:r>
              <a:rPr lang="en-US"/>
              <a:t>stress --</a:t>
            </a:r>
            <a:r>
              <a:rPr lang="en-US" err="1"/>
              <a:t>cpu</a:t>
            </a:r>
            <a:r>
              <a:rPr lang="en-US"/>
              <a:t> 1</a:t>
            </a:r>
          </a:p>
          <a:p>
            <a:r>
              <a:rPr lang="en-US" err="1"/>
              <a:t>Shift+alt</a:t>
            </a:r>
            <a:r>
              <a:rPr lang="en-US"/>
              <a:t> + -</a:t>
            </a:r>
          </a:p>
          <a:p>
            <a:endParaRPr lang="ru-RU"/>
          </a:p>
          <a:p>
            <a:r>
              <a:rPr lang="en-US" err="1"/>
              <a:t>Средняя</a:t>
            </a:r>
            <a:r>
              <a:rPr lang="en-US"/>
              <a:t> </a:t>
            </a:r>
            <a:r>
              <a:rPr lang="en-US" err="1"/>
              <a:t>загрузка</a:t>
            </a:r>
            <a:r>
              <a:rPr lang="en-US"/>
              <a:t> - </a:t>
            </a:r>
            <a:r>
              <a:rPr lang="en-US" err="1"/>
              <a:t>среднее</a:t>
            </a:r>
            <a:r>
              <a:rPr lang="en-US"/>
              <a:t> </a:t>
            </a:r>
            <a:r>
              <a:rPr lang="en-US" err="1"/>
              <a:t>значение</a:t>
            </a:r>
            <a:r>
              <a:rPr lang="en-US"/>
              <a:t> </a:t>
            </a:r>
            <a:r>
              <a:rPr lang="en-US" err="1"/>
              <a:t>загрузки</a:t>
            </a:r>
            <a:r>
              <a:rPr lang="en-US"/>
              <a:t> </a:t>
            </a:r>
            <a:r>
              <a:rPr lang="en-US" err="1"/>
              <a:t>системы</a:t>
            </a:r>
            <a:r>
              <a:rPr lang="en-US"/>
              <a:t> </a:t>
            </a:r>
            <a:r>
              <a:rPr lang="en-US" err="1"/>
              <a:t>за</a:t>
            </a:r>
            <a:r>
              <a:rPr lang="en-US"/>
              <a:t> </a:t>
            </a:r>
            <a:r>
              <a:rPr lang="en-US" err="1"/>
              <a:t>некоторый</a:t>
            </a:r>
            <a:r>
              <a:rPr lang="en-US"/>
              <a:t> </a:t>
            </a:r>
            <a:r>
              <a:rPr lang="en-US" err="1"/>
              <a:t>период</a:t>
            </a:r>
            <a:r>
              <a:rPr lang="en-US"/>
              <a:t> </a:t>
            </a:r>
            <a:r>
              <a:rPr lang="en-US" err="1"/>
              <a:t>времени</a:t>
            </a:r>
            <a:r>
              <a:rPr lang="en-US"/>
              <a:t>, </a:t>
            </a:r>
            <a:r>
              <a:rPr lang="en-US" err="1"/>
              <a:t>как</a:t>
            </a:r>
            <a:r>
              <a:rPr lang="en-US"/>
              <a:t> </a:t>
            </a:r>
            <a:r>
              <a:rPr lang="en-US" err="1"/>
              <a:t>правило</a:t>
            </a:r>
            <a:r>
              <a:rPr lang="en-US"/>
              <a:t>, </a:t>
            </a:r>
            <a:r>
              <a:rPr lang="en-US" err="1"/>
              <a:t>отображается</a:t>
            </a:r>
            <a:r>
              <a:rPr lang="en-US"/>
              <a:t> в </a:t>
            </a:r>
            <a:r>
              <a:rPr lang="en-US" err="1"/>
              <a:t>виде</a:t>
            </a:r>
            <a:r>
              <a:rPr lang="en-US"/>
              <a:t> </a:t>
            </a:r>
            <a:r>
              <a:rPr lang="en-US" err="1"/>
              <a:t>трёх</a:t>
            </a:r>
            <a:r>
              <a:rPr lang="en-US"/>
              <a:t> </a:t>
            </a:r>
            <a:r>
              <a:rPr lang="en-US" err="1"/>
              <a:t>значений</a:t>
            </a:r>
            <a:r>
              <a:rPr lang="en-US"/>
              <a:t>, </a:t>
            </a:r>
            <a:r>
              <a:rPr lang="en-US" err="1"/>
              <a:t>которые</a:t>
            </a:r>
            <a:r>
              <a:rPr lang="en-US"/>
              <a:t> </a:t>
            </a:r>
            <a:r>
              <a:rPr lang="en-US" err="1"/>
              <a:t>представляют</a:t>
            </a:r>
            <a:r>
              <a:rPr lang="en-US"/>
              <a:t> </a:t>
            </a:r>
            <a:r>
              <a:rPr lang="en-US" err="1"/>
              <a:t>собой</a:t>
            </a:r>
            <a:r>
              <a:rPr lang="en-US"/>
              <a:t> </a:t>
            </a:r>
            <a:r>
              <a:rPr lang="en-US" err="1"/>
              <a:t>усредненные</a:t>
            </a:r>
            <a:r>
              <a:rPr lang="en-US"/>
              <a:t> </a:t>
            </a:r>
            <a:r>
              <a:rPr lang="en-US" err="1"/>
              <a:t>величины</a:t>
            </a:r>
            <a:r>
              <a:rPr lang="en-US"/>
              <a:t> </a:t>
            </a:r>
            <a:r>
              <a:rPr lang="en-US" err="1"/>
              <a:t>за</a:t>
            </a:r>
            <a:r>
              <a:rPr lang="en-US"/>
              <a:t> </a:t>
            </a:r>
            <a:r>
              <a:rPr lang="en-US" err="1"/>
              <a:t>последние</a:t>
            </a:r>
            <a:r>
              <a:rPr lang="en-US"/>
              <a:t> 1, 5 и 15 </a:t>
            </a:r>
            <a:r>
              <a:rPr lang="en-US" err="1"/>
              <a:t>минут</a:t>
            </a:r>
            <a:r>
              <a:rPr lang="en-US"/>
              <a:t>, </a:t>
            </a:r>
            <a:r>
              <a:rPr lang="en-US" err="1"/>
              <a:t>чем</a:t>
            </a:r>
            <a:r>
              <a:rPr lang="en-US"/>
              <a:t> </a:t>
            </a:r>
            <a:r>
              <a:rPr lang="en-US" err="1"/>
              <a:t>ниже</a:t>
            </a:r>
            <a:r>
              <a:rPr lang="en-US"/>
              <a:t>, </a:t>
            </a:r>
            <a:r>
              <a:rPr lang="en-US" err="1"/>
              <a:t>тем</a:t>
            </a:r>
            <a:r>
              <a:rPr lang="en-US"/>
              <a:t> </a:t>
            </a:r>
            <a:r>
              <a:rPr lang="en-US" err="1"/>
              <a:t>лучше</a:t>
            </a:r>
            <a:r>
              <a:rPr lang="en-US"/>
              <a:t>. В UNIX </a:t>
            </a:r>
            <a:r>
              <a:rPr lang="en-US" err="1"/>
              <a:t>это</a:t>
            </a:r>
            <a:r>
              <a:rPr lang="en-US"/>
              <a:t> </a:t>
            </a:r>
            <a:r>
              <a:rPr lang="en-US" err="1"/>
              <a:t>среднее</a:t>
            </a:r>
            <a:r>
              <a:rPr lang="en-US"/>
              <a:t> </a:t>
            </a:r>
            <a:r>
              <a:rPr lang="en-US" err="1"/>
              <a:t>значение</a:t>
            </a:r>
            <a:r>
              <a:rPr lang="en-US"/>
              <a:t> </a:t>
            </a:r>
            <a:r>
              <a:rPr lang="en-US" err="1"/>
              <a:t>вычислительной</a:t>
            </a:r>
            <a:r>
              <a:rPr lang="en-US"/>
              <a:t> </a:t>
            </a:r>
            <a:r>
              <a:rPr lang="en-US" err="1"/>
              <a:t>работы</a:t>
            </a:r>
            <a:r>
              <a:rPr lang="en-US"/>
              <a:t>, </a:t>
            </a:r>
            <a:r>
              <a:rPr lang="en-US" err="1"/>
              <a:t>которую</a:t>
            </a:r>
            <a:r>
              <a:rPr lang="en-US"/>
              <a:t> </a:t>
            </a:r>
            <a:r>
              <a:rPr lang="en-US" err="1"/>
              <a:t>выполняет</a:t>
            </a:r>
            <a:r>
              <a:rPr lang="en-US"/>
              <a:t> </a:t>
            </a:r>
            <a:r>
              <a:rPr lang="en-US" err="1"/>
              <a:t>система</a:t>
            </a:r>
            <a:r>
              <a:rPr lang="en-US"/>
              <a:t>.</a:t>
            </a:r>
            <a:endParaRPr lang="ru-RU"/>
          </a:p>
          <a:p>
            <a:endParaRPr lang="ru-RU"/>
          </a:p>
          <a:p>
            <a:r>
              <a:rPr lang="ru-RU"/>
              <a:t>Рассказ про магистраль с машинами, когда машин мало проезжать быстро, как становится их огромное кол-во, начинается ожидание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отображения</a:t>
            </a:r>
            <a:r>
              <a:rPr lang="en-US"/>
              <a:t> load average </a:t>
            </a:r>
            <a:r>
              <a:rPr lang="en-US" err="1"/>
              <a:t>используется</a:t>
            </a:r>
            <a:r>
              <a:rPr lang="en-US"/>
              <a:t> </a:t>
            </a:r>
            <a:r>
              <a:rPr lang="en-US" b="1" err="1"/>
              <a:t>экспоненциально</a:t>
            </a:r>
            <a:r>
              <a:rPr lang="en-US" b="1"/>
              <a:t> </a:t>
            </a:r>
            <a:r>
              <a:rPr lang="en-US" b="1" err="1"/>
              <a:t>взвешенная</a:t>
            </a:r>
            <a:r>
              <a:rPr lang="en-US" b="1"/>
              <a:t> </a:t>
            </a:r>
            <a:r>
              <a:rPr lang="en-US" b="1" err="1"/>
              <a:t>скользящая</a:t>
            </a:r>
            <a:r>
              <a:rPr lang="en-US" b="1"/>
              <a:t> </a:t>
            </a:r>
            <a:r>
              <a:rPr lang="en-US" b="1" err="1"/>
              <a:t>средняя</a:t>
            </a:r>
            <a:r>
              <a:rPr lang="en-US"/>
              <a:t>, </a:t>
            </a:r>
            <a:r>
              <a:rPr lang="en-US" err="1"/>
              <a:t>подобный</a:t>
            </a:r>
            <a:r>
              <a:rPr lang="en-US"/>
              <a:t> </a:t>
            </a:r>
            <a:r>
              <a:rPr lang="en-US" err="1"/>
              <a:t>тип</a:t>
            </a:r>
            <a:r>
              <a:rPr lang="en-US"/>
              <a:t> </a:t>
            </a:r>
            <a:r>
              <a:rPr lang="en-US" err="1"/>
              <a:t>кривых</a:t>
            </a:r>
            <a:r>
              <a:rPr lang="en-US"/>
              <a:t> </a:t>
            </a:r>
            <a:r>
              <a:rPr lang="en-US" err="1"/>
              <a:t>используется</a:t>
            </a:r>
            <a:r>
              <a:rPr lang="en-US"/>
              <a:t> </a:t>
            </a:r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сглаживания</a:t>
            </a:r>
            <a:r>
              <a:rPr lang="en-US"/>
              <a:t> </a:t>
            </a:r>
            <a:r>
              <a:rPr lang="en-US" err="1"/>
              <a:t>краткосрочных</a:t>
            </a:r>
            <a:r>
              <a:rPr lang="en-US"/>
              <a:t> </a:t>
            </a:r>
            <a:r>
              <a:rPr lang="en-US" err="1"/>
              <a:t>колебаний</a:t>
            </a:r>
            <a:r>
              <a:rPr lang="en-US"/>
              <a:t> и </a:t>
            </a:r>
            <a:r>
              <a:rPr lang="en-US" err="1"/>
              <a:t>выделения</a:t>
            </a:r>
            <a:r>
              <a:rPr lang="en-US"/>
              <a:t> </a:t>
            </a:r>
            <a:r>
              <a:rPr lang="en-US" err="1"/>
              <a:t>основных</a:t>
            </a:r>
            <a:r>
              <a:rPr lang="en-US"/>
              <a:t> </a:t>
            </a:r>
            <a:r>
              <a:rPr lang="en-US" err="1"/>
              <a:t>тенденций</a:t>
            </a:r>
            <a:r>
              <a:rPr lang="en-US"/>
              <a:t> </a:t>
            </a:r>
            <a:r>
              <a:rPr lang="en-US" err="1"/>
              <a:t>или</a:t>
            </a:r>
            <a:r>
              <a:rPr lang="en-US"/>
              <a:t> </a:t>
            </a:r>
            <a:r>
              <a:rPr lang="en-US" err="1"/>
              <a:t>циклов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О </a:t>
            </a:r>
            <a:r>
              <a:rPr lang="en-US" err="1"/>
              <a:t>чем</a:t>
            </a:r>
            <a:r>
              <a:rPr lang="en-US"/>
              <a:t> </a:t>
            </a:r>
            <a:r>
              <a:rPr lang="en-US" err="1"/>
              <a:t>это</a:t>
            </a:r>
            <a:r>
              <a:rPr lang="en-US"/>
              <a:t> </a:t>
            </a:r>
            <a:r>
              <a:rPr lang="en-US" err="1"/>
              <a:t>говорит</a:t>
            </a:r>
            <a:r>
              <a:rPr lang="en-US"/>
              <a:t> и </a:t>
            </a:r>
            <a:r>
              <a:rPr lang="en-US" err="1"/>
              <a:t>как</a:t>
            </a:r>
            <a:r>
              <a:rPr lang="en-US"/>
              <a:t> </a:t>
            </a:r>
            <a:r>
              <a:rPr lang="en-US" err="1"/>
              <a:t>интерпретировать</a:t>
            </a:r>
            <a:r>
              <a:rPr lang="en-US"/>
              <a:t> </a:t>
            </a:r>
            <a:r>
              <a:rPr lang="en-US" err="1"/>
              <a:t>данные</a:t>
            </a:r>
            <a:r>
              <a:rPr lang="en-US"/>
              <a:t> </a:t>
            </a:r>
            <a:r>
              <a:rPr lang="en-US" err="1"/>
              <a:t>значения</a:t>
            </a:r>
            <a:r>
              <a:rPr lang="en-US"/>
              <a:t>? </a:t>
            </a:r>
            <a:r>
              <a:rPr lang="en-US" err="1"/>
              <a:t>Можно</a:t>
            </a:r>
            <a:r>
              <a:rPr lang="en-US"/>
              <a:t> </a:t>
            </a:r>
            <a:r>
              <a:rPr lang="en-US" err="1"/>
              <a:t>сказать</a:t>
            </a:r>
            <a:r>
              <a:rPr lang="en-US"/>
              <a:t>, </a:t>
            </a:r>
            <a:r>
              <a:rPr lang="en-US" err="1"/>
              <a:t>что</a:t>
            </a:r>
            <a:r>
              <a:rPr lang="en-US"/>
              <a:t> LA 1 </a:t>
            </a:r>
            <a:r>
              <a:rPr lang="en-US" err="1"/>
              <a:t>представляет</a:t>
            </a:r>
            <a:r>
              <a:rPr lang="en-US"/>
              <a:t> </a:t>
            </a:r>
            <a:r>
              <a:rPr lang="en-US" err="1"/>
              <a:t>собой</a:t>
            </a:r>
            <a:r>
              <a:rPr lang="en-US"/>
              <a:t> </a:t>
            </a:r>
            <a:r>
              <a:rPr lang="en-US" err="1"/>
              <a:t>недавнее</a:t>
            </a:r>
            <a:r>
              <a:rPr lang="en-US"/>
              <a:t> </a:t>
            </a:r>
            <a:r>
              <a:rPr lang="en-US" err="1"/>
              <a:t>прошлое</a:t>
            </a:r>
            <a:r>
              <a:rPr lang="en-US"/>
              <a:t> (</a:t>
            </a:r>
            <a:r>
              <a:rPr lang="en-US" err="1"/>
              <a:t>несколько</a:t>
            </a:r>
            <a:r>
              <a:rPr lang="en-US"/>
              <a:t> </a:t>
            </a:r>
            <a:r>
              <a:rPr lang="en-US" err="1"/>
              <a:t>минут</a:t>
            </a:r>
            <a:r>
              <a:rPr lang="en-US"/>
              <a:t> </a:t>
            </a:r>
            <a:r>
              <a:rPr lang="en-US" err="1"/>
              <a:t>назад</a:t>
            </a:r>
            <a:r>
              <a:rPr lang="en-US"/>
              <a:t>), LA 5 </a:t>
            </a:r>
            <a:r>
              <a:rPr lang="en-US" err="1"/>
              <a:t>прошлое</a:t>
            </a:r>
            <a:r>
              <a:rPr lang="en-US"/>
              <a:t> (</a:t>
            </a:r>
            <a:r>
              <a:rPr lang="en-US" err="1"/>
              <a:t>полчаса-час</a:t>
            </a:r>
            <a:r>
              <a:rPr lang="en-US"/>
              <a:t>) и LA 15 </a:t>
            </a:r>
            <a:r>
              <a:rPr lang="en-US" err="1"/>
              <a:t>отдаленное</a:t>
            </a:r>
            <a:r>
              <a:rPr lang="en-US"/>
              <a:t> </a:t>
            </a:r>
            <a:r>
              <a:rPr lang="en-US" err="1"/>
              <a:t>прошлое</a:t>
            </a:r>
            <a:r>
              <a:rPr lang="en-US"/>
              <a:t> (</a:t>
            </a:r>
            <a:r>
              <a:rPr lang="en-US" err="1"/>
              <a:t>несколько</a:t>
            </a:r>
            <a:r>
              <a:rPr lang="en-US"/>
              <a:t> </a:t>
            </a:r>
            <a:r>
              <a:rPr lang="en-US" err="1"/>
              <a:t>часов</a:t>
            </a:r>
            <a:r>
              <a:rPr lang="en-US"/>
              <a:t>).</a:t>
            </a:r>
            <a:endParaRPr lang="en-US">
              <a:cs typeface="Calibri"/>
            </a:endParaRPr>
          </a:p>
          <a:p>
            <a:endParaRPr lang="en-US"/>
          </a:p>
          <a:p>
            <a:pPr algn="just"/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примера</a:t>
            </a:r>
            <a:r>
              <a:rPr lang="en-US"/>
              <a:t> </a:t>
            </a:r>
            <a:r>
              <a:rPr lang="en-US" err="1"/>
              <a:t>возьмем</a:t>
            </a:r>
            <a:r>
              <a:rPr lang="en-US"/>
              <a:t> </a:t>
            </a:r>
            <a:r>
              <a:rPr lang="en-US" err="1"/>
              <a:t>такое</a:t>
            </a:r>
            <a:r>
              <a:rPr lang="en-US"/>
              <a:t> </a:t>
            </a:r>
            <a:r>
              <a:rPr lang="en-US" err="1"/>
              <a:t>значение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pPr algn="just"/>
            <a:r>
              <a:rPr lang="en-US"/>
              <a:t>load average: 0.99 0.75 0.35</a:t>
            </a:r>
            <a:endParaRPr lang="en-US">
              <a:cs typeface="Calibri"/>
            </a:endParaRPr>
          </a:p>
          <a:p>
            <a:pPr algn="just"/>
            <a:r>
              <a:rPr lang="en-US" err="1"/>
              <a:t>Это</a:t>
            </a:r>
            <a:r>
              <a:rPr lang="en-US"/>
              <a:t> </a:t>
            </a:r>
            <a:r>
              <a:rPr lang="en-US" err="1"/>
              <a:t>говорит</a:t>
            </a:r>
            <a:r>
              <a:rPr lang="en-US"/>
              <a:t> о </a:t>
            </a:r>
            <a:r>
              <a:rPr lang="en-US" err="1"/>
              <a:t>том</a:t>
            </a:r>
            <a:r>
              <a:rPr lang="en-US"/>
              <a:t>, </a:t>
            </a:r>
            <a:r>
              <a:rPr lang="en-US" err="1"/>
              <a:t>что</a:t>
            </a:r>
            <a:r>
              <a:rPr lang="en-US"/>
              <a:t> </a:t>
            </a:r>
            <a:r>
              <a:rPr lang="en-US" err="1"/>
              <a:t>имеет</a:t>
            </a:r>
            <a:r>
              <a:rPr lang="en-US"/>
              <a:t> </a:t>
            </a:r>
            <a:r>
              <a:rPr lang="en-US" err="1"/>
              <a:t>место</a:t>
            </a:r>
            <a:r>
              <a:rPr lang="en-US"/>
              <a:t> </a:t>
            </a:r>
            <a:r>
              <a:rPr lang="en-US" err="1"/>
              <a:t>достаточно</a:t>
            </a:r>
            <a:r>
              <a:rPr lang="en-US"/>
              <a:t> </a:t>
            </a:r>
            <a:r>
              <a:rPr lang="en-US" err="1"/>
              <a:t>кратковременный</a:t>
            </a:r>
            <a:r>
              <a:rPr lang="en-US"/>
              <a:t> (</a:t>
            </a:r>
            <a:r>
              <a:rPr lang="en-US" err="1"/>
              <a:t>около</a:t>
            </a:r>
            <a:r>
              <a:rPr lang="en-US"/>
              <a:t> </a:t>
            </a:r>
            <a:r>
              <a:rPr lang="en-US" err="1"/>
              <a:t>десятка</a:t>
            </a:r>
            <a:r>
              <a:rPr lang="en-US"/>
              <a:t> </a:t>
            </a:r>
            <a:r>
              <a:rPr lang="en-US" err="1"/>
              <a:t>минут</a:t>
            </a:r>
            <a:r>
              <a:rPr lang="en-US"/>
              <a:t>) </a:t>
            </a:r>
            <a:r>
              <a:rPr lang="en-US" err="1"/>
              <a:t>всплеск</a:t>
            </a:r>
            <a:r>
              <a:rPr lang="en-US"/>
              <a:t> </a:t>
            </a:r>
            <a:r>
              <a:rPr lang="en-US" err="1"/>
              <a:t>нагрузки</a:t>
            </a:r>
            <a:r>
              <a:rPr lang="en-US"/>
              <a:t>, </a:t>
            </a:r>
            <a:r>
              <a:rPr lang="en-US" err="1"/>
              <a:t>при</a:t>
            </a:r>
            <a:r>
              <a:rPr lang="en-US"/>
              <a:t> </a:t>
            </a:r>
            <a:r>
              <a:rPr lang="en-US" err="1"/>
              <a:t>этом</a:t>
            </a:r>
            <a:r>
              <a:rPr lang="en-US"/>
              <a:t> </a:t>
            </a:r>
            <a:r>
              <a:rPr lang="en-US" err="1"/>
              <a:t>вычислительных</a:t>
            </a:r>
            <a:r>
              <a:rPr lang="en-US"/>
              <a:t> </a:t>
            </a:r>
            <a:r>
              <a:rPr lang="en-US" err="1"/>
              <a:t>ресурсов</a:t>
            </a:r>
            <a:r>
              <a:rPr lang="en-US"/>
              <a:t> </a:t>
            </a:r>
            <a:r>
              <a:rPr lang="en-US" err="1"/>
              <a:t>пока</a:t>
            </a:r>
            <a:r>
              <a:rPr lang="en-US"/>
              <a:t> </a:t>
            </a:r>
            <a:r>
              <a:rPr lang="en-US" err="1"/>
              <a:t>достаточно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 algn="just"/>
            <a:r>
              <a:rPr lang="en-US"/>
              <a:t>А </a:t>
            </a:r>
            <a:r>
              <a:rPr lang="en-US" err="1"/>
              <a:t>вот</a:t>
            </a:r>
            <a:r>
              <a:rPr lang="en-US"/>
              <a:t> </a:t>
            </a:r>
            <a:r>
              <a:rPr lang="en-US" err="1"/>
              <a:t>значение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pPr algn="just"/>
            <a:r>
              <a:rPr lang="en-US"/>
              <a:t>load average:  0.00 0.36 0.59</a:t>
            </a:r>
            <a:endParaRPr lang="en-US">
              <a:cs typeface="Calibri"/>
            </a:endParaRPr>
          </a:p>
          <a:p>
            <a:pPr algn="just"/>
            <a:r>
              <a:rPr lang="en-US" err="1"/>
              <a:t>Говорит</a:t>
            </a:r>
            <a:r>
              <a:rPr lang="en-US"/>
              <a:t> о </a:t>
            </a:r>
            <a:r>
              <a:rPr lang="en-US" err="1"/>
              <a:t>том</a:t>
            </a:r>
            <a:r>
              <a:rPr lang="en-US"/>
              <a:t>, </a:t>
            </a:r>
            <a:r>
              <a:rPr lang="en-US" err="1"/>
              <a:t>что</a:t>
            </a:r>
            <a:r>
              <a:rPr lang="en-US"/>
              <a:t> </a:t>
            </a:r>
            <a:r>
              <a:rPr lang="en-US" err="1"/>
              <a:t>не</a:t>
            </a:r>
            <a:r>
              <a:rPr lang="en-US"/>
              <a:t> </a:t>
            </a:r>
            <a:r>
              <a:rPr lang="en-US" err="1"/>
              <a:t>так</a:t>
            </a:r>
            <a:r>
              <a:rPr lang="en-US"/>
              <a:t> </a:t>
            </a:r>
            <a:r>
              <a:rPr lang="en-US" err="1"/>
              <a:t>давно</a:t>
            </a:r>
            <a:r>
              <a:rPr lang="en-US"/>
              <a:t> </a:t>
            </a:r>
            <a:r>
              <a:rPr lang="en-US" err="1"/>
              <a:t>система</a:t>
            </a:r>
            <a:r>
              <a:rPr lang="en-US"/>
              <a:t> </a:t>
            </a:r>
            <a:r>
              <a:rPr lang="en-US" err="1"/>
              <a:t>испытывала</a:t>
            </a:r>
            <a:r>
              <a:rPr lang="en-US"/>
              <a:t> </a:t>
            </a:r>
            <a:r>
              <a:rPr lang="en-US" err="1"/>
              <a:t>значительные</a:t>
            </a:r>
            <a:r>
              <a:rPr lang="en-US"/>
              <a:t> </a:t>
            </a:r>
            <a:r>
              <a:rPr lang="en-US" err="1"/>
              <a:t>нагрузки</a:t>
            </a:r>
            <a:r>
              <a:rPr lang="en-US"/>
              <a:t> в </a:t>
            </a:r>
            <a:r>
              <a:rPr lang="en-US" err="1"/>
              <a:t>течении</a:t>
            </a:r>
            <a:r>
              <a:rPr lang="en-US"/>
              <a:t> </a:t>
            </a:r>
            <a:r>
              <a:rPr lang="en-US" err="1"/>
              <a:t>довольно</a:t>
            </a:r>
            <a:r>
              <a:rPr lang="en-US"/>
              <a:t> </a:t>
            </a:r>
            <a:r>
              <a:rPr lang="en-US" err="1"/>
              <a:t>продолжительного</a:t>
            </a:r>
            <a:r>
              <a:rPr lang="en-US"/>
              <a:t> </a:t>
            </a:r>
            <a:r>
              <a:rPr lang="en-US" err="1"/>
              <a:t>времени</a:t>
            </a:r>
            <a:r>
              <a:rPr lang="en-US"/>
              <a:t> (</a:t>
            </a:r>
            <a:r>
              <a:rPr lang="en-US" err="1"/>
              <a:t>полчаса-час</a:t>
            </a:r>
            <a:r>
              <a:rPr lang="en-US"/>
              <a:t>).</a:t>
            </a:r>
            <a:endParaRPr lang="en-US">
              <a:cs typeface="Calibri"/>
            </a:endParaRPr>
          </a:p>
          <a:p>
            <a:pPr algn="just"/>
            <a:r>
              <a:rPr lang="en-US"/>
              <a:t>А </a:t>
            </a:r>
            <a:r>
              <a:rPr lang="en-US" err="1"/>
              <a:t>вот</a:t>
            </a:r>
            <a:r>
              <a:rPr lang="en-US"/>
              <a:t> </a:t>
            </a:r>
            <a:r>
              <a:rPr lang="en-US" err="1"/>
              <a:t>такая</a:t>
            </a:r>
            <a:r>
              <a:rPr lang="en-US"/>
              <a:t> </a:t>
            </a:r>
            <a:r>
              <a:rPr lang="en-US" err="1"/>
              <a:t>картина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pPr algn="just"/>
            <a:r>
              <a:rPr lang="en-US"/>
              <a:t>load average:  4.55 4.22 4.18</a:t>
            </a:r>
            <a:endParaRPr lang="en-US">
              <a:cs typeface="Calibri"/>
            </a:endParaRPr>
          </a:p>
          <a:p>
            <a:pPr algn="just"/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четырехядерного</a:t>
            </a:r>
            <a:r>
              <a:rPr lang="en-US"/>
              <a:t> </a:t>
            </a:r>
            <a:r>
              <a:rPr lang="en-US" err="1"/>
              <a:t>процессора</a:t>
            </a:r>
            <a:r>
              <a:rPr lang="en-US"/>
              <a:t> </a:t>
            </a:r>
            <a:r>
              <a:rPr lang="en-US" err="1"/>
              <a:t>означает</a:t>
            </a:r>
            <a:r>
              <a:rPr lang="en-US"/>
              <a:t>, </a:t>
            </a:r>
            <a:r>
              <a:rPr lang="en-US" err="1"/>
              <a:t>что</a:t>
            </a:r>
            <a:r>
              <a:rPr lang="en-US"/>
              <a:t> </a:t>
            </a:r>
            <a:r>
              <a:rPr lang="en-US" err="1"/>
              <a:t>он</a:t>
            </a:r>
            <a:r>
              <a:rPr lang="en-US"/>
              <a:t> </a:t>
            </a:r>
            <a:r>
              <a:rPr lang="en-US" err="1"/>
              <a:t>работает</a:t>
            </a:r>
            <a:r>
              <a:rPr lang="en-US"/>
              <a:t> 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пределе</a:t>
            </a:r>
            <a:r>
              <a:rPr lang="en-US"/>
              <a:t> </a:t>
            </a:r>
            <a:r>
              <a:rPr lang="en-US" err="1"/>
              <a:t>своих</a:t>
            </a:r>
            <a:r>
              <a:rPr lang="en-US"/>
              <a:t> </a:t>
            </a:r>
            <a:r>
              <a:rPr lang="en-US" err="1"/>
              <a:t>возможностей</a:t>
            </a:r>
            <a:r>
              <a:rPr lang="en-US"/>
              <a:t> в </a:t>
            </a:r>
            <a:r>
              <a:rPr lang="en-US" err="1"/>
              <a:t>течении</a:t>
            </a:r>
            <a:r>
              <a:rPr lang="en-US"/>
              <a:t> </a:t>
            </a:r>
            <a:r>
              <a:rPr lang="en-US" err="1"/>
              <a:t>длительного</a:t>
            </a:r>
            <a:r>
              <a:rPr lang="en-US"/>
              <a:t> </a:t>
            </a:r>
            <a:r>
              <a:rPr lang="en-US" err="1"/>
              <a:t>времени</a:t>
            </a:r>
            <a:r>
              <a:rPr lang="en-US"/>
              <a:t> (</a:t>
            </a:r>
            <a:r>
              <a:rPr lang="en-US" err="1"/>
              <a:t>несколько</a:t>
            </a:r>
            <a:r>
              <a:rPr lang="en-US"/>
              <a:t> </a:t>
            </a:r>
            <a:r>
              <a:rPr lang="en-US" err="1"/>
              <a:t>часов</a:t>
            </a:r>
            <a:r>
              <a:rPr lang="en-US"/>
              <a:t>).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algn="just"/>
            <a:r>
              <a:rPr lang="en-US"/>
              <a:t> </a:t>
            </a:r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одного</a:t>
            </a:r>
            <a:r>
              <a:rPr lang="en-US"/>
              <a:t> </a:t>
            </a:r>
            <a:r>
              <a:rPr lang="en-US" err="1"/>
              <a:t>ядра</a:t>
            </a:r>
            <a:r>
              <a:rPr lang="en-US"/>
              <a:t> </a:t>
            </a:r>
            <a:r>
              <a:rPr lang="en-US" err="1"/>
              <a:t>мы</a:t>
            </a:r>
            <a:r>
              <a:rPr lang="en-US"/>
              <a:t> </a:t>
            </a:r>
            <a:r>
              <a:rPr lang="en-US" err="1"/>
              <a:t>считаем</a:t>
            </a:r>
            <a:r>
              <a:rPr lang="en-US"/>
              <a:t> </a:t>
            </a:r>
            <a:r>
              <a:rPr lang="en-US" err="1"/>
              <a:t>приемлемыми</a:t>
            </a:r>
            <a:r>
              <a:rPr lang="en-US"/>
              <a:t> </a:t>
            </a:r>
            <a:r>
              <a:rPr lang="en-US" err="1"/>
              <a:t>следующие</a:t>
            </a:r>
            <a:r>
              <a:rPr lang="en-US"/>
              <a:t> </a:t>
            </a:r>
            <a:r>
              <a:rPr lang="en-US" err="1"/>
              <a:t>значения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b="1"/>
              <a:t>LA 1</a:t>
            </a:r>
            <a:r>
              <a:rPr lang="en-US"/>
              <a:t> - </a:t>
            </a:r>
            <a:r>
              <a:rPr lang="en-US" err="1"/>
              <a:t>может</a:t>
            </a:r>
            <a:r>
              <a:rPr lang="en-US"/>
              <a:t> </a:t>
            </a:r>
            <a:r>
              <a:rPr lang="en-US" err="1"/>
              <a:t>превышать</a:t>
            </a:r>
            <a:r>
              <a:rPr lang="en-US"/>
              <a:t> 1.00, </a:t>
            </a:r>
            <a:r>
              <a:rPr lang="en-US" err="1"/>
              <a:t>свидетельствуя</a:t>
            </a:r>
            <a:r>
              <a:rPr lang="en-US"/>
              <a:t> о </a:t>
            </a:r>
            <a:r>
              <a:rPr lang="en-US" err="1"/>
              <a:t>кратковременной</a:t>
            </a:r>
            <a:r>
              <a:rPr lang="en-US"/>
              <a:t> </a:t>
            </a:r>
            <a:r>
              <a:rPr lang="en-US" err="1"/>
              <a:t>пиковой</a:t>
            </a:r>
            <a:r>
              <a:rPr lang="en-US"/>
              <a:t> </a:t>
            </a:r>
            <a:r>
              <a:rPr lang="en-US" err="1"/>
              <a:t>нагрузке</a:t>
            </a:r>
            <a:r>
              <a:rPr lang="en-US"/>
              <a:t> 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систему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b="1"/>
              <a:t>LA 5</a:t>
            </a:r>
            <a:r>
              <a:rPr lang="en-US"/>
              <a:t> - </a:t>
            </a:r>
            <a:r>
              <a:rPr lang="en-US" err="1"/>
              <a:t>не</a:t>
            </a:r>
            <a:r>
              <a:rPr lang="en-US"/>
              <a:t> </a:t>
            </a:r>
            <a:r>
              <a:rPr lang="en-US" err="1"/>
              <a:t>должен</a:t>
            </a:r>
            <a:r>
              <a:rPr lang="en-US"/>
              <a:t> </a:t>
            </a:r>
            <a:r>
              <a:rPr lang="en-US" err="1"/>
              <a:t>превышать</a:t>
            </a:r>
            <a:r>
              <a:rPr lang="en-US"/>
              <a:t> 1.00, в </a:t>
            </a:r>
            <a:r>
              <a:rPr lang="en-US" err="1"/>
              <a:t>противном</a:t>
            </a:r>
            <a:r>
              <a:rPr lang="en-US"/>
              <a:t> </a:t>
            </a:r>
            <a:r>
              <a:rPr lang="en-US" err="1"/>
              <a:t>случае</a:t>
            </a:r>
            <a:r>
              <a:rPr lang="en-US"/>
              <a:t> </a:t>
            </a:r>
            <a:r>
              <a:rPr lang="en-US" err="1"/>
              <a:t>налицо</a:t>
            </a:r>
            <a:r>
              <a:rPr lang="en-US"/>
              <a:t> </a:t>
            </a:r>
            <a:r>
              <a:rPr lang="en-US" err="1"/>
              <a:t>явный</a:t>
            </a:r>
            <a:r>
              <a:rPr lang="en-US"/>
              <a:t> </a:t>
            </a:r>
            <a:r>
              <a:rPr lang="en-US" err="1"/>
              <a:t>недостаток</a:t>
            </a:r>
            <a:r>
              <a:rPr lang="en-US"/>
              <a:t> </a:t>
            </a:r>
            <a:r>
              <a:rPr lang="en-US" err="1"/>
              <a:t>вычислительных</a:t>
            </a:r>
            <a:r>
              <a:rPr lang="en-US"/>
              <a:t> </a:t>
            </a:r>
            <a:r>
              <a:rPr lang="en-US" err="1"/>
              <a:t>ресурсов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b="1"/>
              <a:t>LA 15</a:t>
            </a:r>
            <a:r>
              <a:rPr lang="en-US"/>
              <a:t> - </a:t>
            </a:r>
            <a:r>
              <a:rPr lang="en-US" err="1"/>
              <a:t>максимальное</a:t>
            </a:r>
            <a:r>
              <a:rPr lang="en-US"/>
              <a:t> </a:t>
            </a:r>
            <a:r>
              <a:rPr lang="en-US" err="1"/>
              <a:t>значение</a:t>
            </a:r>
            <a:r>
              <a:rPr lang="en-US"/>
              <a:t> 0.7 - 0.8, </a:t>
            </a:r>
            <a:r>
              <a:rPr lang="en-US" err="1"/>
              <a:t>но</a:t>
            </a:r>
            <a:r>
              <a:rPr lang="en-US"/>
              <a:t> в </a:t>
            </a:r>
            <a:r>
              <a:rPr lang="en-US" err="1"/>
              <a:t>любом</a:t>
            </a:r>
            <a:r>
              <a:rPr lang="en-US"/>
              <a:t> </a:t>
            </a:r>
            <a:r>
              <a:rPr lang="en-US" err="1"/>
              <a:t>случае</a:t>
            </a:r>
            <a:r>
              <a:rPr lang="en-US"/>
              <a:t> </a:t>
            </a:r>
            <a:r>
              <a:rPr lang="en-US" err="1"/>
              <a:t>не</a:t>
            </a:r>
            <a:r>
              <a:rPr lang="en-US"/>
              <a:t> </a:t>
            </a:r>
            <a:r>
              <a:rPr lang="en-US" err="1"/>
              <a:t>выше</a:t>
            </a:r>
            <a:r>
              <a:rPr lang="en-US"/>
              <a:t> 1.0, в </a:t>
            </a:r>
            <a:r>
              <a:rPr lang="en-US" err="1"/>
              <a:t>противном</a:t>
            </a:r>
            <a:r>
              <a:rPr lang="en-US"/>
              <a:t> </a:t>
            </a:r>
            <a:r>
              <a:rPr lang="en-US" err="1"/>
              <a:t>случае</a:t>
            </a:r>
            <a:r>
              <a:rPr lang="en-US"/>
              <a:t> </a:t>
            </a:r>
            <a:r>
              <a:rPr lang="en-US" err="1"/>
              <a:t>вы</a:t>
            </a:r>
            <a:r>
              <a:rPr lang="en-US"/>
              <a:t> </a:t>
            </a:r>
            <a:r>
              <a:rPr lang="en-US" err="1"/>
              <a:t>можете</a:t>
            </a:r>
            <a:r>
              <a:rPr lang="en-US"/>
              <a:t> </a:t>
            </a:r>
            <a:r>
              <a:rPr lang="en-US" err="1"/>
              <a:t>получить</a:t>
            </a:r>
            <a:r>
              <a:rPr lang="en-US"/>
              <a:t> в </a:t>
            </a:r>
            <a:r>
              <a:rPr lang="en-US" err="1"/>
              <a:t>три</a:t>
            </a:r>
            <a:r>
              <a:rPr lang="en-US"/>
              <a:t> </a:t>
            </a:r>
            <a:r>
              <a:rPr lang="en-US" err="1"/>
              <a:t>часа</a:t>
            </a:r>
            <a:r>
              <a:rPr lang="en-US"/>
              <a:t> </a:t>
            </a:r>
            <a:r>
              <a:rPr lang="en-US" err="1"/>
              <a:t>ночи</a:t>
            </a:r>
            <a:r>
              <a:rPr lang="en-US"/>
              <a:t> </a:t>
            </a:r>
            <a:r>
              <a:rPr lang="en-US" err="1"/>
              <a:t>звонок</a:t>
            </a:r>
            <a:r>
              <a:rPr lang="en-US"/>
              <a:t> </a:t>
            </a:r>
            <a:r>
              <a:rPr lang="en-US" err="1"/>
              <a:t>от</a:t>
            </a:r>
            <a:r>
              <a:rPr lang="en-US"/>
              <a:t> </a:t>
            </a:r>
            <a:r>
              <a:rPr lang="en-US" err="1"/>
              <a:t>руководства</a:t>
            </a:r>
            <a:r>
              <a:rPr lang="en-US"/>
              <a:t> с </a:t>
            </a:r>
            <a:r>
              <a:rPr lang="en-US" err="1"/>
              <a:t>вопросом</a:t>
            </a:r>
            <a:r>
              <a:rPr lang="en-US"/>
              <a:t>: " А </a:t>
            </a:r>
            <a:r>
              <a:rPr lang="en-US" err="1"/>
              <a:t>что</a:t>
            </a:r>
            <a:r>
              <a:rPr lang="en-US"/>
              <a:t> </a:t>
            </a:r>
            <a:r>
              <a:rPr lang="en-US" err="1"/>
              <a:t>это</a:t>
            </a:r>
            <a:r>
              <a:rPr lang="en-US"/>
              <a:t> с </a:t>
            </a:r>
            <a:r>
              <a:rPr lang="en-US" err="1"/>
              <a:t>нашим</a:t>
            </a:r>
            <a:r>
              <a:rPr lang="en-US"/>
              <a:t> </a:t>
            </a:r>
            <a:r>
              <a:rPr lang="en-US" err="1"/>
              <a:t>сервером</a:t>
            </a:r>
            <a:r>
              <a:rPr lang="en-US"/>
              <a:t>???"</a:t>
            </a:r>
            <a:endParaRPr lang="en-US">
              <a:cs typeface="Calibri"/>
            </a:endParaRPr>
          </a:p>
          <a:p>
            <a:pPr algn="just"/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многоядерной</a:t>
            </a:r>
            <a:r>
              <a:rPr lang="en-US"/>
              <a:t> (</a:t>
            </a:r>
            <a:r>
              <a:rPr lang="en-US" err="1"/>
              <a:t>многопроцессорной</a:t>
            </a:r>
            <a:r>
              <a:rPr lang="en-US"/>
              <a:t>) </a:t>
            </a:r>
            <a:r>
              <a:rPr lang="en-US" err="1"/>
              <a:t>системе</a:t>
            </a:r>
            <a:r>
              <a:rPr lang="en-US"/>
              <a:t> </a:t>
            </a:r>
            <a:r>
              <a:rPr lang="en-US" err="1"/>
              <a:t>значения</a:t>
            </a:r>
            <a:r>
              <a:rPr lang="en-US"/>
              <a:t> load average </a:t>
            </a:r>
            <a:r>
              <a:rPr lang="en-US" err="1"/>
              <a:t>следует</a:t>
            </a:r>
            <a:r>
              <a:rPr lang="en-US"/>
              <a:t> </a:t>
            </a:r>
            <a:r>
              <a:rPr lang="en-US" err="1"/>
              <a:t>откорректировать</a:t>
            </a:r>
            <a:r>
              <a:rPr lang="en-US"/>
              <a:t> </a:t>
            </a:r>
            <a:r>
              <a:rPr lang="en-US" err="1"/>
              <a:t>пропорционально</a:t>
            </a:r>
            <a:r>
              <a:rPr lang="en-US"/>
              <a:t> </a:t>
            </a:r>
            <a:r>
              <a:rPr lang="en-US" err="1"/>
              <a:t>числу</a:t>
            </a:r>
            <a:r>
              <a:rPr lang="en-US"/>
              <a:t> </a:t>
            </a:r>
            <a:r>
              <a:rPr lang="en-US" err="1"/>
              <a:t>ядер</a:t>
            </a:r>
            <a:r>
              <a:rPr lang="en-US"/>
              <a:t>. </a:t>
            </a:r>
            <a:r>
              <a:rPr lang="en-US" err="1"/>
              <a:t>Узнать</a:t>
            </a:r>
            <a:r>
              <a:rPr lang="en-US"/>
              <a:t> </a:t>
            </a:r>
            <a:r>
              <a:rPr lang="en-US" err="1"/>
              <a:t>их</a:t>
            </a:r>
            <a:r>
              <a:rPr lang="en-US"/>
              <a:t> </a:t>
            </a:r>
            <a:r>
              <a:rPr lang="en-US" err="1"/>
              <a:t>количество</a:t>
            </a:r>
            <a:r>
              <a:rPr lang="en-US"/>
              <a:t> </a:t>
            </a:r>
            <a:r>
              <a:rPr lang="en-US" err="1"/>
              <a:t>можно</a:t>
            </a:r>
            <a:r>
              <a:rPr lang="en-US"/>
              <a:t> </a:t>
            </a:r>
            <a:r>
              <a:rPr lang="en-US" err="1"/>
              <a:t>командой</a:t>
            </a:r>
            <a:endParaRPr lang="en-US" err="1">
              <a:cs typeface="Calibri"/>
            </a:endParaRPr>
          </a:p>
          <a:p>
            <a:pPr algn="just"/>
            <a:r>
              <a:rPr lang="en-US" err="1"/>
              <a:t>nproc</a:t>
            </a:r>
            <a:endParaRPr lang="en-US" err="1">
              <a:cs typeface="Calibri"/>
            </a:endParaRPr>
          </a:p>
          <a:p>
            <a:pPr algn="just"/>
            <a:r>
              <a:rPr lang="en-US" err="1"/>
              <a:t>или</a:t>
            </a:r>
            <a:endParaRPr lang="en-US" err="1">
              <a:cs typeface="Calibri"/>
            </a:endParaRPr>
          </a:p>
          <a:p>
            <a:pPr algn="just"/>
            <a:r>
              <a:rPr lang="en-US"/>
              <a:t>cat /proc/</a:t>
            </a:r>
            <a:r>
              <a:rPr lang="en-US" err="1"/>
              <a:t>cpuinfo</a:t>
            </a:r>
            <a:r>
              <a:rPr lang="en-US"/>
              <a:t> | grep "</a:t>
            </a:r>
            <a:r>
              <a:rPr lang="en-US" err="1"/>
              <a:t>cpu</a:t>
            </a:r>
            <a:r>
              <a:rPr lang="en-US"/>
              <a:t> cores«</a:t>
            </a:r>
            <a:r>
              <a:rPr lang="ru-RU"/>
              <a:t> </a:t>
            </a:r>
            <a:r>
              <a:rPr lang="en-US"/>
              <a:t>| </a:t>
            </a:r>
            <a:r>
              <a:rPr lang="en-US" err="1"/>
              <a:t>wc</a:t>
            </a:r>
            <a:r>
              <a:rPr lang="en-US"/>
              <a:t> -l</a:t>
            </a:r>
            <a:endParaRPr lang="en-US">
              <a:cs typeface="Calibri"/>
            </a:endParaRPr>
          </a:p>
          <a:p>
            <a:pPr algn="just"/>
            <a:r>
              <a:rPr lang="en-US" err="1"/>
              <a:t>Так</a:t>
            </a:r>
            <a:r>
              <a:rPr lang="en-US"/>
              <a:t>, </a:t>
            </a:r>
            <a:r>
              <a:rPr lang="en-US" err="1"/>
              <a:t>например</a:t>
            </a:r>
            <a:r>
              <a:rPr lang="en-US"/>
              <a:t>, с </a:t>
            </a:r>
            <a:r>
              <a:rPr lang="en-US" err="1"/>
              <a:t>учетом</a:t>
            </a:r>
            <a:r>
              <a:rPr lang="en-US"/>
              <a:t> </a:t>
            </a:r>
            <a:r>
              <a:rPr lang="en-US" err="1"/>
              <a:t>вышесказанного</a:t>
            </a:r>
            <a:r>
              <a:rPr lang="en-US"/>
              <a:t>, </a:t>
            </a:r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четырехядерной</a:t>
            </a:r>
            <a:r>
              <a:rPr lang="en-US"/>
              <a:t> </a:t>
            </a:r>
            <a:r>
              <a:rPr lang="en-US" err="1"/>
              <a:t>системы</a:t>
            </a:r>
            <a:r>
              <a:rPr lang="en-US"/>
              <a:t> LA 15 </a:t>
            </a:r>
            <a:r>
              <a:rPr lang="en-US" err="1"/>
              <a:t>не</a:t>
            </a:r>
            <a:r>
              <a:rPr lang="en-US"/>
              <a:t> </a:t>
            </a:r>
            <a:r>
              <a:rPr lang="en-US" err="1"/>
              <a:t>должен</a:t>
            </a:r>
            <a:r>
              <a:rPr lang="en-US"/>
              <a:t> </a:t>
            </a:r>
            <a:r>
              <a:rPr lang="en-US" err="1"/>
              <a:t>превышать</a:t>
            </a:r>
            <a:r>
              <a:rPr lang="en-US"/>
              <a:t> 3.00, </a:t>
            </a:r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двухядерной</a:t>
            </a:r>
            <a:r>
              <a:rPr lang="en-US"/>
              <a:t> 1.5, а </a:t>
            </a:r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одноядерной</a:t>
            </a:r>
            <a:r>
              <a:rPr lang="en-US"/>
              <a:t> 0.75.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93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 </a:t>
            </a:r>
            <a:r>
              <a:rPr lang="en-US" err="1"/>
              <a:t>способа</a:t>
            </a:r>
            <a:r>
              <a:rPr lang="en-US"/>
              <a:t> </a:t>
            </a:r>
            <a:r>
              <a:rPr lang="en-US" err="1"/>
              <a:t>запуска</a:t>
            </a:r>
            <a:r>
              <a:rPr lang="en-US"/>
              <a:t> </a:t>
            </a:r>
            <a:r>
              <a:rPr lang="en-US" err="1"/>
              <a:t>программ</a:t>
            </a:r>
            <a:r>
              <a:rPr lang="en-US"/>
              <a:t>: </a:t>
            </a:r>
            <a:endParaRPr lang="en-US" err="1">
              <a:cs typeface="Calibri"/>
            </a:endParaRP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 err="1"/>
              <a:t>передний</a:t>
            </a:r>
            <a:r>
              <a:rPr lang="en-US"/>
              <a:t> </a:t>
            </a:r>
            <a:r>
              <a:rPr lang="en-US" err="1"/>
              <a:t>план</a:t>
            </a:r>
            <a:endParaRPr lang="en-US" err="1">
              <a:cs typeface="Calibri"/>
            </a:endParaRPr>
          </a:p>
          <a:p>
            <a:r>
              <a:rPr lang="en-US" err="1"/>
              <a:t>Запущенный</a:t>
            </a:r>
            <a:r>
              <a:rPr lang="en-US"/>
              <a:t> </a:t>
            </a:r>
            <a:r>
              <a:rPr lang="en-US" err="1"/>
              <a:t>процесс</a:t>
            </a:r>
            <a:r>
              <a:rPr lang="en-US"/>
              <a:t> в </a:t>
            </a:r>
            <a:r>
              <a:rPr lang="en-US" err="1"/>
              <a:t>обычном</a:t>
            </a:r>
            <a:r>
              <a:rPr lang="en-US"/>
              <a:t> </a:t>
            </a:r>
            <a:r>
              <a:rPr lang="en-US" err="1"/>
              <a:t>режиме</a:t>
            </a:r>
            <a:r>
              <a:rPr lang="en-US"/>
              <a:t> </a:t>
            </a:r>
            <a:r>
              <a:rPr lang="en-US" err="1"/>
              <a:t>работает</a:t>
            </a:r>
            <a:r>
              <a:rPr lang="en-US"/>
              <a:t> в </a:t>
            </a:r>
            <a:r>
              <a:rPr lang="en-US" err="1"/>
              <a:t>режиме</a:t>
            </a:r>
            <a:r>
              <a:rPr lang="en-US"/>
              <a:t> «</a:t>
            </a:r>
            <a:r>
              <a:rPr lang="en-US" i="1"/>
              <a:t>foreground</a:t>
            </a:r>
            <a:r>
              <a:rPr lang="en-US"/>
              <a:t>«, </a:t>
            </a:r>
            <a:r>
              <a:rPr lang="en-US" err="1"/>
              <a:t>т.е</a:t>
            </a:r>
            <a:r>
              <a:rPr lang="en-US"/>
              <a:t>. — «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переднем</a:t>
            </a:r>
            <a:r>
              <a:rPr lang="en-US"/>
              <a:t> </a:t>
            </a:r>
            <a:r>
              <a:rPr lang="en-US" err="1"/>
              <a:t>плане</a:t>
            </a:r>
            <a:r>
              <a:rPr lang="en-US"/>
              <a:t>» </a:t>
            </a:r>
            <a:r>
              <a:rPr lang="en-US" err="1"/>
              <a:t>или</a:t>
            </a:r>
            <a:r>
              <a:rPr lang="en-US"/>
              <a:t>, </a:t>
            </a:r>
            <a:r>
              <a:rPr lang="en-US" err="1"/>
              <a:t>другими</a:t>
            </a:r>
            <a:r>
              <a:rPr lang="en-US"/>
              <a:t> </a:t>
            </a:r>
            <a:r>
              <a:rPr lang="en-US" err="1"/>
              <a:t>словами</a:t>
            </a:r>
            <a:r>
              <a:rPr lang="en-US"/>
              <a:t>, «в </a:t>
            </a:r>
            <a:r>
              <a:rPr lang="en-US" err="1"/>
              <a:t>приоритетном</a:t>
            </a:r>
            <a:r>
              <a:rPr lang="en-US"/>
              <a:t> </a:t>
            </a:r>
            <a:r>
              <a:rPr lang="en-US" err="1"/>
              <a:t>режиме</a:t>
            </a:r>
            <a:r>
              <a:rPr lang="en-US"/>
              <a:t>». В </a:t>
            </a:r>
            <a:r>
              <a:rPr lang="en-US" err="1"/>
              <a:t>таком</a:t>
            </a:r>
            <a:r>
              <a:rPr lang="en-US"/>
              <a:t> </a:t>
            </a:r>
            <a:r>
              <a:rPr lang="en-US" err="1"/>
              <a:t>режиме</a:t>
            </a:r>
            <a:r>
              <a:rPr lang="en-US"/>
              <a:t> </a:t>
            </a:r>
            <a:r>
              <a:rPr lang="en-US" err="1"/>
              <a:t>он</a:t>
            </a:r>
            <a:r>
              <a:rPr lang="en-US"/>
              <a:t> </a:t>
            </a:r>
            <a:r>
              <a:rPr lang="en-US" err="1"/>
              <a:t>принимает</a:t>
            </a:r>
            <a:r>
              <a:rPr lang="en-US"/>
              <a:t> </a:t>
            </a:r>
            <a:r>
              <a:rPr lang="en-US" err="1"/>
              <a:t>команды</a:t>
            </a:r>
            <a:r>
              <a:rPr lang="en-US"/>
              <a:t> с </a:t>
            </a:r>
            <a:r>
              <a:rPr lang="en-US" err="1"/>
              <a:t>управляющего</a:t>
            </a:r>
            <a:r>
              <a:rPr lang="en-US"/>
              <a:t> </a:t>
            </a:r>
            <a:r>
              <a:rPr lang="en-US" err="1"/>
              <a:t>терминала</a:t>
            </a:r>
            <a:r>
              <a:rPr lang="en-US"/>
              <a:t>, в </a:t>
            </a:r>
            <a:r>
              <a:rPr lang="en-US" err="1"/>
              <a:t>котором</a:t>
            </a:r>
            <a:r>
              <a:rPr lang="en-US"/>
              <a:t> </a:t>
            </a:r>
            <a:r>
              <a:rPr lang="en-US" err="1"/>
              <a:t>он</a:t>
            </a:r>
            <a:r>
              <a:rPr lang="en-US"/>
              <a:t> </a:t>
            </a:r>
            <a:r>
              <a:rPr lang="en-US" err="1"/>
              <a:t>запущен</a:t>
            </a:r>
            <a:r>
              <a:rPr lang="en-US"/>
              <a:t>, и 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него</a:t>
            </a:r>
            <a:r>
              <a:rPr lang="en-US"/>
              <a:t> </a:t>
            </a:r>
            <a:r>
              <a:rPr lang="en-US" err="1"/>
              <a:t>же</a:t>
            </a:r>
            <a:r>
              <a:rPr lang="en-US"/>
              <a:t> </a:t>
            </a:r>
            <a:r>
              <a:rPr lang="en-US" err="1"/>
              <a:t>выводит</a:t>
            </a:r>
            <a:r>
              <a:rPr lang="en-US"/>
              <a:t> </a:t>
            </a:r>
            <a:r>
              <a:rPr lang="en-US" err="1"/>
              <a:t>информацию</a:t>
            </a:r>
            <a:r>
              <a:rPr lang="en-US"/>
              <a:t> </a:t>
            </a:r>
            <a:r>
              <a:rPr lang="en-US" err="1"/>
              <a:t>stdout</a:t>
            </a:r>
            <a:r>
              <a:rPr lang="en-US"/>
              <a:t> и stderr. </a:t>
            </a:r>
            <a:r>
              <a:rPr lang="en-US" err="1"/>
              <a:t>Кроме</a:t>
            </a:r>
            <a:r>
              <a:rPr lang="en-US"/>
              <a:t> </a:t>
            </a:r>
            <a:r>
              <a:rPr lang="en-US" err="1"/>
              <a:t>того</a:t>
            </a:r>
            <a:r>
              <a:rPr lang="en-US"/>
              <a:t>, </a:t>
            </a:r>
            <a:r>
              <a:rPr lang="en-US" err="1"/>
              <a:t>он</a:t>
            </a:r>
            <a:r>
              <a:rPr lang="en-US"/>
              <a:t> </a:t>
            </a:r>
            <a:r>
              <a:rPr lang="en-US" err="1"/>
              <a:t>делает</a:t>
            </a:r>
            <a:r>
              <a:rPr lang="en-US"/>
              <a:t> </a:t>
            </a:r>
            <a:r>
              <a:rPr lang="en-US" err="1"/>
              <a:t>недоступным</a:t>
            </a:r>
            <a:r>
              <a:rPr lang="en-US"/>
              <a:t> </a:t>
            </a:r>
            <a:r>
              <a:rPr lang="en-US" err="1"/>
              <a:t>командную</a:t>
            </a:r>
            <a:r>
              <a:rPr lang="en-US"/>
              <a:t> </a:t>
            </a:r>
            <a:r>
              <a:rPr lang="en-US" err="1"/>
              <a:t>строку</a:t>
            </a:r>
            <a:r>
              <a:rPr lang="en-US"/>
              <a:t>.</a:t>
            </a:r>
          </a:p>
          <a:p>
            <a:endParaRPr lang="en-US">
              <a:cs typeface="Calibri"/>
            </a:endParaRPr>
          </a:p>
          <a:p>
            <a:r>
              <a:rPr lang="ru-RU">
                <a:cs typeface="Calibri"/>
              </a:rPr>
              <a:t>В фоне, обратная сторона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8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В Windows </a:t>
            </a:r>
            <a:r>
              <a:rPr lang="en-US" err="1"/>
              <a:t>текущий</a:t>
            </a:r>
            <a:r>
              <a:rPr lang="en-US"/>
              <a:t> каталог - это первая запись в переменной PATH</a:t>
            </a:r>
          </a:p>
          <a:p>
            <a:r>
              <a:rPr lang="en-US"/>
              <a:t> </a:t>
            </a:r>
          </a:p>
          <a:p>
            <a:r>
              <a:rPr lang="en-US"/>
              <a:t>В Unix / Linux текущий каталог (.) НЕ находится в PATH по умолчанию,</a:t>
            </a:r>
          </a:p>
          <a:p>
            <a:r>
              <a:rPr lang="en-US" err="1"/>
              <a:t>поэтому</a:t>
            </a:r>
            <a:r>
              <a:rPr lang="en-US"/>
              <a:t> </a:t>
            </a:r>
            <a:r>
              <a:rPr lang="en-US" err="1"/>
              <a:t>вам</a:t>
            </a:r>
            <a:r>
              <a:rPr lang="en-US"/>
              <a:t> </a:t>
            </a:r>
            <a:r>
              <a:rPr lang="en-US" err="1"/>
              <a:t>нужен</a:t>
            </a:r>
            <a:r>
              <a:rPr lang="en-US"/>
              <a:t> </a:t>
            </a:r>
            <a:r>
              <a:rPr lang="en-US" err="1"/>
              <a:t>префикс</a:t>
            </a:r>
            <a:r>
              <a:rPr lang="en-US"/>
              <a:t> ./ для </a:t>
            </a:r>
            <a:r>
              <a:rPr lang="en-US" err="1"/>
              <a:t>запуска</a:t>
            </a:r>
            <a:r>
              <a:rPr lang="en-US"/>
              <a:t> </a:t>
            </a:r>
            <a:r>
              <a:rPr lang="en-US" err="1"/>
              <a:t>программ</a:t>
            </a:r>
            <a:r>
              <a:rPr lang="en-US"/>
              <a:t> </a:t>
            </a:r>
            <a:r>
              <a:rPr lang="en-US" err="1"/>
              <a:t>из</a:t>
            </a:r>
            <a:r>
              <a:rPr lang="en-US"/>
              <a:t> </a:t>
            </a:r>
            <a:r>
              <a:rPr lang="en-US" err="1"/>
              <a:t>текущего</a:t>
            </a:r>
            <a:r>
              <a:rPr lang="en-US"/>
              <a:t> </a:t>
            </a:r>
            <a:r>
              <a:rPr lang="en-US" err="1"/>
              <a:t>каталога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54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Что</a:t>
            </a:r>
            <a:r>
              <a:rPr lang="en-US"/>
              <a:t> </a:t>
            </a:r>
            <a:r>
              <a:rPr lang="en-US" err="1"/>
              <a:t>бы</a:t>
            </a:r>
            <a:r>
              <a:rPr lang="en-US"/>
              <a:t> </a:t>
            </a:r>
            <a:r>
              <a:rPr lang="en-US" err="1"/>
              <a:t>запустить</a:t>
            </a:r>
            <a:r>
              <a:rPr lang="en-US"/>
              <a:t> </a:t>
            </a:r>
            <a:r>
              <a:rPr lang="en-US" err="1"/>
              <a:t>задачу</a:t>
            </a:r>
            <a:r>
              <a:rPr lang="en-US"/>
              <a:t> в </a:t>
            </a:r>
            <a:r>
              <a:rPr lang="en-US" err="1"/>
              <a:t>фоновом</a:t>
            </a:r>
            <a:r>
              <a:rPr lang="en-US"/>
              <a:t> режиме — в </a:t>
            </a:r>
            <a:r>
              <a:rPr lang="en-US" err="1"/>
              <a:t>конце</a:t>
            </a:r>
            <a:r>
              <a:rPr lang="en-US"/>
              <a:t> </a:t>
            </a:r>
            <a:r>
              <a:rPr lang="en-US" err="1"/>
              <a:t>команды</a:t>
            </a:r>
            <a:r>
              <a:rPr lang="en-US"/>
              <a:t> </a:t>
            </a:r>
            <a:r>
              <a:rPr lang="en-US" err="1"/>
              <a:t>необходимо</a:t>
            </a:r>
            <a:r>
              <a:rPr lang="en-US"/>
              <a:t> </a:t>
            </a:r>
            <a:r>
              <a:rPr lang="en-US" err="1"/>
              <a:t>добавить</a:t>
            </a:r>
            <a:r>
              <a:rPr lang="en-US"/>
              <a:t> </a:t>
            </a:r>
            <a:r>
              <a:rPr lang="en-US" err="1"/>
              <a:t>знак</a:t>
            </a:r>
            <a:r>
              <a:rPr lang="en-US"/>
              <a:t> &amp;,</a:t>
            </a:r>
          </a:p>
          <a:p>
            <a:endParaRPr lang="en-US">
              <a:cs typeface="Calibri"/>
            </a:endParaRPr>
          </a:p>
          <a:p>
            <a:r>
              <a:rPr lang="en-US" err="1"/>
              <a:t>Родительский</a:t>
            </a:r>
            <a:r>
              <a:rPr lang="en-US"/>
              <a:t> </a:t>
            </a:r>
            <a:r>
              <a:rPr lang="en-US" err="1"/>
              <a:t>процесс</a:t>
            </a:r>
            <a:r>
              <a:rPr lang="en-US"/>
              <a:t> </a:t>
            </a:r>
            <a:r>
              <a:rPr lang="en-US" err="1"/>
              <a:t>продолжает</a:t>
            </a:r>
            <a:r>
              <a:rPr lang="en-US"/>
              <a:t> </a:t>
            </a:r>
            <a:r>
              <a:rPr lang="en-US" err="1"/>
              <a:t>работать</a:t>
            </a:r>
            <a:r>
              <a:rPr lang="en-US"/>
              <a:t> с </a:t>
            </a:r>
            <a:r>
              <a:rPr lang="en-US" err="1"/>
              <a:t>использованием</a:t>
            </a:r>
            <a:r>
              <a:rPr lang="en-US"/>
              <a:t> </a:t>
            </a:r>
            <a:r>
              <a:rPr lang="en-US" err="1"/>
              <a:t>клавиатуры</a:t>
            </a:r>
            <a:r>
              <a:rPr lang="en-US"/>
              <a:t> и </a:t>
            </a:r>
            <a:r>
              <a:rPr lang="en-US" err="1"/>
              <a:t>монитора</a:t>
            </a:r>
            <a:r>
              <a:rPr lang="en-US"/>
              <a:t>, </a:t>
            </a:r>
            <a:r>
              <a:rPr lang="en-US" err="1"/>
              <a:t>как</a:t>
            </a:r>
            <a:r>
              <a:rPr lang="en-US"/>
              <a:t> и </a:t>
            </a:r>
            <a:r>
              <a:rPr lang="en-US" err="1"/>
              <a:t>раньше</a:t>
            </a:r>
            <a:r>
              <a:rPr lang="en-US"/>
              <a:t>, в </a:t>
            </a:r>
            <a:r>
              <a:rPr lang="en-US" err="1"/>
              <a:t>то</a:t>
            </a:r>
            <a:r>
              <a:rPr lang="en-US"/>
              <a:t> </a:t>
            </a:r>
            <a:r>
              <a:rPr lang="en-US" err="1"/>
              <a:t>время</a:t>
            </a:r>
            <a:r>
              <a:rPr lang="en-US"/>
              <a:t> </a:t>
            </a:r>
            <a:r>
              <a:rPr lang="en-US" err="1"/>
              <a:t>как</a:t>
            </a:r>
            <a:r>
              <a:rPr lang="en-US"/>
              <a:t> </a:t>
            </a:r>
            <a:r>
              <a:rPr lang="en-US" err="1"/>
              <a:t>дочерний</a:t>
            </a:r>
            <a:r>
              <a:rPr lang="en-US"/>
              <a:t> </a:t>
            </a:r>
            <a:r>
              <a:rPr lang="en-US" err="1"/>
              <a:t>процесс</a:t>
            </a:r>
            <a:r>
              <a:rPr lang="en-US"/>
              <a:t> </a:t>
            </a:r>
            <a:r>
              <a:rPr lang="en-US" err="1"/>
              <a:t>выполняется</a:t>
            </a:r>
            <a:r>
              <a:rPr lang="en-US"/>
              <a:t> </a:t>
            </a:r>
            <a:r>
              <a:rPr lang="en-US" err="1"/>
              <a:t>асинхронно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 err="1"/>
              <a:t>Если</a:t>
            </a:r>
            <a:r>
              <a:rPr lang="en-US"/>
              <a:t> </a:t>
            </a:r>
            <a:r>
              <a:rPr lang="en-US" err="1"/>
              <a:t>родительский</a:t>
            </a:r>
            <a:r>
              <a:rPr lang="en-US"/>
              <a:t> </a:t>
            </a:r>
            <a:r>
              <a:rPr lang="en-US" err="1"/>
              <a:t>процесс</a:t>
            </a:r>
            <a:r>
              <a:rPr lang="en-US"/>
              <a:t> </a:t>
            </a:r>
            <a:r>
              <a:rPr lang="en-US" err="1"/>
              <a:t>завершается</a:t>
            </a:r>
            <a:r>
              <a:rPr lang="en-US"/>
              <a:t>, </a:t>
            </a:r>
            <a:r>
              <a:rPr lang="en-US" err="1"/>
              <a:t>завершается</a:t>
            </a:r>
            <a:r>
              <a:rPr lang="en-US"/>
              <a:t> и </a:t>
            </a:r>
            <a:r>
              <a:rPr lang="en-US" err="1"/>
              <a:t>клиентский</a:t>
            </a:r>
            <a:r>
              <a:rPr lang="en-US"/>
              <a:t> </a:t>
            </a:r>
            <a:r>
              <a:rPr lang="en-US" err="1"/>
              <a:t>процесс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4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Стоит</a:t>
            </a:r>
            <a:r>
              <a:rPr lang="en-US"/>
              <a:t> </a:t>
            </a:r>
            <a:r>
              <a:rPr lang="en-US" err="1"/>
              <a:t>отметить</a:t>
            </a:r>
            <a:r>
              <a:rPr lang="en-US"/>
              <a:t> </a:t>
            </a:r>
            <a:r>
              <a:rPr lang="en-US" err="1"/>
              <a:t>особенности</a:t>
            </a:r>
            <a:r>
              <a:rPr lang="en-US"/>
              <a:t> </a:t>
            </a:r>
            <a:r>
              <a:rPr lang="en-US" err="1"/>
              <a:t>работы</a:t>
            </a:r>
            <a:r>
              <a:rPr lang="en-US"/>
              <a:t> </a:t>
            </a:r>
            <a:r>
              <a:rPr lang="en-US" err="1"/>
              <a:t>процессов</a:t>
            </a:r>
            <a:r>
              <a:rPr lang="en-US"/>
              <a:t>, </a:t>
            </a:r>
            <a:r>
              <a:rPr lang="en-US" err="1"/>
              <a:t>запущенных</a:t>
            </a:r>
            <a:r>
              <a:rPr lang="en-US"/>
              <a:t> с </a:t>
            </a:r>
            <a:r>
              <a:rPr lang="en-US" err="1"/>
              <a:t>помощью</a:t>
            </a:r>
            <a:r>
              <a:rPr lang="en-US"/>
              <a:t> </a:t>
            </a:r>
            <a:r>
              <a:rPr lang="en-US" err="1"/>
              <a:t>команды</a:t>
            </a:r>
            <a:r>
              <a:rPr lang="en-US"/>
              <a:t> </a:t>
            </a:r>
            <a:r>
              <a:rPr lang="en-US" err="1"/>
              <a:t>nohup</a:t>
            </a:r>
            <a:r>
              <a:rPr lang="en-US"/>
              <a:t>. </a:t>
            </a:r>
            <a:r>
              <a:rPr lang="en-US" err="1"/>
              <a:t>Все</a:t>
            </a:r>
            <a:r>
              <a:rPr lang="en-US"/>
              <a:t> </a:t>
            </a:r>
            <a:r>
              <a:rPr lang="en-US" err="1"/>
              <a:t>выводимые</a:t>
            </a:r>
            <a:r>
              <a:rPr lang="en-US"/>
              <a:t> </a:t>
            </a:r>
            <a:r>
              <a:rPr lang="en-US" err="1"/>
              <a:t>данные</a:t>
            </a:r>
            <a:r>
              <a:rPr lang="en-US"/>
              <a:t> </a:t>
            </a:r>
            <a:r>
              <a:rPr lang="en-US" err="1"/>
              <a:t>отправляются</a:t>
            </a:r>
            <a:r>
              <a:rPr lang="en-US"/>
              <a:t> </a:t>
            </a:r>
            <a:r>
              <a:rPr lang="en-US" err="1"/>
              <a:t>не</a:t>
            </a:r>
            <a:r>
              <a:rPr lang="en-US"/>
              <a:t> </a:t>
            </a:r>
            <a:r>
              <a:rPr lang="en-US" err="1"/>
              <a:t>на</a:t>
            </a:r>
            <a:r>
              <a:rPr lang="en-US"/>
              <a:t> </a:t>
            </a:r>
            <a:r>
              <a:rPr lang="en-US" err="1"/>
              <a:t>стандартный</a:t>
            </a:r>
            <a:r>
              <a:rPr lang="en-US"/>
              <a:t> </a:t>
            </a:r>
            <a:r>
              <a:rPr lang="en-US" err="1"/>
              <a:t>вывод</a:t>
            </a:r>
            <a:r>
              <a:rPr lang="en-US"/>
              <a:t> (</a:t>
            </a:r>
            <a:r>
              <a:rPr lang="en-US" err="1"/>
              <a:t>stdout</a:t>
            </a:r>
            <a:r>
              <a:rPr lang="en-US"/>
              <a:t> </a:t>
            </a:r>
            <a:r>
              <a:rPr lang="en-US" err="1"/>
              <a:t>или</a:t>
            </a:r>
            <a:r>
              <a:rPr lang="en-US"/>
              <a:t> stderr), а </a:t>
            </a:r>
            <a:r>
              <a:rPr lang="en-US" err="1"/>
              <a:t>записываются</a:t>
            </a:r>
            <a:r>
              <a:rPr lang="en-US"/>
              <a:t> в </a:t>
            </a:r>
            <a:r>
              <a:rPr lang="en-US" err="1"/>
              <a:t>файл</a:t>
            </a:r>
            <a:r>
              <a:rPr lang="en-US"/>
              <a:t> </a:t>
            </a:r>
            <a:r>
              <a:rPr lang="en-US" i="1" err="1"/>
              <a:t>nohup.out</a:t>
            </a:r>
            <a:r>
              <a:rPr lang="en-US"/>
              <a:t>, </a:t>
            </a:r>
            <a:r>
              <a:rPr lang="en-US" err="1"/>
              <a:t>который</a:t>
            </a:r>
            <a:r>
              <a:rPr lang="en-US"/>
              <a:t> </a:t>
            </a:r>
            <a:r>
              <a:rPr lang="en-US" err="1"/>
              <a:t>создаётся</a:t>
            </a:r>
            <a:r>
              <a:rPr lang="en-US"/>
              <a:t> в </a:t>
            </a:r>
            <a:r>
              <a:rPr lang="en-US" err="1"/>
              <a:t>том</a:t>
            </a:r>
            <a:r>
              <a:rPr lang="en-US"/>
              <a:t> </a:t>
            </a:r>
            <a:r>
              <a:rPr lang="en-US" err="1"/>
              <a:t>каталоге</a:t>
            </a:r>
            <a:r>
              <a:rPr lang="en-US"/>
              <a:t>, в </a:t>
            </a:r>
            <a:r>
              <a:rPr lang="en-US" err="1"/>
              <a:t>котором</a:t>
            </a:r>
            <a:r>
              <a:rPr lang="en-US"/>
              <a:t> </a:t>
            </a:r>
            <a:r>
              <a:rPr lang="en-US" err="1"/>
              <a:t>находился</a:t>
            </a:r>
            <a:r>
              <a:rPr lang="en-US"/>
              <a:t> </a:t>
            </a:r>
            <a:r>
              <a:rPr lang="en-US" err="1"/>
              <a:t>пользователь</a:t>
            </a:r>
            <a:r>
              <a:rPr lang="en-US"/>
              <a:t>, </a:t>
            </a:r>
            <a:r>
              <a:rPr lang="en-US" err="1"/>
              <a:t>запустивший</a:t>
            </a:r>
            <a:r>
              <a:rPr lang="en-US"/>
              <a:t> </a:t>
            </a:r>
            <a:r>
              <a:rPr lang="en-US" err="1"/>
              <a:t>программу</a:t>
            </a:r>
            <a:r>
              <a:rPr lang="en-US"/>
              <a:t>. В </a:t>
            </a:r>
            <a:r>
              <a:rPr lang="en-US" err="1"/>
              <a:t>случае</a:t>
            </a:r>
            <a:r>
              <a:rPr lang="en-US"/>
              <a:t>, </a:t>
            </a:r>
            <a:r>
              <a:rPr lang="en-US" err="1"/>
              <a:t>если</a:t>
            </a:r>
            <a:r>
              <a:rPr lang="en-US"/>
              <a:t> в </a:t>
            </a:r>
            <a:r>
              <a:rPr lang="en-US" err="1"/>
              <a:t>этом</a:t>
            </a:r>
            <a:r>
              <a:rPr lang="en-US"/>
              <a:t> </a:t>
            </a:r>
            <a:r>
              <a:rPr lang="en-US" err="1"/>
              <a:t>каталоге</a:t>
            </a:r>
            <a:r>
              <a:rPr lang="en-US"/>
              <a:t> </a:t>
            </a:r>
            <a:r>
              <a:rPr lang="en-US" err="1"/>
              <a:t>создать</a:t>
            </a:r>
            <a:r>
              <a:rPr lang="en-US"/>
              <a:t> </a:t>
            </a:r>
            <a:r>
              <a:rPr lang="en-US" err="1"/>
              <a:t>файл</a:t>
            </a:r>
            <a:r>
              <a:rPr lang="en-US"/>
              <a:t> </a:t>
            </a:r>
            <a:r>
              <a:rPr lang="en-US" err="1"/>
              <a:t>невозможно</a:t>
            </a:r>
            <a:r>
              <a:rPr lang="en-US"/>
              <a:t> — </a:t>
            </a:r>
            <a:r>
              <a:rPr lang="en-US" err="1"/>
              <a:t>он</a:t>
            </a:r>
            <a:r>
              <a:rPr lang="en-US"/>
              <a:t> </a:t>
            </a:r>
            <a:r>
              <a:rPr lang="en-US" err="1"/>
              <a:t>будет</a:t>
            </a:r>
            <a:r>
              <a:rPr lang="en-US"/>
              <a:t> </a:t>
            </a:r>
            <a:r>
              <a:rPr lang="en-US" err="1"/>
              <a:t>создан</a:t>
            </a:r>
            <a:r>
              <a:rPr lang="en-US"/>
              <a:t> в </a:t>
            </a:r>
            <a:r>
              <a:rPr lang="en-US" err="1"/>
              <a:t>домашнем</a:t>
            </a:r>
            <a:r>
              <a:rPr lang="en-US"/>
              <a:t> </a:t>
            </a:r>
            <a:r>
              <a:rPr lang="en-US" err="1"/>
              <a:t>каталоге</a:t>
            </a:r>
            <a:r>
              <a:rPr lang="en-US"/>
              <a:t> </a:t>
            </a:r>
            <a:r>
              <a:rPr lang="en-US" err="1"/>
              <a:t>пользователя</a:t>
            </a:r>
            <a:r>
              <a:rPr lang="en-US"/>
              <a:t>. </a:t>
            </a:r>
            <a:r>
              <a:rPr lang="en-US" err="1"/>
              <a:t>Если</a:t>
            </a:r>
            <a:r>
              <a:rPr lang="en-US"/>
              <a:t> </a:t>
            </a:r>
            <a:r>
              <a:rPr lang="en-US" err="1"/>
              <a:t>не</a:t>
            </a:r>
            <a:r>
              <a:rPr lang="en-US"/>
              <a:t> </a:t>
            </a:r>
            <a:r>
              <a:rPr lang="en-US" err="1"/>
              <a:t>будет</a:t>
            </a:r>
            <a:r>
              <a:rPr lang="en-US"/>
              <a:t> и </a:t>
            </a:r>
            <a:r>
              <a:rPr lang="en-US" err="1"/>
              <a:t>такой</a:t>
            </a:r>
            <a:r>
              <a:rPr lang="en-US"/>
              <a:t> </a:t>
            </a:r>
            <a:r>
              <a:rPr lang="en-US" err="1"/>
              <a:t>возможности</a:t>
            </a:r>
            <a:r>
              <a:rPr lang="en-US"/>
              <a:t> — </a:t>
            </a:r>
            <a:r>
              <a:rPr lang="en-US" err="1"/>
              <a:t>команда</a:t>
            </a:r>
            <a:r>
              <a:rPr lang="en-US"/>
              <a:t> </a:t>
            </a:r>
            <a:r>
              <a:rPr lang="en-US" err="1"/>
              <a:t>выполнена</a:t>
            </a:r>
            <a:r>
              <a:rPr lang="en-US"/>
              <a:t> </a:t>
            </a:r>
            <a:r>
              <a:rPr lang="en-US" err="1"/>
              <a:t>не</a:t>
            </a:r>
            <a:r>
              <a:rPr lang="en-US"/>
              <a:t> </a:t>
            </a:r>
            <a:r>
              <a:rPr lang="en-US" err="1"/>
              <a:t>будет</a:t>
            </a:r>
            <a:endParaRPr lang="en-US" err="1">
              <a:cs typeface="Calibri"/>
            </a:endParaRPr>
          </a:p>
          <a:p>
            <a:endParaRPr lang="en-US" err="1"/>
          </a:p>
          <a:p>
            <a:r>
              <a:rPr lang="en-US" err="1"/>
              <a:t>Выполнить</a:t>
            </a:r>
            <a:r>
              <a:rPr lang="en-US"/>
              <a:t> </a:t>
            </a:r>
            <a:r>
              <a:rPr lang="en-US" err="1"/>
              <a:t>другую</a:t>
            </a:r>
            <a:r>
              <a:rPr lang="en-US"/>
              <a:t> </a:t>
            </a:r>
            <a:r>
              <a:rPr lang="en-US" err="1"/>
              <a:t>команду</a:t>
            </a:r>
            <a:r>
              <a:rPr lang="en-US"/>
              <a:t>, </a:t>
            </a:r>
            <a:r>
              <a:rPr lang="en-US" err="1"/>
              <a:t>подавив</a:t>
            </a:r>
            <a:r>
              <a:rPr lang="en-US"/>
              <a:t> </a:t>
            </a:r>
            <a:r>
              <a:rPr lang="en-US" err="1"/>
              <a:t>действие</a:t>
            </a:r>
            <a:r>
              <a:rPr lang="en-US"/>
              <a:t> </a:t>
            </a:r>
            <a:r>
              <a:rPr lang="en-US" err="1"/>
              <a:t>сигнала</a:t>
            </a:r>
            <a:r>
              <a:rPr lang="en-US"/>
              <a:t> </a:t>
            </a:r>
            <a:r>
              <a:rPr lang="en-US" err="1"/>
              <a:t>зависания</a:t>
            </a:r>
            <a:endParaRPr lang="en-US">
              <a:cs typeface="Calibri"/>
            </a:endParaRP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 err="1"/>
              <a:t>Команда</a:t>
            </a:r>
            <a:r>
              <a:rPr lang="en-US"/>
              <a:t> для </a:t>
            </a:r>
            <a:r>
              <a:rPr lang="en-US" err="1"/>
              <a:t>продолжения</a:t>
            </a:r>
            <a:r>
              <a:rPr lang="en-US"/>
              <a:t> </a:t>
            </a:r>
            <a:r>
              <a:rPr lang="en-US" err="1"/>
              <a:t>работы</a:t>
            </a:r>
            <a:r>
              <a:rPr lang="en-US"/>
              <a:t> </a:t>
            </a:r>
            <a:r>
              <a:rPr lang="en-US" err="1"/>
              <a:t>после</a:t>
            </a:r>
            <a:r>
              <a:rPr lang="en-US"/>
              <a:t> </a:t>
            </a:r>
            <a:r>
              <a:rPr lang="en-US" err="1"/>
              <a:t>того</a:t>
            </a:r>
            <a:r>
              <a:rPr lang="en-US"/>
              <a:t>, </a:t>
            </a:r>
            <a:r>
              <a:rPr lang="en-US" err="1"/>
              <a:t>как</a:t>
            </a:r>
            <a:r>
              <a:rPr lang="en-US"/>
              <a:t> </a:t>
            </a:r>
            <a:r>
              <a:rPr lang="en-US" err="1"/>
              <a:t>пользователь</a:t>
            </a:r>
            <a:r>
              <a:rPr lang="en-US"/>
              <a:t>, </a:t>
            </a:r>
            <a:r>
              <a:rPr lang="en-US" err="1"/>
              <a:t>выполнивший</a:t>
            </a:r>
            <a:r>
              <a:rPr lang="en-US"/>
              <a:t> </a:t>
            </a:r>
            <a:r>
              <a:rPr lang="en-US" err="1"/>
              <a:t>команду</a:t>
            </a:r>
            <a:r>
              <a:rPr lang="en-US"/>
              <a:t>, </a:t>
            </a:r>
            <a:r>
              <a:rPr lang="en-US" err="1"/>
              <a:t>вышел</a:t>
            </a:r>
            <a:r>
              <a:rPr lang="en-US"/>
              <a:t> </a:t>
            </a:r>
            <a:r>
              <a:rPr lang="en-US" err="1"/>
              <a:t>из</a:t>
            </a:r>
            <a:r>
              <a:rPr lang="en-US"/>
              <a:t> </a:t>
            </a:r>
            <a:r>
              <a:rPr lang="en-US" err="1"/>
              <a:t>системы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54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Команда</a:t>
            </a:r>
            <a:r>
              <a:rPr lang="en-US"/>
              <a:t> </a:t>
            </a:r>
            <a:r>
              <a:rPr lang="en-US" b="1" err="1"/>
              <a:t>bg</a:t>
            </a:r>
            <a:r>
              <a:rPr lang="en-US"/>
              <a:t> </a:t>
            </a:r>
            <a:r>
              <a:rPr lang="en-US" err="1"/>
              <a:t>предназначена</a:t>
            </a:r>
            <a:r>
              <a:rPr lang="en-US"/>
              <a:t> </a:t>
            </a:r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возобновления</a:t>
            </a:r>
            <a:r>
              <a:rPr lang="en-US"/>
              <a:t> </a:t>
            </a:r>
            <a:r>
              <a:rPr lang="en-US" err="1"/>
              <a:t>исполнения</a:t>
            </a:r>
            <a:r>
              <a:rPr lang="en-US"/>
              <a:t> </a:t>
            </a:r>
            <a:r>
              <a:rPr lang="en-US" err="1"/>
              <a:t>остановленной</a:t>
            </a:r>
            <a:r>
              <a:rPr lang="en-US"/>
              <a:t> </a:t>
            </a:r>
            <a:r>
              <a:rPr lang="en-US" err="1"/>
              <a:t>задачи</a:t>
            </a:r>
            <a:r>
              <a:rPr lang="en-US"/>
              <a:t> в </a:t>
            </a:r>
            <a:r>
              <a:rPr lang="en-US" err="1"/>
              <a:t>фоновом</a:t>
            </a:r>
            <a:r>
              <a:rPr lang="en-US"/>
              <a:t> </a:t>
            </a:r>
            <a:r>
              <a:rPr lang="en-US" err="1"/>
              <a:t>режиме</a:t>
            </a:r>
            <a:r>
              <a:rPr lang="en-US"/>
              <a:t> в </a:t>
            </a:r>
            <a:r>
              <a:rPr lang="en-US" err="1"/>
              <a:t>командных</a:t>
            </a:r>
            <a:r>
              <a:rPr lang="en-US"/>
              <a:t> </a:t>
            </a:r>
            <a:r>
              <a:rPr lang="en-US" err="1"/>
              <a:t>оболочках</a:t>
            </a:r>
          </a:p>
          <a:p>
            <a:r>
              <a:rPr lang="en-US" err="1"/>
              <a:t>Процесс</a:t>
            </a:r>
            <a:r>
              <a:rPr lang="en-US"/>
              <a:t> </a:t>
            </a:r>
            <a:r>
              <a:rPr lang="en-US" err="1"/>
              <a:t>перевода</a:t>
            </a:r>
            <a:r>
              <a:rPr lang="en-US"/>
              <a:t> </a:t>
            </a:r>
            <a:r>
              <a:rPr lang="en-US" err="1"/>
              <a:t>задачи</a:t>
            </a:r>
            <a:r>
              <a:rPr lang="en-US"/>
              <a:t> в </a:t>
            </a:r>
            <a:r>
              <a:rPr lang="en-US" err="1"/>
              <a:t>фоновый</a:t>
            </a:r>
            <a:r>
              <a:rPr lang="en-US"/>
              <a:t> </a:t>
            </a:r>
            <a:r>
              <a:rPr lang="en-US" err="1"/>
              <a:t>режим</a:t>
            </a:r>
            <a:r>
              <a:rPr lang="en-US"/>
              <a:t> </a:t>
            </a:r>
            <a:r>
              <a:rPr lang="en-US" err="1"/>
              <a:t>предельно</a:t>
            </a:r>
            <a:r>
              <a:rPr lang="en-US"/>
              <a:t> </a:t>
            </a:r>
            <a:r>
              <a:rPr lang="en-US" err="1"/>
              <a:t>прост</a:t>
            </a:r>
            <a:r>
              <a:rPr lang="en-US"/>
              <a:t>: </a:t>
            </a:r>
            <a:r>
              <a:rPr lang="en-US" err="1"/>
              <a:t>достаточно</a:t>
            </a:r>
            <a:r>
              <a:rPr lang="en-US"/>
              <a:t> </a:t>
            </a:r>
            <a:r>
              <a:rPr lang="en-US" err="1"/>
              <a:t>воспользоваться</a:t>
            </a:r>
            <a:r>
              <a:rPr lang="en-US"/>
              <a:t> </a:t>
            </a:r>
            <a:r>
              <a:rPr lang="en-US" err="1"/>
              <a:t>сочетанием</a:t>
            </a:r>
            <a:r>
              <a:rPr lang="en-US"/>
              <a:t> </a:t>
            </a:r>
            <a:r>
              <a:rPr lang="en-US" err="1"/>
              <a:t>клавиш</a:t>
            </a:r>
            <a:r>
              <a:rPr lang="en-US"/>
              <a:t> </a:t>
            </a:r>
            <a:r>
              <a:rPr lang="en-US" b="1"/>
              <a:t>CTRL+Z</a:t>
            </a:r>
            <a:r>
              <a:rPr lang="en-US"/>
              <a:t> для </a:t>
            </a:r>
            <a:r>
              <a:rPr lang="en-US" err="1"/>
              <a:t>приостановки</a:t>
            </a:r>
            <a:r>
              <a:rPr lang="en-US"/>
              <a:t> </a:t>
            </a:r>
            <a:r>
              <a:rPr lang="en-US" err="1"/>
              <a:t>исполнения</a:t>
            </a:r>
            <a:r>
              <a:rPr lang="en-US"/>
              <a:t> </a:t>
            </a:r>
            <a:r>
              <a:rPr lang="en-US" err="1"/>
              <a:t>задачи</a:t>
            </a:r>
            <a:r>
              <a:rPr lang="en-US"/>
              <a:t>, </a:t>
            </a:r>
            <a:r>
              <a:rPr lang="en-US" err="1"/>
              <a:t>после</a:t>
            </a:r>
            <a:r>
              <a:rPr lang="en-US"/>
              <a:t> </a:t>
            </a:r>
            <a:r>
              <a:rPr lang="en-US" err="1"/>
              <a:t>чего</a:t>
            </a:r>
            <a:r>
              <a:rPr lang="en-US"/>
              <a:t> </a:t>
            </a:r>
            <a:r>
              <a:rPr lang="en-US" err="1"/>
              <a:t>выполнить</a:t>
            </a:r>
            <a:r>
              <a:rPr lang="en-US"/>
              <a:t> </a:t>
            </a:r>
            <a:r>
              <a:rPr lang="en-US" err="1"/>
              <a:t>приведенную</a:t>
            </a:r>
            <a:r>
              <a:rPr lang="en-US"/>
              <a:t> </a:t>
            </a:r>
            <a:r>
              <a:rPr lang="en-US" err="1"/>
              <a:t>выше</a:t>
            </a:r>
            <a:r>
              <a:rPr lang="en-US"/>
              <a:t> </a:t>
            </a:r>
            <a:r>
              <a:rPr lang="en-US" err="1"/>
              <a:t>команду</a:t>
            </a:r>
            <a:r>
              <a:rPr lang="en-US"/>
              <a:t> для </a:t>
            </a:r>
            <a:r>
              <a:rPr lang="en-US" err="1"/>
              <a:t>возобновления</a:t>
            </a:r>
            <a:r>
              <a:rPr lang="en-US"/>
              <a:t> </a:t>
            </a:r>
            <a:r>
              <a:rPr lang="en-US" err="1"/>
              <a:t>исполнения</a:t>
            </a:r>
            <a:r>
              <a:rPr lang="en-US"/>
              <a:t> </a:t>
            </a:r>
            <a:r>
              <a:rPr lang="en-US" err="1"/>
              <a:t>задачи</a:t>
            </a:r>
            <a:r>
              <a:rPr lang="en-US"/>
              <a:t> </a:t>
            </a:r>
            <a:r>
              <a:rPr lang="en-US" err="1"/>
              <a:t>уже</a:t>
            </a:r>
            <a:r>
              <a:rPr lang="en-US"/>
              <a:t> в </a:t>
            </a:r>
            <a:r>
              <a:rPr lang="en-US" err="1"/>
              <a:t>фоновом</a:t>
            </a:r>
            <a:r>
              <a:rPr lang="en-US"/>
              <a:t> </a:t>
            </a:r>
            <a:r>
              <a:rPr lang="en-US" err="1"/>
              <a:t>режиме</a:t>
            </a:r>
            <a:endParaRPr lang="ru-RU"/>
          </a:p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A3363-5CFB-4D7F-A270-4751149B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659C49-32D3-44A1-A163-54A1B32EC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B3F032-6CDA-41E9-9BA6-15C5F6FD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33EB-32BF-46B2-8657-BA62BE8D1CBF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B20B7D-CD0B-4959-A106-4C18514B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AC5890-2655-475C-A97C-84B86E27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A1D99-7A96-4BD9-87CC-A43FC8867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143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428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986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74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03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2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6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3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680308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15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34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6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291748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92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92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34170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22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2551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716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078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ize.com/post/get-cpu-information-on-linux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linuxize.com/post/free-command-in-linux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owtogeek.com/668986/how-to-use-the-linux-top-command-and-understand-its-output/" TargetMode="External"/><Relationship Id="rId3" Type="http://schemas.openxmlformats.org/officeDocument/2006/relationships/hyperlink" Target="https://www.redhat.com/sysadmin/linux-commands-vmstat" TargetMode="External"/><Relationship Id="rId7" Type="http://schemas.openxmlformats.org/officeDocument/2006/relationships/hyperlink" Target="https://www.tecmint.com/iftop-linux-network-bandwidth-monitoring-tool/" TargetMode="External"/><Relationship Id="rId2" Type="http://schemas.openxmlformats.org/officeDocument/2006/relationships/hyperlink" Target="https://www.opsdash.com/blog/disk-monitoring-linux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ldp.org/LDP/nag2/x-087-2-iface.netstat.html" TargetMode="External"/><Relationship Id="rId5" Type="http://schemas.openxmlformats.org/officeDocument/2006/relationships/hyperlink" Target="https://danielmiessler.com/study/tcpdump/" TargetMode="External"/><Relationship Id="rId4" Type="http://schemas.openxmlformats.org/officeDocument/2006/relationships/hyperlink" Target="https://linux.die.net/man/8/lso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outapm.com/blog/understanding-load-averag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www.brendangregg.com/blog/2017-08-08/linux-load-averages.html" TargetMode="External"/><Relationship Id="rId4" Type="http://schemas.openxmlformats.org/officeDocument/2006/relationships/hyperlink" Target="https://interface31.ru/tech_it/2016/06/linux-nachinayushhim-chto-takoe-load-average-i-kakuyu-informaciyu-on-nese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2831421"/>
            <a:ext cx="4315968" cy="313932"/>
          </a:xfrm>
        </p:spPr>
        <p:txBody>
          <a:bodyPr/>
          <a:lstStyle/>
          <a:p>
            <a:r>
              <a:rPr lang="en-US" sz="2000" b="1">
                <a:effectLst/>
                <a:latin typeface="Calibri Light"/>
                <a:ea typeface="Calibri" panose="020F0502020204030204" pitchFamily="34" charset="0"/>
                <a:cs typeface="Times New Roman"/>
              </a:rPr>
              <a:t>Basic monitoring</a:t>
            </a:r>
            <a:endParaRPr lang="en-US" sz="2000">
              <a:effectLst/>
              <a:latin typeface="Calibri Light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CCF-B755-4F6F-8228-3320C45A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/>
                <a:cs typeface="Calibri Light"/>
              </a:rPr>
              <a:t>Listing suspended and background processes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A7D09-4218-4749-ADA0-5B5390D74D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jobs</a:t>
            </a:r>
            <a:r>
              <a:rPr lang="en-US" sz="2400" b="1">
                <a:latin typeface="Calibri"/>
                <a:cs typeface="Calibri"/>
              </a:rPr>
              <a:t> </a:t>
            </a:r>
            <a:r>
              <a:rPr lang="en-US" sz="1400">
                <a:latin typeface="Calibri"/>
                <a:cs typeface="Calibri"/>
              </a:rPr>
              <a:t>– </a:t>
            </a:r>
            <a:r>
              <a:rPr lang="en-US" sz="1200">
                <a:latin typeface="Calibri"/>
                <a:cs typeface="Calibri"/>
              </a:rPr>
              <a:t> </a:t>
            </a:r>
            <a:r>
              <a:rPr lang="en-US" sz="1400">
                <a:latin typeface="Calibri"/>
                <a:cs typeface="Calibri"/>
              </a:rPr>
              <a:t>examine list of running, backgrounded or suspended processes</a:t>
            </a:r>
          </a:p>
          <a:p>
            <a:endParaRPr lang="en-US" sz="1400"/>
          </a:p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1BC5CD-4615-4F51-A543-4DA5BBA8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5292A-330F-4BE9-BBCD-299900550A7E}"/>
              </a:ext>
            </a:extLst>
          </p:cNvPr>
          <p:cNvSpPr txBox="1"/>
          <p:nvPr/>
        </p:nvSpPr>
        <p:spPr>
          <a:xfrm>
            <a:off x="2286000" y="224518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9725" indent="-339725">
              <a:spcBef>
                <a:spcPts val="900"/>
              </a:spcBef>
              <a:buClr>
                <a:srgbClr val="002B78"/>
              </a:buClr>
              <a:buFont typeface="Verdana" pitchFamily="32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000" b="1">
                <a:solidFill>
                  <a:schemeClr val="accent2">
                    <a:lumMod val="75000"/>
                  </a:schemeClr>
                </a:solidFill>
              </a:rPr>
              <a:t>jobs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E8106B6-FB4C-4FEF-9F17-BF536A662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616" y="2022291"/>
            <a:ext cx="2821117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lvl="1" eaLnBrk="1" hangingPunct="1">
              <a:buClr>
                <a:srgbClr val="262673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1200"/>
              <a:t>Get list of processes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A3AA3886-B8FD-425B-BA61-304201020D2B}"/>
              </a:ext>
            </a:extLst>
          </p:cNvPr>
          <p:cNvSpPr/>
          <p:nvPr/>
        </p:nvSpPr>
        <p:spPr>
          <a:xfrm>
            <a:off x="4267200" y="2125861"/>
            <a:ext cx="2590800" cy="662363"/>
          </a:xfrm>
          <a:prstGeom prst="wedgeRectCallout">
            <a:avLst>
              <a:gd name="adj1" fmla="val -88676"/>
              <a:gd name="adj2" fmla="val -39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C244B66B-E67C-448B-A224-74EDFF4E8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494" y="3422090"/>
            <a:ext cx="2174875" cy="7207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buClr>
                <a:srgbClr val="262673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>
                <a:solidFill>
                  <a:schemeClr val="accent2">
                    <a:lumMod val="75000"/>
                  </a:schemeClr>
                </a:solidFill>
              </a:rPr>
              <a:t>[1] Suspended sleep 1000</a:t>
            </a:r>
            <a:br>
              <a:rPr lang="en-GB" sz="140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1400">
                <a:solidFill>
                  <a:schemeClr val="accent2">
                    <a:lumMod val="75000"/>
                  </a:schemeClr>
                </a:solidFill>
              </a:rPr>
              <a:t>[2] Running </a:t>
            </a:r>
            <a:r>
              <a:rPr lang="en-GB" sz="1400" err="1">
                <a:solidFill>
                  <a:schemeClr val="accent2">
                    <a:lumMod val="75000"/>
                  </a:schemeClr>
                </a:solidFill>
              </a:rPr>
              <a:t>netscape</a:t>
            </a:r>
            <a:br>
              <a:rPr lang="en-GB" sz="140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1400">
                <a:solidFill>
                  <a:schemeClr val="accent2">
                    <a:lumMod val="75000"/>
                  </a:schemeClr>
                </a:solidFill>
              </a:rPr>
              <a:t>[3] Running </a:t>
            </a:r>
            <a:r>
              <a:rPr lang="en-GB" sz="1400" err="1">
                <a:solidFill>
                  <a:schemeClr val="accent2">
                    <a:lumMod val="75000"/>
                  </a:schemeClr>
                </a:solidFill>
              </a:rPr>
              <a:t>matlab</a:t>
            </a:r>
            <a:endParaRPr lang="en-GB" sz="14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8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CCF-B755-4F6F-8228-3320C45A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000000"/>
                </a:solidFill>
                <a:latin typeface="Calibri Light"/>
                <a:cs typeface="Calibri Light"/>
              </a:rPr>
              <a:t>f</a:t>
            </a:r>
            <a:r>
              <a:rPr lang="en-US">
                <a:solidFill>
                  <a:srgbClr val="000000"/>
                </a:solidFill>
                <a:latin typeface="Calibri Light"/>
                <a:cs typeface="Calibri Light"/>
              </a:rPr>
              <a:t>ore</a:t>
            </a:r>
            <a:r>
              <a:rPr lang="en-US" sz="2400" b="1">
                <a:solidFill>
                  <a:srgbClr val="000000"/>
                </a:solidFill>
                <a:latin typeface="Calibri Light"/>
                <a:cs typeface="Calibri Light"/>
              </a:rPr>
              <a:t>g</a:t>
            </a:r>
            <a:r>
              <a:rPr lang="en-US">
                <a:solidFill>
                  <a:srgbClr val="000000"/>
                </a:solidFill>
                <a:latin typeface="Calibri Light"/>
                <a:cs typeface="Calibri Light"/>
              </a:rPr>
              <a:t>rounding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1BC5CD-4615-4F51-A543-4DA5BBA8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9029369E-A9FC-4FA9-90DB-EE07625E1C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662363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2000" b="1" err="1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fg</a:t>
            </a:r>
            <a:r>
              <a:rPr lang="en-US" sz="1400" b="1">
                <a:latin typeface="Calibri"/>
                <a:cs typeface="Calibri"/>
              </a:rPr>
              <a:t> </a:t>
            </a:r>
            <a:r>
              <a:rPr lang="en-US" sz="1400">
                <a:latin typeface="Calibri"/>
                <a:cs typeface="Calibri"/>
              </a:rPr>
              <a:t>–  put it  in the foreground the process running in the background</a:t>
            </a:r>
          </a:p>
          <a:p>
            <a:endParaRPr lang="en-US" sz="1400"/>
          </a:p>
          <a:p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8B9A88-4975-430C-B57F-40303B16955C}"/>
              </a:ext>
            </a:extLst>
          </p:cNvPr>
          <p:cNvSpPr txBox="1"/>
          <p:nvPr/>
        </p:nvSpPr>
        <p:spPr>
          <a:xfrm>
            <a:off x="2160740" y="219669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9725" indent="-339725">
              <a:spcBef>
                <a:spcPts val="900"/>
              </a:spcBef>
              <a:buClr>
                <a:srgbClr val="002B78"/>
              </a:buClr>
              <a:buFont typeface="Verdana" pitchFamily="32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000" b="1">
                <a:solidFill>
                  <a:schemeClr val="accent2">
                    <a:lumMod val="75000"/>
                  </a:schemeClr>
                </a:solidFill>
              </a:rPr>
              <a:t>[Ctrl]+z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627083-584C-4AD7-96A5-076AEEC0BB53}"/>
              </a:ext>
            </a:extLst>
          </p:cNvPr>
          <p:cNvSpPr txBox="1"/>
          <p:nvPr/>
        </p:nvSpPr>
        <p:spPr>
          <a:xfrm>
            <a:off x="2160740" y="330878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9725" indent="-339725">
              <a:spcBef>
                <a:spcPts val="900"/>
              </a:spcBef>
              <a:buClr>
                <a:srgbClr val="002B78"/>
              </a:buClr>
              <a:buFont typeface="Verdana" pitchFamily="32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000" b="1" err="1">
                <a:solidFill>
                  <a:schemeClr val="accent2">
                    <a:lumMod val="75000"/>
                  </a:schemeClr>
                </a:solidFill>
              </a:rPr>
              <a:t>fg</a:t>
            </a:r>
            <a:r>
              <a:rPr lang="en-GB" sz="2000" b="1">
                <a:solidFill>
                  <a:schemeClr val="accent2">
                    <a:lumMod val="75000"/>
                  </a:schemeClr>
                </a:solidFill>
              </a:rPr>
              <a:t> 1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BC5BE5B5-A5AB-43A1-8D25-0DFB6B05E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616" y="1973802"/>
            <a:ext cx="2821117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lvl="1" eaLnBrk="1" hangingPunct="1">
              <a:buClr>
                <a:srgbClr val="262673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1200"/>
              <a:t>Suspend the job running </a:t>
            </a:r>
            <a:br>
              <a:rPr lang="en-GB" sz="1200"/>
            </a:br>
            <a:r>
              <a:rPr lang="en-GB" sz="1200"/>
              <a:t>in the foreground</a:t>
            </a: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F353CA7D-21DC-47BD-9464-3B57E5882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617" y="3252462"/>
            <a:ext cx="2821116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lvl="1" eaLnBrk="1" hangingPunct="1">
              <a:buClr>
                <a:srgbClr val="262673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1200"/>
              <a:t>Background the suspended job</a:t>
            </a:r>
          </a:p>
        </p:txBody>
      </p:sp>
      <p:sp>
        <p:nvSpPr>
          <p:cNvPr id="21" name="Облачко с текстом: прямоугольное 20">
            <a:extLst>
              <a:ext uri="{FF2B5EF4-FFF2-40B4-BE49-F238E27FC236}">
                <a16:creationId xmlns:a16="http://schemas.microsoft.com/office/drawing/2014/main" id="{3C20265E-BCF3-4A9C-A73B-A1C1FD0E0DE1}"/>
              </a:ext>
            </a:extLst>
          </p:cNvPr>
          <p:cNvSpPr/>
          <p:nvPr/>
        </p:nvSpPr>
        <p:spPr>
          <a:xfrm>
            <a:off x="4267200" y="2077372"/>
            <a:ext cx="2590800" cy="662363"/>
          </a:xfrm>
          <a:prstGeom prst="wedgeRectCallout">
            <a:avLst>
              <a:gd name="adj1" fmla="val -88676"/>
              <a:gd name="adj2" fmla="val -39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2" name="Облачко с текстом: прямоугольное 21">
            <a:extLst>
              <a:ext uri="{FF2B5EF4-FFF2-40B4-BE49-F238E27FC236}">
                <a16:creationId xmlns:a16="http://schemas.microsoft.com/office/drawing/2014/main" id="{06BFF2C8-BFCE-44C4-8758-444010882A4A}"/>
              </a:ext>
            </a:extLst>
          </p:cNvPr>
          <p:cNvSpPr/>
          <p:nvPr/>
        </p:nvSpPr>
        <p:spPr>
          <a:xfrm>
            <a:off x="4267200" y="3177661"/>
            <a:ext cx="2590800" cy="662363"/>
          </a:xfrm>
          <a:prstGeom prst="wedgeRectCallout">
            <a:avLst>
              <a:gd name="adj1" fmla="val -105539"/>
              <a:gd name="adj2" fmla="val 1144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58D15B-1870-47B9-A64D-4832F57F87D1}"/>
              </a:ext>
            </a:extLst>
          </p:cNvPr>
          <p:cNvSpPr txBox="1"/>
          <p:nvPr/>
        </p:nvSpPr>
        <p:spPr>
          <a:xfrm>
            <a:off x="2160740" y="255838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9725" indent="-339725">
              <a:spcBef>
                <a:spcPts val="900"/>
              </a:spcBef>
              <a:buClr>
                <a:srgbClr val="002B78"/>
              </a:buClr>
              <a:buFont typeface="Verdana" pitchFamily="32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000" b="1" err="1">
                <a:solidFill>
                  <a:schemeClr val="accent2">
                    <a:lumMod val="75000"/>
                  </a:schemeClr>
                </a:solidFill>
              </a:rPr>
              <a:t>fg</a:t>
            </a:r>
            <a:endParaRPr lang="en-GB" sz="2000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0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CCF-B755-4F6F-8228-3320C45A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i="0" u="none" strike="noStrike" kern="1200" cap="none" spc="10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ps</a:t>
            </a:r>
            <a:endParaRPr lang="en-US">
              <a:solidFill>
                <a:srgbClr val="000000"/>
              </a:solidFill>
              <a:latin typeface="+mn-lt"/>
              <a:cs typeface="Calibri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1BC5CD-4615-4F51-A543-4DA5BBA8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E8106B6-FB4C-4FEF-9F17-BF536A662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22" y="2421652"/>
            <a:ext cx="3797625" cy="6586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marL="285750" indent="-285750">
              <a:buFont typeface="Arial"/>
              <a:buChar char="•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n-US" sz="1400">
              <a:cs typeface="Calibri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93B5D050-DB9B-4D2D-A7A5-9D27CEC0E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863" y="1512760"/>
            <a:ext cx="2828002" cy="6586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buFont typeface="Arial"/>
              <a:buChar char="•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en-US" sz="12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B4B1D-E579-4757-853F-2662EC7F5F52}"/>
              </a:ext>
            </a:extLst>
          </p:cNvPr>
          <p:cNvSpPr txBox="1"/>
          <p:nvPr/>
        </p:nvSpPr>
        <p:spPr>
          <a:xfrm>
            <a:off x="304373" y="846976"/>
            <a:ext cx="3744930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err="1">
                <a:ea typeface="+mn-lt"/>
                <a:cs typeface="+mn-lt"/>
              </a:rPr>
              <a:t>ps</a:t>
            </a:r>
            <a:r>
              <a:rPr lang="en-US" sz="1400" b="1">
                <a:ea typeface="+mn-lt"/>
                <a:cs typeface="+mn-lt"/>
              </a:rPr>
              <a:t> aux </a:t>
            </a:r>
            <a:endParaRPr lang="en-US" sz="14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400"/>
              <a:t>USER - The user who runs the process.</a:t>
            </a:r>
            <a:endParaRPr lang="en-US" sz="14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400"/>
              <a:t>%CPU - The </a:t>
            </a:r>
            <a:r>
              <a:rPr lang="en-US" sz="1400" u="sng">
                <a:hlinkClick r:id="rId3"/>
              </a:rPr>
              <a:t>cpu</a:t>
            </a:r>
            <a:r>
              <a:rPr lang="en-US" sz="1400"/>
              <a:t> utilization of the process.</a:t>
            </a:r>
            <a:endParaRPr lang="en-US" sz="14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400"/>
              <a:t>%MEM - The percentage of the process’s resident set size to the physical memory on the machine.</a:t>
            </a:r>
            <a:endParaRPr lang="en-US" sz="14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400"/>
              <a:t>VSZ - Virtual memory size of the process in KiB.</a:t>
            </a:r>
            <a:endParaRPr lang="en-US" sz="14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400"/>
              <a:t>RSS - The size of the physical </a:t>
            </a:r>
            <a:r>
              <a:rPr lang="en-US" sz="1400" u="sng">
                <a:hlinkClick r:id="rId4"/>
              </a:rPr>
              <a:t>memory</a:t>
            </a:r>
            <a:r>
              <a:rPr lang="en-US" sz="1400"/>
              <a:t> that the process is using.</a:t>
            </a:r>
            <a:endParaRPr lang="en-US" sz="14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400"/>
              <a:t>STAT - The </a:t>
            </a:r>
            <a:r>
              <a:rPr lang="en-US" sz="1400" err="1"/>
              <a:t>the</a:t>
            </a:r>
            <a:r>
              <a:rPr lang="en-US" sz="1400"/>
              <a:t> process state code, such as Z (zombie), S (sleeping), and R (running).</a:t>
            </a:r>
            <a:endParaRPr lang="en-US" sz="14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400"/>
              <a:t>START - The time when the command started.</a:t>
            </a:r>
            <a:endParaRPr lang="en-US" sz="1400">
              <a:ea typeface="+mn-lt"/>
              <a:cs typeface="+mn-lt"/>
            </a:endParaRPr>
          </a:p>
          <a:p>
            <a:endParaRPr lang="en-US" sz="1400" b="1">
              <a:solidFill>
                <a:srgbClr val="76CDD8"/>
              </a:solidFill>
              <a:latin typeface="Calibri Light"/>
              <a:ea typeface="+mn-lt"/>
              <a:cs typeface="Calibri Light"/>
            </a:endParaRPr>
          </a:p>
          <a:p>
            <a:pPr>
              <a:buFont typeface="Arial,Sans-Serif"/>
            </a:pPr>
            <a:r>
              <a:rPr lang="en-US" sz="1400" b="1">
                <a:solidFill>
                  <a:srgbClr val="76CDD8"/>
                </a:solidFill>
                <a:latin typeface="Calibri Light"/>
                <a:ea typeface="+mn-lt"/>
                <a:cs typeface="Calibri Light"/>
              </a:rPr>
              <a:t>$</a:t>
            </a:r>
            <a:r>
              <a:rPr lang="fr-FR" sz="1400" b="1">
                <a:solidFill>
                  <a:srgbClr val="76CDD8"/>
                </a:solidFill>
                <a:latin typeface="Calibri Light"/>
                <a:ea typeface="+mn-lt"/>
                <a:cs typeface="Calibri Light"/>
              </a:rPr>
              <a:t> </a:t>
            </a:r>
            <a:r>
              <a:rPr lang="fr-FR" sz="1400" b="1" err="1">
                <a:solidFill>
                  <a:srgbClr val="76CDD8"/>
                </a:solidFill>
                <a:latin typeface="Calibri Light"/>
                <a:ea typeface="+mn-lt"/>
                <a:cs typeface="Calibri Light"/>
              </a:rPr>
              <a:t>ps</a:t>
            </a:r>
            <a:r>
              <a:rPr lang="fr-FR" sz="1400" b="1">
                <a:solidFill>
                  <a:srgbClr val="76CDD8"/>
                </a:solidFill>
                <a:latin typeface="Calibri Light"/>
                <a:ea typeface="+mn-lt"/>
                <a:cs typeface="Calibri Light"/>
              </a:rPr>
              <a:t> aux | </a:t>
            </a:r>
            <a:r>
              <a:rPr lang="fr-FR" sz="1400" b="1" err="1">
                <a:solidFill>
                  <a:srgbClr val="76CDD8"/>
                </a:solidFill>
                <a:latin typeface="Calibri Light"/>
                <a:ea typeface="+mn-lt"/>
                <a:cs typeface="Calibri Light"/>
              </a:rPr>
              <a:t>less</a:t>
            </a:r>
            <a:endParaRPr lang="en-US" sz="1400">
              <a:ea typeface="+mn-lt"/>
              <a:cs typeface="+mn-lt"/>
            </a:endParaRPr>
          </a:p>
          <a:p>
            <a:pPr lvl="1"/>
            <a:endParaRPr lang="en-US" sz="1400">
              <a:ea typeface="+mn-lt"/>
              <a:cs typeface="+mn-lt"/>
            </a:endParaRPr>
          </a:p>
          <a:p>
            <a:pPr algn="l"/>
            <a:endParaRPr lang="en-US" sz="14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EE591-2D8A-4EB4-A390-CE57CDCA56EB}"/>
              </a:ext>
            </a:extLst>
          </p:cNvPr>
          <p:cNvSpPr txBox="1"/>
          <p:nvPr/>
        </p:nvSpPr>
        <p:spPr>
          <a:xfrm>
            <a:off x="4633966" y="848581"/>
            <a:ext cx="366145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err="1">
                <a:ea typeface="+mn-lt"/>
                <a:cs typeface="+mn-lt"/>
              </a:rPr>
              <a:t>ps</a:t>
            </a:r>
            <a:r>
              <a:rPr lang="en-US" sz="1400" b="1">
                <a:ea typeface="+mn-lt"/>
                <a:cs typeface="+mn-lt"/>
              </a:rPr>
              <a:t>  -</a:t>
            </a:r>
            <a:r>
              <a:rPr lang="en-US" sz="1400" b="1" err="1">
                <a:ea typeface="+mn-lt"/>
                <a:cs typeface="+mn-lt"/>
              </a:rPr>
              <a:t>ef</a:t>
            </a:r>
            <a:endParaRPr lang="en-US" sz="1400" b="1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400"/>
              <a:t>UID - Same as USER, the user who runs the process.</a:t>
            </a:r>
            <a:endParaRPr lang="en-US" sz="14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400"/>
              <a:t>PPID - The ID of the parent process.</a:t>
            </a:r>
            <a:endParaRPr lang="en-US" sz="14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400"/>
              <a:t>C - Same as %CPU, the process CPU utilization.</a:t>
            </a:r>
            <a:endParaRPr lang="en-US" sz="14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400"/>
              <a:t>STIME - Same as START, the time when the command started.</a:t>
            </a:r>
            <a:endParaRPr lang="en-US" sz="14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 sz="1400">
              <a:ea typeface="+mn-lt"/>
              <a:cs typeface="+mn-lt"/>
            </a:endParaRPr>
          </a:p>
          <a:p>
            <a:pPr algn="l"/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030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CCF-B755-4F6F-8228-3320C45A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b="1" i="0" u="none" strike="noStrike" kern="1200" cap="none" spc="10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ps</a:t>
            </a:r>
            <a:endParaRPr lang="en-US" sz="1600">
              <a:solidFill>
                <a:srgbClr val="000000"/>
              </a:solidFill>
              <a:latin typeface="+mn-lt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A7D09-4218-4749-ADA0-5B5390D74D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9646" y="824735"/>
            <a:ext cx="8429625" cy="3397250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400" b="1">
                <a:latin typeface="Calibri"/>
                <a:cs typeface="Calibri Light"/>
              </a:rPr>
              <a:t>  </a:t>
            </a:r>
            <a:r>
              <a:rPr lang="en-US" sz="1400" b="1" err="1">
                <a:latin typeface="Calibri"/>
                <a:cs typeface="Calibri Light"/>
              </a:rPr>
              <a:t>ps</a:t>
            </a:r>
            <a:r>
              <a:rPr lang="en-US" sz="1400" b="1">
                <a:latin typeface="Calibri"/>
                <a:cs typeface="Calibri Light"/>
              </a:rPr>
              <a:t> –</a:t>
            </a:r>
            <a:r>
              <a:rPr lang="en-US" sz="1400" b="1" err="1">
                <a:latin typeface="Calibri"/>
                <a:cs typeface="Calibri Light"/>
              </a:rPr>
              <a:t>ef</a:t>
            </a:r>
            <a:r>
              <a:rPr lang="en-US" sz="1400" b="1">
                <a:latin typeface="Calibri"/>
                <a:cs typeface="Calibri Light"/>
              </a:rPr>
              <a:t> </a:t>
            </a:r>
            <a:r>
              <a:rPr lang="en-US" sz="1400" b="1" err="1">
                <a:latin typeface="Calibri"/>
                <a:cs typeface="Calibri Light"/>
              </a:rPr>
              <a:t>exmaple</a:t>
            </a:r>
            <a:r>
              <a:rPr lang="en-US" sz="1400" b="1">
                <a:latin typeface="Calibri"/>
                <a:cs typeface="Calibri Light"/>
              </a:rPr>
              <a:t>                     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endParaRPr lang="en-US" sz="1400">
              <a:latin typeface="Calibri"/>
              <a:cs typeface="Calibri Light"/>
            </a:endParaRPr>
          </a:p>
          <a:p>
            <a:pPr marL="0" indent="0">
              <a:buNone/>
            </a:pPr>
            <a:endParaRPr lang="en-US" sz="1400">
              <a:latin typeface="Calibri"/>
              <a:cs typeface="Calibri Light"/>
            </a:endParaRPr>
          </a:p>
          <a:p>
            <a:pPr marL="0" indent="0">
              <a:buNone/>
            </a:pPr>
            <a:endParaRPr lang="en-US" sz="1400">
              <a:latin typeface="Calibri"/>
              <a:cs typeface="Calibri Light"/>
            </a:endParaRPr>
          </a:p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600" b="1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endParaRPr lang="en-US" sz="12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/>
              <a:cs typeface="Calibri Light"/>
            </a:endParaRPr>
          </a:p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600">
              <a:latin typeface="Calibri"/>
              <a:cs typeface="Calibri Light"/>
            </a:endParaRPr>
          </a:p>
          <a:p>
            <a:endParaRPr lang="en-US" sz="1600">
              <a:latin typeface="Calibri"/>
              <a:cs typeface="Calibri Light"/>
            </a:endParaRPr>
          </a:p>
          <a:p>
            <a:endParaRPr lang="ru-RU" sz="1200">
              <a:latin typeface="Calibri"/>
              <a:cs typeface="Calibri Light"/>
            </a:endParaRPr>
          </a:p>
          <a:p>
            <a:endParaRPr lang="ru-RU" sz="1200">
              <a:latin typeface="Calibri"/>
              <a:cs typeface="Calibri Light"/>
            </a:endParaRPr>
          </a:p>
          <a:p>
            <a:endParaRPr lang="ru-RU" sz="1200">
              <a:latin typeface="Calibri"/>
              <a:cs typeface="Calibri Light"/>
            </a:endParaRPr>
          </a:p>
          <a:p>
            <a:r>
              <a:rPr lang="en-US" sz="1400" b="1">
                <a:solidFill>
                  <a:srgbClr val="76CDD8"/>
                </a:solidFill>
                <a:latin typeface="Calibri"/>
                <a:ea typeface="+mj-lt"/>
                <a:cs typeface="+mj-lt"/>
              </a:rPr>
              <a:t>$</a:t>
            </a:r>
            <a:r>
              <a:rPr lang="fr-FR" sz="1400" b="1">
                <a:solidFill>
                  <a:srgbClr val="76CDD8"/>
                </a:solidFill>
                <a:latin typeface="Calibri"/>
                <a:ea typeface="+mj-lt"/>
                <a:cs typeface="+mj-lt"/>
              </a:rPr>
              <a:t> </a:t>
            </a:r>
            <a:r>
              <a:rPr lang="fr-FR" sz="1400" b="1" err="1">
                <a:solidFill>
                  <a:srgbClr val="76CDD8"/>
                </a:solidFill>
                <a:latin typeface="Calibri"/>
                <a:ea typeface="+mj-lt"/>
                <a:cs typeface="+mj-lt"/>
              </a:rPr>
              <a:t>ps</a:t>
            </a:r>
            <a:r>
              <a:rPr lang="fr-FR" sz="1400" b="1">
                <a:solidFill>
                  <a:srgbClr val="76CDD8"/>
                </a:solidFill>
                <a:latin typeface="Calibri"/>
                <a:ea typeface="+mj-lt"/>
                <a:cs typeface="+mj-lt"/>
              </a:rPr>
              <a:t> aux | </a:t>
            </a:r>
            <a:r>
              <a:rPr lang="fr-FR" sz="1400" b="1" err="1">
                <a:solidFill>
                  <a:srgbClr val="76CDD8"/>
                </a:solidFill>
                <a:latin typeface="Calibri"/>
                <a:ea typeface="+mj-lt"/>
                <a:cs typeface="+mj-lt"/>
              </a:rPr>
              <a:t>less</a:t>
            </a:r>
            <a:endParaRPr lang="ru-RU" sz="1400">
              <a:latin typeface="Calibri"/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1BC5CD-4615-4F51-A543-4DA5BBA8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4C930DD-4BC3-461C-BE04-E20479D56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07" y="1232326"/>
            <a:ext cx="2743200" cy="244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87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CCF-B755-4F6F-8228-3320C45A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b="1" i="0" u="none" strike="noStrike" kern="1200" cap="none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kill</a:t>
            </a:r>
            <a:endParaRPr lang="en-US" sz="1600">
              <a:solidFill>
                <a:srgbClr val="000000"/>
              </a:solidFill>
              <a:latin typeface="+mn-lt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A7D09-4218-4749-ADA0-5B5390D74D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kill</a:t>
            </a:r>
            <a:r>
              <a:rPr lang="en-US" sz="2400" b="1">
                <a:latin typeface="Calibri"/>
                <a:cs typeface="Calibri"/>
              </a:rPr>
              <a:t> </a:t>
            </a:r>
            <a:r>
              <a:rPr lang="en-US" sz="1400">
                <a:latin typeface="Calibri"/>
                <a:cs typeface="Calibri"/>
              </a:rPr>
              <a:t>– allow to stop or terminate running process</a:t>
            </a:r>
          </a:p>
          <a:p>
            <a:pPr marL="0" indent="0">
              <a:buNone/>
            </a:pPr>
            <a:endParaRPr lang="en-US" sz="120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200"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1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363220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76CDD8"/>
                </a:solidFill>
                <a:effectLst/>
                <a:uLnTx/>
                <a:uFillTx/>
                <a:latin typeface="Calibri"/>
                <a:cs typeface="Calibri"/>
              </a:rPr>
              <a:t>$ kill 156</a:t>
            </a:r>
            <a:endParaRPr lang="en-US" sz="1400" b="1" i="0" u="none" strike="noStrike" kern="1200" cap="none" spc="0" normalizeH="0" baseline="0" noProof="0">
              <a:ln>
                <a:noFill/>
              </a:ln>
              <a:solidFill>
                <a:srgbClr val="76CDD8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363220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400" b="1" i="0" u="none" strike="noStrike" kern="1200" cap="none" spc="0" normalizeH="0" baseline="0" noProof="0">
              <a:ln>
                <a:noFill/>
              </a:ln>
              <a:solidFill>
                <a:srgbClr val="76CDD8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363220" indent="0"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76CDD8"/>
                </a:solidFill>
                <a:effectLst/>
                <a:uLnTx/>
                <a:uFillTx/>
                <a:latin typeface="Calibri"/>
                <a:cs typeface="Calibri"/>
              </a:rPr>
              <a:t>$ kill -9 156</a:t>
            </a:r>
            <a:r>
              <a:rPr lang="en-US" sz="1400" b="1">
                <a:solidFill>
                  <a:srgbClr val="76CDD8"/>
                </a:solidFill>
                <a:latin typeface="Calibri"/>
                <a:cs typeface="Calibri"/>
              </a:rPr>
              <a:t> </a:t>
            </a:r>
            <a:endParaRPr lang="en-US" sz="1400" b="1" i="0" u="none" strike="noStrike" kern="1200" cap="none" spc="0" normalizeH="0" baseline="0" noProof="0">
              <a:ln>
                <a:noFill/>
              </a:ln>
              <a:solidFill>
                <a:srgbClr val="76CDD8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363220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srgbClr val="76CDD8"/>
                </a:solidFill>
                <a:effectLst/>
                <a:uLnTx/>
                <a:uFillTx/>
                <a:latin typeface="Calibri"/>
                <a:cs typeface="Calibri"/>
              </a:rPr>
              <a:t>the same as</a:t>
            </a:r>
            <a:endParaRPr lang="en-US" sz="1400" i="0" u="none" strike="noStrike" kern="1200" cap="none" spc="0" normalizeH="0" baseline="0" noProof="0">
              <a:ln>
                <a:noFill/>
              </a:ln>
              <a:solidFill>
                <a:srgbClr val="76CDD8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363220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76CDD8"/>
                </a:solidFill>
                <a:effectLst/>
                <a:uLnTx/>
                <a:uFillTx/>
                <a:latin typeface="Calibri"/>
                <a:cs typeface="Calibri"/>
              </a:rPr>
              <a:t>$ kill –KILL 156</a:t>
            </a:r>
            <a:endParaRPr lang="en-US" sz="1400" b="1" i="0" u="none" strike="noStrike" kern="1200" cap="none" spc="0" normalizeH="0" baseline="0" noProof="0">
              <a:ln>
                <a:noFill/>
              </a:ln>
              <a:solidFill>
                <a:srgbClr val="76CDD8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indent="0">
              <a:buNone/>
            </a:pPr>
            <a:endParaRPr lang="en-US" sz="1400">
              <a:latin typeface="Calibri"/>
              <a:cs typeface="Calibri"/>
            </a:endParaRPr>
          </a:p>
          <a:p>
            <a:endParaRPr lang="en-US" sz="1400">
              <a:latin typeface="Calibri"/>
              <a:cs typeface="Calibri"/>
            </a:endParaRPr>
          </a:p>
          <a:p>
            <a:endParaRPr lang="ru-RU">
              <a:latin typeface="Calibri"/>
              <a:cs typeface="Calibri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1BC5CD-4615-4F51-A543-4DA5BBA8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E8106B6-FB4C-4FEF-9F17-BF536A662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616" y="2022291"/>
            <a:ext cx="2821117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lvl="1" eaLnBrk="1" hangingPunct="1">
              <a:buClr>
                <a:srgbClr val="262673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1400"/>
              <a:t>Stop process that have Process ID=156 (soft kill)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A3AA3886-B8FD-425B-BA61-304201020D2B}"/>
              </a:ext>
            </a:extLst>
          </p:cNvPr>
          <p:cNvSpPr/>
          <p:nvPr/>
        </p:nvSpPr>
        <p:spPr>
          <a:xfrm>
            <a:off x="4267200" y="2125861"/>
            <a:ext cx="2590800" cy="662363"/>
          </a:xfrm>
          <a:prstGeom prst="wedgeRectCallout">
            <a:avLst>
              <a:gd name="adj1" fmla="val -152012"/>
              <a:gd name="adj2" fmla="val 14739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E71D360C-F530-4C53-B0F9-D724FA773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6349" y="2936466"/>
            <a:ext cx="2821117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lvl="1" eaLnBrk="1" hangingPunct="1">
              <a:buClr>
                <a:srgbClr val="262673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1400"/>
              <a:t>Immediate</a:t>
            </a:r>
            <a:r>
              <a:rPr lang="en-US" sz="1200"/>
              <a:t> stopping of process that have Process ID=156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B1684B4D-7BEE-4C83-AC61-DBC1E59B663D}"/>
              </a:ext>
            </a:extLst>
          </p:cNvPr>
          <p:cNvSpPr/>
          <p:nvPr/>
        </p:nvSpPr>
        <p:spPr>
          <a:xfrm>
            <a:off x="4261933" y="3040036"/>
            <a:ext cx="2590800" cy="662363"/>
          </a:xfrm>
          <a:prstGeom prst="wedgeRectCallout">
            <a:avLst>
              <a:gd name="adj1" fmla="val -138474"/>
              <a:gd name="adj2" fmla="val 7174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231631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CCF-B755-4F6F-8228-3320C45A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vert="horz" wrap="none" lIns="0" tIns="45720" rIns="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  <a:cs typeface="Calibri Light"/>
              </a:rPr>
              <a:t>signals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A7D09-4218-4749-ADA0-5B5390D74D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966484"/>
            <a:ext cx="3986211" cy="305435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400" b="1">
                <a:latin typeface="Calibri"/>
                <a:cs typeface="Calibri"/>
              </a:rPr>
              <a:t>kill –l – list all signals</a:t>
            </a:r>
          </a:p>
          <a:p>
            <a:r>
              <a:rPr lang="en-US" sz="1400">
                <a:latin typeface="Calibri"/>
                <a:cs typeface="Calibri Light"/>
              </a:rPr>
              <a:t>Signals - </a:t>
            </a:r>
            <a:r>
              <a:rPr lang="en-US" sz="1400" b="1">
                <a:latin typeface="Calibri"/>
                <a:ea typeface="+mj-lt"/>
                <a:cs typeface="+mj-lt"/>
              </a:rPr>
              <a:t>Signals</a:t>
            </a:r>
            <a:r>
              <a:rPr lang="en-US" sz="1400">
                <a:latin typeface="Calibri"/>
                <a:ea typeface="+mj-lt"/>
                <a:cs typeface="+mj-lt"/>
              </a:rPr>
              <a:t> are standardized messages sent to a running </a:t>
            </a:r>
            <a:r>
              <a:rPr lang="en-US" sz="1400" err="1">
                <a:latin typeface="Calibri"/>
                <a:ea typeface="+mj-lt"/>
                <a:cs typeface="+mj-lt"/>
              </a:rPr>
              <a:t>procesess</a:t>
            </a:r>
            <a:r>
              <a:rPr lang="en-US" sz="1400">
                <a:latin typeface="Calibri"/>
                <a:ea typeface="+mj-lt"/>
                <a:cs typeface="+mj-lt"/>
              </a:rPr>
              <a:t>  to trigger specific behavior, such as quitting or error handling. </a:t>
            </a:r>
          </a:p>
          <a:p>
            <a:pPr>
              <a:defRPr/>
            </a:pPr>
            <a:r>
              <a:rPr lang="en-US" sz="1400">
                <a:latin typeface="Calibri"/>
                <a:ea typeface="+mj-lt"/>
                <a:cs typeface="+mj-lt"/>
              </a:rPr>
              <a:t>Every signal has a default action associated with it. The default action for a signal is the action that a script or program performs when it receives a signal.</a:t>
            </a:r>
            <a:endParaRPr lang="en-US" sz="1400" b="1" i="0" u="none" strike="noStrike" cap="none" spc="0" normalizeH="0" baseline="0" noProof="0">
              <a:ln>
                <a:noFill/>
              </a:ln>
              <a:effectLst/>
              <a:uLnTx/>
              <a:uFillTx/>
              <a:latin typeface="Calibri"/>
              <a:cs typeface="Calibri"/>
            </a:endParaRPr>
          </a:p>
          <a:p>
            <a:r>
              <a:rPr lang="en-US" sz="1400">
                <a:latin typeface="Calibri"/>
                <a:ea typeface="+mj-lt"/>
                <a:cs typeface="+mj-lt"/>
              </a:rPr>
              <a:t>kill – sending signals</a:t>
            </a:r>
          </a:p>
          <a:p>
            <a:endParaRPr lang="en-US" sz="1400">
              <a:latin typeface="Calibri"/>
              <a:cs typeface="Calibri"/>
            </a:endParaRPr>
          </a:p>
          <a:p>
            <a:endParaRPr lang="en-US" sz="1400">
              <a:latin typeface="Calibri"/>
              <a:cs typeface="Calibri"/>
            </a:endParaRPr>
          </a:p>
          <a:p>
            <a:endParaRPr lang="en-US" sz="1400">
              <a:latin typeface="Calibri"/>
              <a:cs typeface="Calibri Ligh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1BC5CD-4615-4F51-A543-4DA5BBA8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vert="horz" wrap="none" lIns="91440" tIns="45720" rIns="0" bIns="82296" rtlCol="0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dirty="0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A7842D-8727-46BD-8106-C4A06C94E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933138"/>
              </p:ext>
            </p:extLst>
          </p:nvPr>
        </p:nvGraphicFramePr>
        <p:xfrm>
          <a:off x="4800599" y="1612299"/>
          <a:ext cx="3993359" cy="267455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57397">
                  <a:extLst>
                    <a:ext uri="{9D8B030D-6E8A-4147-A177-3AD203B41FA5}">
                      <a16:colId xmlns:a16="http://schemas.microsoft.com/office/drawing/2014/main" val="964044969"/>
                    </a:ext>
                  </a:extLst>
                </a:gridCol>
                <a:gridCol w="716909">
                  <a:extLst>
                    <a:ext uri="{9D8B030D-6E8A-4147-A177-3AD203B41FA5}">
                      <a16:colId xmlns:a16="http://schemas.microsoft.com/office/drawing/2014/main" val="3943226728"/>
                    </a:ext>
                  </a:extLst>
                </a:gridCol>
                <a:gridCol w="2619053">
                  <a:extLst>
                    <a:ext uri="{9D8B030D-6E8A-4147-A177-3AD203B41FA5}">
                      <a16:colId xmlns:a16="http://schemas.microsoft.com/office/drawing/2014/main" val="3629674950"/>
                    </a:ext>
                  </a:extLst>
                </a:gridCol>
              </a:tblGrid>
              <a:tr h="471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Signal Name</a:t>
                      </a:r>
                    </a:p>
                  </a:txBody>
                  <a:tcPr marL="44435" marR="52899" marT="12696" marB="9521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Signal Number</a:t>
                      </a:r>
                    </a:p>
                  </a:txBody>
                  <a:tcPr marL="44435" marR="52899" marT="12696" marB="9521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4435" marR="52899" marT="12696" marB="9521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580667"/>
                  </a:ext>
                </a:extLst>
              </a:tr>
              <a:tr h="387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SIGHUP</a:t>
                      </a:r>
                    </a:p>
                  </a:txBody>
                  <a:tcPr marL="44435" marR="52899" marT="12696" marB="9521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4435" marR="52899" marT="12696" marB="952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Hang up detected on controlling terminal or death of controlling process</a:t>
                      </a:r>
                    </a:p>
                  </a:txBody>
                  <a:tcPr marL="44435" marR="52899" marT="12696" marB="95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476388"/>
                  </a:ext>
                </a:extLst>
              </a:tr>
              <a:tr h="2602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SIGINT</a:t>
                      </a:r>
                    </a:p>
                  </a:txBody>
                  <a:tcPr marL="44435" marR="52899" marT="12696" marB="9521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44435" marR="52899" marT="12696" marB="95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Issued if the user sends an interrupt signal (Ctrl + C)</a:t>
                      </a:r>
                    </a:p>
                  </a:txBody>
                  <a:tcPr marL="44435" marR="52899" marT="12696" marB="95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22796"/>
                  </a:ext>
                </a:extLst>
              </a:tr>
              <a:tr h="2602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SIGQUIT</a:t>
                      </a:r>
                    </a:p>
                  </a:txBody>
                  <a:tcPr marL="44435" marR="52899" marT="12696" marB="9521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44435" marR="52899" marT="12696" marB="95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Issued if the user sends a quit signal (Ctrl + D)</a:t>
                      </a:r>
                    </a:p>
                  </a:txBody>
                  <a:tcPr marL="44435" marR="52899" marT="12696" marB="95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871157"/>
                  </a:ext>
                </a:extLst>
              </a:tr>
              <a:tr h="387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SIGFPE</a:t>
                      </a:r>
                    </a:p>
                  </a:txBody>
                  <a:tcPr marL="44435" marR="52899" marT="12696" marB="9521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44435" marR="52899" marT="12696" marB="952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Issued if an illegal mathematical operation is attempted</a:t>
                      </a:r>
                    </a:p>
                  </a:txBody>
                  <a:tcPr marL="44435" marR="52899" marT="12696" marB="95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704147"/>
                  </a:ext>
                </a:extLst>
              </a:tr>
              <a:tr h="387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SIGKILL</a:t>
                      </a:r>
                    </a:p>
                  </a:txBody>
                  <a:tcPr marL="44435" marR="52899" marT="12696" marB="9521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44435" marR="52899" marT="12696" marB="952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If a process gets this signal it must quit immediately and will not perform any clean-up operations</a:t>
                      </a:r>
                    </a:p>
                  </a:txBody>
                  <a:tcPr marL="44435" marR="52899" marT="12696" marB="95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56781"/>
                  </a:ext>
                </a:extLst>
              </a:tr>
              <a:tr h="2602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SIGALRM</a:t>
                      </a:r>
                    </a:p>
                  </a:txBody>
                  <a:tcPr marL="44435" marR="52899" marT="12696" marB="9521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</a:p>
                  </a:txBody>
                  <a:tcPr marL="44435" marR="52899" marT="12696" marB="95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Alarm clock signal (used for timers)</a:t>
                      </a:r>
                    </a:p>
                  </a:txBody>
                  <a:tcPr marL="44435" marR="52899" marT="12696" marB="95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404387"/>
                  </a:ext>
                </a:extLst>
              </a:tr>
              <a:tr h="2602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SIGTERM</a:t>
                      </a:r>
                    </a:p>
                  </a:txBody>
                  <a:tcPr marL="44435" marR="52899" marT="12696" marB="9521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</a:p>
                  </a:txBody>
                  <a:tcPr marL="44435" marR="52899" marT="12696" marB="95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Software termination signal (sent by kill by default)</a:t>
                      </a:r>
                    </a:p>
                  </a:txBody>
                  <a:tcPr marL="44435" marR="52899" marT="12696" marB="952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44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98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CCF-B755-4F6F-8228-3320C45A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b="1" i="0" u="none" strike="noStrike" kern="1200" cap="none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top</a:t>
            </a:r>
            <a:endParaRPr lang="en-US">
              <a:solidFill>
                <a:srgbClr val="000000"/>
              </a:solidFill>
              <a:latin typeface="+mn-lt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A7D09-4218-4749-ADA0-5B5390D74D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chemeClr val="accent2">
                    <a:lumMod val="75000"/>
                  </a:schemeClr>
                </a:solidFill>
              </a:rPr>
              <a:t>top</a:t>
            </a:r>
            <a:r>
              <a:rPr lang="en-US" sz="2400" b="1"/>
              <a:t> </a:t>
            </a:r>
            <a:r>
              <a:rPr lang="en-US" sz="1200"/>
              <a:t>– view a dynamically updating list of running processes</a:t>
            </a:r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  <a:defRPr/>
            </a:pPr>
            <a:r>
              <a:rPr lang="en-US" sz="1400" b="1">
                <a:solidFill>
                  <a:srgbClr val="222222"/>
                </a:solidFill>
                <a:latin typeface="Calibri"/>
                <a:cs typeface="Calibri"/>
              </a:rPr>
              <a:t>Example:</a:t>
            </a:r>
            <a:endParaRPr lang="en-US"/>
          </a:p>
          <a:p>
            <a:pPr>
              <a:defRPr/>
            </a:pPr>
            <a:endParaRPr lang="en-US">
              <a:solidFill>
                <a:srgbClr val="222222"/>
              </a:solidFill>
              <a:latin typeface="Calibri Light"/>
              <a:cs typeface="Calibri Light"/>
            </a:endParaRPr>
          </a:p>
          <a:p>
            <a:pPr marL="363220" indent="0">
              <a:buNone/>
              <a:defRPr/>
            </a:pPr>
            <a:r>
              <a:rPr lang="en-US" sz="1600" b="1">
                <a:solidFill>
                  <a:srgbClr val="76CDD8"/>
                </a:solidFill>
                <a:latin typeface="Calibri Light"/>
                <a:cs typeface="Calibri Light"/>
              </a:rPr>
              <a:t>$ top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1BC5CD-4615-4F51-A543-4DA5BBA8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11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67888-7C4E-4E64-B02E-42A084CB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 load profiles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4BDECE-8063-4F32-8C4F-CA2EA8C23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1400"/>
              <a:t>top, </a:t>
            </a:r>
            <a:r>
              <a:rPr lang="en-US" sz="1400" err="1"/>
              <a:t>htop</a:t>
            </a:r>
            <a:endParaRPr lang="en-US" sz="1400">
              <a:cs typeface="Calibri"/>
            </a:endParaRPr>
          </a:p>
          <a:p>
            <a:pPr marL="0" indent="0">
              <a:buNone/>
            </a:pPr>
            <a:r>
              <a:rPr lang="en-US" sz="1400" b="1">
                <a:latin typeface="Consolas"/>
              </a:rPr>
              <a:t>%</a:t>
            </a:r>
            <a:r>
              <a:rPr lang="en-US" sz="1400" b="1" err="1">
                <a:latin typeface="Consolas"/>
              </a:rPr>
              <a:t>Cpu</a:t>
            </a:r>
            <a:r>
              <a:rPr lang="en-US" sz="1400" b="1">
                <a:latin typeface="Consolas"/>
              </a:rPr>
              <a:t>(s):  0.6 us,  0.5 </a:t>
            </a:r>
            <a:r>
              <a:rPr lang="en-US" sz="1400" b="1" err="1">
                <a:latin typeface="Consolas"/>
              </a:rPr>
              <a:t>sy</a:t>
            </a:r>
            <a:r>
              <a:rPr lang="en-US" sz="1400" b="1">
                <a:latin typeface="Consolas"/>
              </a:rPr>
              <a:t>,  0.1 </a:t>
            </a:r>
            <a:r>
              <a:rPr lang="en-US" sz="1400" b="1" err="1">
                <a:latin typeface="Consolas"/>
              </a:rPr>
              <a:t>ni</a:t>
            </a:r>
            <a:r>
              <a:rPr lang="en-US" sz="1400" b="1">
                <a:latin typeface="Consolas"/>
              </a:rPr>
              <a:t>, 97.5 id,  1.2 </a:t>
            </a:r>
            <a:r>
              <a:rPr lang="en-US" sz="1400" b="1" err="1">
                <a:latin typeface="Consolas"/>
              </a:rPr>
              <a:t>wa</a:t>
            </a:r>
            <a:r>
              <a:rPr lang="en-US" sz="1400" b="1">
                <a:latin typeface="Consolas"/>
              </a:rPr>
              <a:t>,  0.0 hi,  0.0 </a:t>
            </a:r>
            <a:r>
              <a:rPr lang="en-US" sz="1400" b="1" err="1">
                <a:latin typeface="Consolas"/>
              </a:rPr>
              <a:t>si</a:t>
            </a:r>
            <a:r>
              <a:rPr lang="en-US" sz="1400" b="1">
                <a:latin typeface="Consolas"/>
              </a:rPr>
              <a:t>,  0.0 </a:t>
            </a:r>
            <a:r>
              <a:rPr lang="en-US" sz="1400" b="1" err="1">
                <a:latin typeface="Consolas"/>
              </a:rPr>
              <a:t>st</a:t>
            </a:r>
            <a:endParaRPr lang="en-US" sz="1400" b="1">
              <a:latin typeface="Consolas"/>
            </a:endParaRPr>
          </a:p>
          <a:p>
            <a:pPr marL="0" indent="0">
              <a:buNone/>
            </a:pPr>
            <a:r>
              <a:rPr lang="en-US" sz="1400" b="1"/>
              <a:t>us</a:t>
            </a:r>
            <a:r>
              <a:rPr lang="en-US" sz="1400"/>
              <a:t>: user </a:t>
            </a:r>
            <a:r>
              <a:rPr lang="en-US" sz="1400" err="1"/>
              <a:t>cpu</a:t>
            </a:r>
            <a:r>
              <a:rPr lang="en-US" sz="1400"/>
              <a:t> time (or) % CPU time spent in user space</a:t>
            </a:r>
            <a:endParaRPr lang="en-US" sz="1400">
              <a:cs typeface="Calibri"/>
            </a:endParaRPr>
          </a:p>
          <a:p>
            <a:pPr marL="0" indent="0">
              <a:buNone/>
            </a:pPr>
            <a:r>
              <a:rPr lang="en-US" sz="1400" b="1" err="1"/>
              <a:t>sy</a:t>
            </a:r>
            <a:r>
              <a:rPr lang="en-US" sz="1400"/>
              <a:t>: system </a:t>
            </a:r>
            <a:r>
              <a:rPr lang="en-US" sz="1400" err="1"/>
              <a:t>cpu</a:t>
            </a:r>
            <a:r>
              <a:rPr lang="en-US" sz="1400"/>
              <a:t> time (or) % CPU time spent in kernel space</a:t>
            </a:r>
            <a:endParaRPr lang="en-US" sz="1400">
              <a:cs typeface="Calibri"/>
            </a:endParaRPr>
          </a:p>
          <a:p>
            <a:pPr marL="0" indent="0">
              <a:buNone/>
            </a:pPr>
            <a:r>
              <a:rPr lang="en-US" sz="1400" b="1" err="1"/>
              <a:t>ni</a:t>
            </a:r>
            <a:r>
              <a:rPr lang="en-US" sz="1400"/>
              <a:t>: user nice </a:t>
            </a:r>
            <a:r>
              <a:rPr lang="en-US" sz="1400" err="1"/>
              <a:t>cpu</a:t>
            </a:r>
            <a:r>
              <a:rPr lang="en-US" sz="1400"/>
              <a:t> time (or) % CPU time spent on low priority processes</a:t>
            </a:r>
            <a:endParaRPr lang="en-US" sz="1400">
              <a:cs typeface="Calibri"/>
            </a:endParaRPr>
          </a:p>
          <a:p>
            <a:pPr marL="0" indent="0">
              <a:buNone/>
            </a:pPr>
            <a:r>
              <a:rPr lang="en-US" sz="1400" b="1"/>
              <a:t>id</a:t>
            </a:r>
            <a:r>
              <a:rPr lang="en-US" sz="1400"/>
              <a:t>: idle </a:t>
            </a:r>
            <a:r>
              <a:rPr lang="en-US" sz="1400" err="1"/>
              <a:t>cpu</a:t>
            </a:r>
            <a:r>
              <a:rPr lang="en-US" sz="1400"/>
              <a:t> time (or) % CPU time spent idle</a:t>
            </a:r>
            <a:endParaRPr lang="en-US" sz="1400">
              <a:cs typeface="Calibri"/>
            </a:endParaRPr>
          </a:p>
          <a:p>
            <a:pPr marL="0" indent="0">
              <a:buNone/>
            </a:pPr>
            <a:r>
              <a:rPr lang="en-US" sz="1400" b="1" err="1"/>
              <a:t>wa</a:t>
            </a:r>
            <a:r>
              <a:rPr lang="en-US" sz="1400"/>
              <a:t>: io wait </a:t>
            </a:r>
            <a:r>
              <a:rPr lang="en-US" sz="1400" err="1"/>
              <a:t>cpu</a:t>
            </a:r>
            <a:r>
              <a:rPr lang="en-US" sz="1400"/>
              <a:t> time (or) % CPU time spent in wait on I/O</a:t>
            </a:r>
            <a:endParaRPr lang="en-US" sz="1400">
              <a:cs typeface="Calibri"/>
            </a:endParaRPr>
          </a:p>
          <a:p>
            <a:pPr marL="0" indent="0">
              <a:buNone/>
            </a:pPr>
            <a:r>
              <a:rPr lang="en-US" sz="1400" b="1"/>
              <a:t>hi</a:t>
            </a:r>
            <a:r>
              <a:rPr lang="en-US" sz="1400"/>
              <a:t>: hardware </a:t>
            </a:r>
            <a:r>
              <a:rPr lang="en-US" sz="1400" err="1"/>
              <a:t>irq</a:t>
            </a:r>
            <a:r>
              <a:rPr lang="en-US" sz="1400"/>
              <a:t> (or) % CPU time spent servicing/handling hardware interrupts</a:t>
            </a:r>
            <a:endParaRPr lang="en-US" sz="1400">
              <a:cs typeface="Calibri"/>
            </a:endParaRPr>
          </a:p>
          <a:p>
            <a:pPr marL="0" indent="0">
              <a:buNone/>
            </a:pPr>
            <a:r>
              <a:rPr lang="en-US" sz="1400" b="1" err="1"/>
              <a:t>si</a:t>
            </a:r>
            <a:r>
              <a:rPr lang="en-US" sz="1400"/>
              <a:t>: software </a:t>
            </a:r>
            <a:r>
              <a:rPr lang="en-US" sz="1400" err="1"/>
              <a:t>irq</a:t>
            </a:r>
            <a:r>
              <a:rPr lang="en-US" sz="1400"/>
              <a:t> (or) % CPU time spent servicing/handling software interrupts</a:t>
            </a:r>
            <a:endParaRPr lang="en-US" sz="1400">
              <a:cs typeface="Calibri"/>
            </a:endParaRPr>
          </a:p>
          <a:p>
            <a:pPr marL="0" indent="0">
              <a:buNone/>
            </a:pPr>
            <a:r>
              <a:rPr lang="en-US" sz="1400" b="1" err="1"/>
              <a:t>st</a:t>
            </a:r>
            <a:r>
              <a:rPr lang="en-US" sz="1400"/>
              <a:t>: steal time (or) % CPU time in involuntary wait by virtual CPU while hypervisor is servicing another processor (or) % CPU time stolen from a virtual machine</a:t>
            </a:r>
            <a:endParaRPr lang="ru-RU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5656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CCF-B755-4F6F-8228-3320C45A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0000"/>
                </a:solidFill>
                <a:ea typeface="+mj-lt"/>
                <a:cs typeface="+mj-lt"/>
              </a:rPr>
              <a:t>The status of the process</a:t>
            </a:r>
            <a:endParaRPr lang="en-US" b="1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A7D09-4218-4749-ADA0-5B5390D74D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>
              <a:buNone/>
            </a:pPr>
            <a:r>
              <a:rPr lang="en-US" sz="1400">
                <a:ea typeface="+mj-lt"/>
                <a:cs typeface="+mj-lt"/>
              </a:rPr>
              <a:t>The status of the process can be one of the following:</a:t>
            </a:r>
          </a:p>
          <a:p>
            <a:pPr>
              <a:buFont typeface="Arial,Sans-Serif"/>
              <a:buChar char="•"/>
            </a:pPr>
            <a:r>
              <a:rPr lang="en-US" sz="1400" b="1">
                <a:ea typeface="+mj-lt"/>
                <a:cs typeface="+mj-lt"/>
              </a:rPr>
              <a:t>D:</a:t>
            </a:r>
            <a:r>
              <a:rPr lang="en-US" sz="1400">
                <a:ea typeface="+mj-lt"/>
                <a:cs typeface="+mj-lt"/>
              </a:rPr>
              <a:t> Uninterruptible sleep</a:t>
            </a:r>
          </a:p>
          <a:p>
            <a:pPr>
              <a:buFont typeface="Arial,Sans-Serif"/>
              <a:buChar char="•"/>
            </a:pPr>
            <a:r>
              <a:rPr lang="en-US" sz="1400" b="1">
                <a:ea typeface="+mj-lt"/>
                <a:cs typeface="+mj-lt"/>
              </a:rPr>
              <a:t>R:</a:t>
            </a:r>
            <a:r>
              <a:rPr lang="en-US" sz="1400">
                <a:ea typeface="+mj-lt"/>
                <a:cs typeface="+mj-lt"/>
              </a:rPr>
              <a:t> Running</a:t>
            </a:r>
          </a:p>
          <a:p>
            <a:pPr>
              <a:buFont typeface="Arial,Sans-Serif"/>
              <a:buChar char="•"/>
            </a:pPr>
            <a:r>
              <a:rPr lang="en-US" sz="1400" b="1">
                <a:ea typeface="+mj-lt"/>
                <a:cs typeface="+mj-lt"/>
              </a:rPr>
              <a:t>S:</a:t>
            </a:r>
            <a:r>
              <a:rPr lang="en-US" sz="1400">
                <a:ea typeface="+mj-lt"/>
                <a:cs typeface="+mj-lt"/>
              </a:rPr>
              <a:t> Sleeping</a:t>
            </a:r>
          </a:p>
          <a:p>
            <a:pPr>
              <a:buFont typeface="Arial,Sans-Serif"/>
              <a:buChar char="•"/>
            </a:pPr>
            <a:r>
              <a:rPr lang="en-US" sz="1400" b="1">
                <a:ea typeface="+mj-lt"/>
                <a:cs typeface="+mj-lt"/>
              </a:rPr>
              <a:t>T:</a:t>
            </a:r>
            <a:r>
              <a:rPr lang="en-US" sz="1400">
                <a:ea typeface="+mj-lt"/>
                <a:cs typeface="+mj-lt"/>
              </a:rPr>
              <a:t> Traced (stopped)</a:t>
            </a:r>
          </a:p>
          <a:p>
            <a:pPr>
              <a:buFont typeface="Arial,Sans-Serif"/>
              <a:buChar char="•"/>
            </a:pPr>
            <a:r>
              <a:rPr lang="en-US" sz="1400" b="1">
                <a:ea typeface="+mj-lt"/>
                <a:cs typeface="+mj-lt"/>
              </a:rPr>
              <a:t>Z:</a:t>
            </a:r>
            <a:r>
              <a:rPr lang="en-US" sz="1400">
                <a:ea typeface="+mj-lt"/>
                <a:cs typeface="+mj-lt"/>
              </a:rPr>
              <a:t> Zombie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1BC5CD-4615-4F51-A543-4DA5BBA8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7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CCF-B755-4F6F-8228-3320C45A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1" i="0" u="none" strike="noStrike" kern="1200" cap="none" spc="100" normalizeH="0" baseline="0" noProof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free</a:t>
            </a:r>
            <a:endParaRPr lang="en-US" b="1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A7D09-4218-4749-ADA0-5B5390D74D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>
                <a:solidFill>
                  <a:schemeClr val="accent2">
                    <a:lumMod val="75000"/>
                  </a:schemeClr>
                </a:solidFill>
              </a:rPr>
              <a:t>free</a:t>
            </a:r>
            <a:r>
              <a:rPr lang="en-US" sz="2400" b="1"/>
              <a:t> </a:t>
            </a:r>
            <a:r>
              <a:rPr lang="en-US" sz="1200"/>
              <a:t>–  show information about operating memory</a:t>
            </a:r>
          </a:p>
          <a:p>
            <a:pPr marL="0" indent="0">
              <a:buNone/>
            </a:pPr>
            <a:endParaRPr lang="en-US" sz="1200"/>
          </a:p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600" b="1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$ free</a:t>
            </a: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1200" b="1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                     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total         used            free         shared    buffers    cached</a:t>
            </a: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Mem:       1023812     853396     170416          0        24692     612892</a:t>
            </a: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-/+ buffers/cache:     215812     808000</a:t>
            </a: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Swap:       979956       3212        976744</a:t>
            </a:r>
          </a:p>
          <a:p>
            <a:pPr marL="738188" lvl="1" indent="-280988" eaLnBrk="1" hangingPunct="1">
              <a:spcBef>
                <a:spcPts val="700"/>
              </a:spcBef>
              <a:buClr>
                <a:srgbClr val="002B78"/>
              </a:buClr>
              <a:buFont typeface="Courier New" pitchFamily="49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US" sz="1200">
              <a:solidFill>
                <a:schemeClr val="accent2">
                  <a:lumMod val="75000"/>
                </a:schemeClr>
              </a:solidFill>
              <a:cs typeface="Courier New" pitchFamily="49" charset="0"/>
            </a:endParaRPr>
          </a:p>
          <a:p>
            <a:pPr marL="457200" lvl="1" indent="0" eaLnBrk="1" hangingPunct="1">
              <a:spcBef>
                <a:spcPts val="500"/>
              </a:spcBef>
              <a:buClr>
                <a:srgbClr val="002B78"/>
              </a:buClr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600" b="1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$ free –m</a:t>
            </a:r>
          </a:p>
          <a:p>
            <a:pPr marL="457200" lvl="1" indent="0" eaLnBrk="1" hangingPunct="1">
              <a:spcBef>
                <a:spcPts val="500"/>
              </a:spcBef>
              <a:buClr>
                <a:srgbClr val="002B78"/>
              </a:buClr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 total       used       free     shared    buffers     cached</a:t>
            </a:r>
          </a:p>
          <a:p>
            <a:pPr marL="457200" lvl="1" indent="0" eaLnBrk="1" hangingPunct="1">
              <a:spcBef>
                <a:spcPts val="500"/>
              </a:spcBef>
              <a:buClr>
                <a:srgbClr val="002B78"/>
              </a:buClr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Mem:           999        833        166          0            24        598</a:t>
            </a:r>
          </a:p>
          <a:p>
            <a:pPr marL="457200" lvl="1" indent="0" eaLnBrk="1" hangingPunct="1">
              <a:spcBef>
                <a:spcPts val="500"/>
              </a:spcBef>
              <a:buClr>
                <a:srgbClr val="002B78"/>
              </a:buClr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-/+ buffers/cache:     210       789</a:t>
            </a:r>
          </a:p>
          <a:p>
            <a:pPr marL="457200" lvl="1" indent="0" eaLnBrk="1" hangingPunct="1">
              <a:spcBef>
                <a:spcPts val="500"/>
              </a:spcBef>
              <a:buClr>
                <a:srgbClr val="002B78"/>
              </a:buClr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Swap:           956          3           953</a:t>
            </a:r>
            <a:endParaRPr lang="en-GB" sz="1200">
              <a:solidFill>
                <a:schemeClr val="accent2">
                  <a:lumMod val="75000"/>
                </a:schemeClr>
              </a:solidFill>
              <a:cs typeface="Courier New" pitchFamily="49" charset="0"/>
            </a:endParaRPr>
          </a:p>
          <a:p>
            <a:pPr marL="0" indent="0">
              <a:buNone/>
            </a:pPr>
            <a:endParaRPr lang="en-US" sz="1400"/>
          </a:p>
          <a:p>
            <a:endParaRPr lang="en-US" sz="1400"/>
          </a:p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1BC5CD-4615-4F51-A543-4DA5BBA8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3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8D868F5-AAE9-45FF-BB6F-E537E01E9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8356" y="0"/>
            <a:ext cx="6767287" cy="47371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2360065A-8C45-4854-83A5-1AB698CE2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8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93A04-2491-42E7-A279-D93ADCDE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load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E228E-869B-47C1-AEC1-08477550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iotop</a:t>
            </a:r>
            <a:endParaRPr lang="en-US"/>
          </a:p>
          <a:p>
            <a:r>
              <a:rPr lang="en-US" err="1"/>
              <a:t>iostat</a:t>
            </a:r>
            <a:endParaRPr lang="en-US"/>
          </a:p>
          <a:p>
            <a:r>
              <a:rPr lang="en-US" err="1"/>
              <a:t>vmstat</a:t>
            </a:r>
            <a:endParaRPr lang="en-US"/>
          </a:p>
          <a:p>
            <a:r>
              <a:rPr lang="en-US" err="1"/>
              <a:t>lsof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443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B22D9-115D-44AF-A72F-99E7A43F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load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AB98D8-3B46-4C01-A1EE-39F154F07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tcpdump</a:t>
            </a:r>
            <a:endParaRPr lang="en-US"/>
          </a:p>
          <a:p>
            <a:r>
              <a:rPr lang="en-US"/>
              <a:t>netstat</a:t>
            </a:r>
          </a:p>
          <a:p>
            <a:r>
              <a:rPr lang="en-US" err="1"/>
              <a:t>Iftop</a:t>
            </a:r>
            <a:endParaRPr lang="en-US"/>
          </a:p>
          <a:p>
            <a:r>
              <a:rPr lang="en-US" err="1"/>
              <a:t>lsof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795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CCF-B755-4F6F-8228-3320C45A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1" i="0" u="none" strike="noStrike" kern="1200" cap="none" spc="100" normalizeH="0" baseline="0" noProof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</a:t>
            </a:r>
            <a:r>
              <a:rPr kumimoji="0" lang="en-US" sz="2000" b="0" i="0" u="none" strike="noStrike" kern="1200" cap="none" spc="10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i</a:t>
            </a:r>
            <a:r>
              <a:rPr kumimoji="0" lang="en-US" sz="2400" b="1" i="0" u="none" strike="noStrike" kern="1200" cap="none" spc="100" normalizeH="0" baseline="0" noProof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</a:t>
            </a:r>
            <a:r>
              <a:rPr kumimoji="0" lang="en-US" sz="2000" b="0" i="0" u="none" strike="noStrike" kern="1200" cap="none" spc="10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t of </a:t>
            </a:r>
            <a:r>
              <a:rPr kumimoji="0" lang="en-US" sz="2400" b="1" i="0" u="none" strike="noStrike" kern="1200" cap="none" spc="10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</a:t>
            </a:r>
            <a:r>
              <a:rPr kumimoji="0" lang="en-US" sz="2000" b="0" i="0" u="none" strike="noStrike" kern="1200" cap="none" spc="10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pen </a:t>
            </a:r>
            <a:r>
              <a:rPr kumimoji="0" lang="en-US" sz="2400" b="1" i="0" u="none" strike="noStrike" kern="1200" cap="none" spc="10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f</a:t>
            </a:r>
            <a:endParaRPr lang="en-US" b="1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A7D09-4218-4749-ADA0-5B5390D74D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err="1">
                <a:solidFill>
                  <a:schemeClr val="accent2">
                    <a:lumMod val="75000"/>
                  </a:schemeClr>
                </a:solidFill>
              </a:rPr>
              <a:t>lsof</a:t>
            </a:r>
            <a:r>
              <a:rPr lang="en-US" sz="2400" b="1"/>
              <a:t> </a:t>
            </a:r>
            <a:r>
              <a:rPr lang="en-US" sz="1200"/>
              <a:t>–  view a list of open files</a:t>
            </a:r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/>
          </a:p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363538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$ </a:t>
            </a:r>
            <a:r>
              <a:rPr kumimoji="0" lang="en-US" sz="1600" b="1" i="0" u="none" strike="noStrike" kern="1200" cap="none" spc="0" normalizeH="0" baseline="0" noProof="0" err="1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lsof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| less</a:t>
            </a:r>
          </a:p>
          <a:p>
            <a:pPr marL="363538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$ </a:t>
            </a:r>
            <a:r>
              <a:rPr kumimoji="0" lang="en-US" sz="1600" b="1" i="0" u="none" strike="noStrike" kern="1200" cap="none" spc="0" normalizeH="0" baseline="0" noProof="0" err="1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lsof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/</a:t>
            </a:r>
            <a:r>
              <a:rPr kumimoji="0" lang="en-US" sz="1600" b="1" i="0" u="none" strike="noStrike" kern="1200" cap="none" spc="0" normalizeH="0" baseline="0" noProof="0" err="1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usr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/bin/</a:t>
            </a:r>
            <a:r>
              <a:rPr kumimoji="0" lang="en-US" sz="1600" b="1" i="0" u="none" strike="noStrike" kern="1200" cap="none" spc="0" normalizeH="0" baseline="0" noProof="0" err="1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sshd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76CDD8">
                  <a:lumMod val="7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363538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76CDD8">
                  <a:lumMod val="7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363538" marR="0" lvl="0" indent="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$ </a:t>
            </a:r>
            <a:r>
              <a:rPr kumimoji="0" lang="en-US" sz="1600" b="1" i="0" u="none" strike="noStrike" kern="1200" cap="none" spc="0" normalizeH="0" baseline="0" noProof="0" err="1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lsof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–c </a:t>
            </a:r>
            <a:r>
              <a:rPr kumimoji="0" lang="en-US" sz="1600" b="1" i="0" u="none" strike="noStrike" kern="1200" cap="none" spc="0" normalizeH="0" baseline="0" noProof="0" err="1">
                <a:ln>
                  <a:noFill/>
                </a:ln>
                <a:solidFill>
                  <a:srgbClr val="76CDD8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sshd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76CDD8">
                  <a:lumMod val="7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indent="0">
              <a:buNone/>
            </a:pPr>
            <a:endParaRPr lang="en-US" sz="1400"/>
          </a:p>
          <a:p>
            <a:endParaRPr lang="en-US" sz="1400"/>
          </a:p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1BC5CD-4615-4F51-A543-4DA5BBA8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E8106B6-FB4C-4FEF-9F17-BF536A662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6349" y="1585708"/>
            <a:ext cx="2821117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lvl="1" eaLnBrk="1" hangingPunct="1">
              <a:buClr>
                <a:srgbClr val="262673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1200"/>
              <a:t>Display list of all open files in system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A3AA3886-B8FD-425B-BA61-304201020D2B}"/>
              </a:ext>
            </a:extLst>
          </p:cNvPr>
          <p:cNvSpPr/>
          <p:nvPr/>
        </p:nvSpPr>
        <p:spPr>
          <a:xfrm>
            <a:off x="4261933" y="1689278"/>
            <a:ext cx="2590800" cy="662363"/>
          </a:xfrm>
          <a:prstGeom prst="wedgeRectCallout">
            <a:avLst>
              <a:gd name="adj1" fmla="val -143309"/>
              <a:gd name="adj2" fmla="val 79037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E71D360C-F530-4C53-B0F9-D724FA773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082" y="2430259"/>
            <a:ext cx="2821117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lvl="1" eaLnBrk="1" hangingPunct="1">
              <a:buClr>
                <a:srgbClr val="262673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1200"/>
              <a:t>Display who is using /</a:t>
            </a:r>
            <a:r>
              <a:rPr lang="en-US" sz="1200" err="1"/>
              <a:t>usr</a:t>
            </a:r>
            <a:r>
              <a:rPr lang="en-US" sz="1200"/>
              <a:t>/bin/</a:t>
            </a:r>
            <a:r>
              <a:rPr lang="en-US" sz="1200" err="1"/>
              <a:t>sshd</a:t>
            </a:r>
            <a:r>
              <a:rPr lang="en-US" sz="1200"/>
              <a:t> file 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B1684B4D-7BEE-4C83-AC61-DBC1E59B663D}"/>
              </a:ext>
            </a:extLst>
          </p:cNvPr>
          <p:cNvSpPr/>
          <p:nvPr/>
        </p:nvSpPr>
        <p:spPr>
          <a:xfrm>
            <a:off x="4256666" y="2533829"/>
            <a:ext cx="2590800" cy="662363"/>
          </a:xfrm>
          <a:prstGeom prst="wedgeRectCallout">
            <a:avLst>
              <a:gd name="adj1" fmla="val -118651"/>
              <a:gd name="adj2" fmla="val -4173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A742B67B-33F6-4B2F-9712-21F9778F3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616" y="3453504"/>
            <a:ext cx="2821117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lvl="1" eaLnBrk="1" hangingPunct="1">
              <a:buClr>
                <a:srgbClr val="262673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US" sz="1200"/>
              <a:t>Display information about </a:t>
            </a:r>
            <a:r>
              <a:rPr lang="en-US" sz="1200" err="1"/>
              <a:t>sshd</a:t>
            </a:r>
            <a:r>
              <a:rPr lang="en-US" sz="1200"/>
              <a:t> </a:t>
            </a:r>
            <a:r>
              <a:rPr lang="en-US" sz="1200" err="1"/>
              <a:t>programm</a:t>
            </a:r>
            <a:endParaRPr lang="en-US" sz="120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A3454265-F812-4050-8CEF-2F8B0130E1D1}"/>
              </a:ext>
            </a:extLst>
          </p:cNvPr>
          <p:cNvSpPr/>
          <p:nvPr/>
        </p:nvSpPr>
        <p:spPr>
          <a:xfrm>
            <a:off x="4267200" y="3557074"/>
            <a:ext cx="2590800" cy="662363"/>
          </a:xfrm>
          <a:prstGeom prst="wedgeRectCallout">
            <a:avLst>
              <a:gd name="adj1" fmla="val -137507"/>
              <a:gd name="adj2" fmla="val -66579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1307466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67888-7C4E-4E64-B02E-42A084CB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4BDECE-8063-4F32-8C4F-CA2EA8C23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>
                <a:cs typeface="Calibri"/>
              </a:rPr>
              <a:t>Start sleep </a:t>
            </a:r>
            <a:r>
              <a:rPr lang="en-US" sz="1400">
                <a:ea typeface="+mn-lt"/>
                <a:cs typeface="+mn-lt"/>
              </a:rPr>
              <a:t>133337 in background</a:t>
            </a:r>
            <a:endParaRPr lang="en-US" sz="1400"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>
                <a:ea typeface="+mn-lt"/>
                <a:cs typeface="+mn-lt"/>
              </a:rPr>
              <a:t>Return the process to the foreground</a:t>
            </a:r>
            <a:endParaRPr lang="en-US" sz="1400"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>
                <a:cs typeface="Calibri"/>
              </a:rPr>
              <a:t>Start ping ya.ru and find </a:t>
            </a:r>
            <a:r>
              <a:rPr lang="en-US" sz="1400">
                <a:ea typeface="+mn-lt"/>
                <a:cs typeface="+mn-lt"/>
              </a:rPr>
              <a:t>its </a:t>
            </a:r>
            <a:r>
              <a:rPr lang="en-US" sz="1400" err="1">
                <a:ea typeface="+mn-lt"/>
                <a:cs typeface="+mn-lt"/>
              </a:rPr>
              <a:t>pid</a:t>
            </a:r>
            <a:endParaRPr lang="en-US" sz="1400"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>
                <a:ea typeface="+mn-lt"/>
                <a:cs typeface="+mn-lt"/>
              </a:rPr>
              <a:t>What factors can be used to determine that our machine is virtual? 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>
                <a:ea typeface="+mn-lt"/>
                <a:cs typeface="+mn-lt"/>
              </a:rPr>
              <a:t>What factors can be used to identify problems with the read / write subsystem?</a:t>
            </a:r>
            <a:endParaRPr lang="en-US">
              <a:cs typeface="Calibri"/>
            </a:endParaRPr>
          </a:p>
          <a:p>
            <a:pPr>
              <a:lnSpc>
                <a:spcPct val="150000"/>
              </a:lnSpc>
            </a:pPr>
            <a:endParaRPr lang="en-US" sz="1400"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649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CCF-B755-4F6F-8228-3320C45A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Practice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A7D09-4218-4749-ADA0-5B5390D74D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>
                <a:latin typeface="Calibri"/>
                <a:ea typeface="+mj-lt"/>
                <a:cs typeface="+mj-lt"/>
              </a:rPr>
              <a:t>Depending on the configuration of your system, write what is the optimal LA value for your system</a:t>
            </a:r>
            <a:endParaRPr lang="en-US" sz="1400"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>
                <a:latin typeface="Calibri"/>
                <a:ea typeface="+mj-lt"/>
                <a:cs typeface="+mj-lt"/>
              </a:rPr>
              <a:t>Using the </a:t>
            </a:r>
            <a:r>
              <a:rPr lang="en-US" sz="1400" b="1">
                <a:latin typeface="Calibri"/>
                <a:ea typeface="+mj-lt"/>
                <a:cs typeface="+mj-lt"/>
              </a:rPr>
              <a:t>stress </a:t>
            </a:r>
            <a:r>
              <a:rPr lang="en-US" sz="1400">
                <a:latin typeface="Calibri"/>
                <a:ea typeface="+mj-lt"/>
                <a:cs typeface="+mj-lt"/>
              </a:rPr>
              <a:t>utility, load the systems by 50%, assess the state of the system according to top</a:t>
            </a:r>
            <a:endParaRPr lang="en-US" sz="1400"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>
                <a:latin typeface="Calibri"/>
                <a:ea typeface="+mj-lt"/>
                <a:cs typeface="+mj-lt"/>
              </a:rPr>
              <a:t>Use the </a:t>
            </a:r>
            <a:r>
              <a:rPr lang="en-US" sz="1400" b="1" err="1">
                <a:latin typeface="Calibri"/>
                <a:ea typeface="+mj-lt"/>
                <a:cs typeface="+mj-lt"/>
              </a:rPr>
              <a:t>ps</a:t>
            </a:r>
            <a:r>
              <a:rPr lang="en-US" sz="1400" b="1">
                <a:latin typeface="Calibri"/>
                <a:ea typeface="+mj-lt"/>
                <a:cs typeface="+mj-lt"/>
              </a:rPr>
              <a:t> </a:t>
            </a:r>
            <a:r>
              <a:rPr lang="en-US" sz="1400">
                <a:latin typeface="Calibri"/>
                <a:ea typeface="+mj-lt"/>
                <a:cs typeface="+mj-lt"/>
              </a:rPr>
              <a:t>utility to find the processes that are using the maximum memory / CPU on Linux.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>
                <a:latin typeface="Calibri"/>
                <a:ea typeface="+mj-lt"/>
                <a:cs typeface="+mj-lt"/>
              </a:rPr>
              <a:t>Use the </a:t>
            </a:r>
            <a:r>
              <a:rPr lang="en-US" sz="1400" b="1" err="1">
                <a:latin typeface="Calibri"/>
                <a:ea typeface="+mj-lt"/>
                <a:cs typeface="+mj-lt"/>
              </a:rPr>
              <a:t>ps</a:t>
            </a:r>
            <a:r>
              <a:rPr lang="en-US" sz="1400" b="1">
                <a:latin typeface="Calibri"/>
                <a:ea typeface="+mj-lt"/>
                <a:cs typeface="+mj-lt"/>
              </a:rPr>
              <a:t> </a:t>
            </a:r>
            <a:r>
              <a:rPr lang="en-US" sz="1400">
                <a:latin typeface="Calibri"/>
                <a:ea typeface="+mj-lt"/>
                <a:cs typeface="+mj-lt"/>
              </a:rPr>
              <a:t>utility to display the process tree </a:t>
            </a:r>
            <a:endParaRPr lang="en-US" sz="1400">
              <a:latin typeface="Calibri"/>
              <a:cs typeface="Calibri Ligh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>
                <a:latin typeface="Calibri"/>
                <a:ea typeface="+mj-lt"/>
                <a:cs typeface="+mj-lt"/>
              </a:rPr>
              <a:t>Using </a:t>
            </a:r>
            <a:r>
              <a:rPr lang="en-US" sz="1400" b="1" err="1">
                <a:latin typeface="Calibri"/>
                <a:ea typeface="+mj-lt"/>
                <a:cs typeface="+mj-lt"/>
              </a:rPr>
              <a:t>lsof</a:t>
            </a:r>
            <a:r>
              <a:rPr lang="en-US" sz="1400" b="1">
                <a:latin typeface="Calibri"/>
                <a:ea typeface="+mj-lt"/>
                <a:cs typeface="+mj-lt"/>
              </a:rPr>
              <a:t> </a:t>
            </a:r>
            <a:r>
              <a:rPr lang="en-US" sz="1400">
                <a:latin typeface="Calibri"/>
                <a:ea typeface="+mj-lt"/>
                <a:cs typeface="+mj-lt"/>
              </a:rPr>
              <a:t>and </a:t>
            </a:r>
            <a:r>
              <a:rPr lang="en-US" sz="1400" b="1">
                <a:latin typeface="Calibri"/>
                <a:ea typeface="+mj-lt"/>
                <a:cs typeface="+mj-lt"/>
              </a:rPr>
              <a:t>kill</a:t>
            </a:r>
            <a:r>
              <a:rPr lang="en-US" sz="1400">
                <a:latin typeface="Calibri"/>
                <a:ea typeface="+mj-lt"/>
                <a:cs typeface="+mj-lt"/>
              </a:rPr>
              <a:t> </a:t>
            </a:r>
            <a:r>
              <a:rPr lang="en-US" sz="1400" err="1">
                <a:latin typeface="Calibri"/>
                <a:ea typeface="+mj-lt"/>
                <a:cs typeface="+mj-lt"/>
              </a:rPr>
              <a:t>kill</a:t>
            </a:r>
            <a:r>
              <a:rPr lang="en-US" sz="1400">
                <a:latin typeface="Calibri"/>
                <a:ea typeface="+mj-lt"/>
                <a:cs typeface="+mj-lt"/>
              </a:rPr>
              <a:t> all processes of the selected user</a:t>
            </a:r>
            <a:endParaRPr lang="en-US" sz="1400">
              <a:latin typeface="Calibri"/>
              <a:cs typeface="Calibri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1BC5CD-4615-4F51-A543-4DA5BBA8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2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A042-BD2A-4962-9CAA-8367559D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Useful links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41573-55AA-459B-9A8D-CB46B6192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E6BC6CB-3DD2-4CA0-A1DD-8695FB264451}"/>
              </a:ext>
            </a:extLst>
          </p:cNvPr>
          <p:cNvSpPr txBox="1"/>
          <p:nvPr/>
        </p:nvSpPr>
        <p:spPr>
          <a:xfrm>
            <a:off x="282863" y="842828"/>
            <a:ext cx="7558251" cy="310854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https://www.opsdash.com/blog/disk-monitoring-linux.html</a:t>
            </a:r>
            <a:endParaRPr lang="en-US" sz="1400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https://www.redhat.com/sysadmin/linux-commands-vmstat</a:t>
            </a: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https://linux.die.net/man/8/lsof</a:t>
            </a: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https://danielmiessler.com/study/tcpdump/</a:t>
            </a: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https://tldp.org/LDP/nag2/x-087-2-iface.netstat.html</a:t>
            </a: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https://www.tecmint.com/iftop-linux-network-bandwidth-monitoring-tool/</a:t>
            </a: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https://www.howtogeek.com/668986/how-to-use-the-linux-top-command-and-understand-its-output/</a:t>
            </a: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1400"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</a:pPr>
            <a:endParaRPr lang="en-US" sz="1400">
              <a:solidFill>
                <a:srgbClr val="222222"/>
              </a:solidFill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</a:pPr>
            <a:endParaRPr lang="en-US" sz="1400">
              <a:solidFill>
                <a:srgbClr val="222222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7660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DDD23-EFD0-4DDD-884D-0713B97C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/>
              <a:t>Load average</a:t>
            </a:r>
            <a:endParaRPr lang="ru-RU">
              <a:cs typeface="Calibri Light"/>
            </a:endParaRPr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98399E2-7090-4FBE-B2EF-0BD01350041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57189" y="1372985"/>
            <a:ext cx="3986212" cy="2810279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A50D699-4020-45A1-B9C6-7200E7BC354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00600" y="1079500"/>
            <a:ext cx="3979328" cy="2150967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endParaRPr lang="en-US" sz="1400">
              <a:latin typeface="Calibri"/>
              <a:cs typeface="Calibri Light"/>
            </a:endParaRPr>
          </a:p>
          <a:p>
            <a:r>
              <a:rPr lang="en-US" sz="1400">
                <a:latin typeface="Calibri"/>
                <a:ea typeface="+mj-lt"/>
                <a:cs typeface="+mj-lt"/>
              </a:rPr>
              <a:t>If the averages are 0.0, then your system is idle.</a:t>
            </a:r>
            <a:endParaRPr lang="en-US" sz="1400">
              <a:latin typeface="Calibri"/>
              <a:cs typeface="Calibri Light"/>
            </a:endParaRPr>
          </a:p>
          <a:p>
            <a:r>
              <a:rPr lang="en-US" sz="1400">
                <a:latin typeface="Calibri"/>
                <a:ea typeface="+mj-lt"/>
                <a:cs typeface="+mj-lt"/>
              </a:rPr>
              <a:t>If the 1 minute average is higher than the 5 or 15 minute averages, then load is increasing.</a:t>
            </a:r>
            <a:endParaRPr lang="en-US" sz="1400">
              <a:latin typeface="Calibri"/>
              <a:cs typeface="Calibri Light"/>
            </a:endParaRPr>
          </a:p>
          <a:p>
            <a:r>
              <a:rPr lang="en-US" sz="1400">
                <a:latin typeface="Calibri"/>
                <a:ea typeface="+mj-lt"/>
                <a:cs typeface="+mj-lt"/>
              </a:rPr>
              <a:t>If the 1 minute average is lower than the 5 or 15 minute averages, then load is decreasing.</a:t>
            </a:r>
            <a:endParaRPr lang="en-US" sz="1400">
              <a:latin typeface="Calibri"/>
              <a:cs typeface="Calibri Light"/>
            </a:endParaRPr>
          </a:p>
          <a:p>
            <a:r>
              <a:rPr lang="en-US" sz="1400">
                <a:latin typeface="Calibri"/>
                <a:ea typeface="+mj-lt"/>
                <a:cs typeface="+mj-lt"/>
              </a:rPr>
              <a:t>If they are higher than your CPU count, then you might have a performance problem (it depends).</a:t>
            </a:r>
            <a:endParaRPr lang="en-US" sz="1400">
              <a:latin typeface="Calibri"/>
              <a:cs typeface="Calibri Light"/>
            </a:endParaRPr>
          </a:p>
          <a:p>
            <a:endParaRPr lang="en-US" sz="1400">
              <a:latin typeface="Calibri"/>
              <a:cs typeface="Calibri Light"/>
            </a:endParaRP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0E3158F7-1861-4496-8EEE-104FA26A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DDD23-EFD0-4DDD-884D-0713B97C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average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8C1DC-7910-425C-8537-B47B13E4E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400"/>
              <a:t>Useful links:</a:t>
            </a:r>
            <a:endParaRPr lang="en-US" sz="1400">
              <a:cs typeface="Calibri"/>
            </a:endParaRPr>
          </a:p>
          <a:p>
            <a:r>
              <a:rPr lang="en-US" sz="1400">
                <a:hlinkClick r:id="rId3"/>
              </a:rPr>
              <a:t>https://scoutapm.com/blog/understanding-load-averages</a:t>
            </a:r>
            <a:endParaRPr lang="en-US" sz="1400">
              <a:cs typeface="Calibri"/>
            </a:endParaRPr>
          </a:p>
          <a:p>
            <a:r>
              <a:rPr lang="en-US" sz="1400">
                <a:hlinkClick r:id="rId4"/>
              </a:rPr>
              <a:t>https://interface31.ru/tech_it/2016/06/linux-nachinayushhim-chto-takoe-load-average-i-kakuyu-informaciyu-on-neset.html</a:t>
            </a:r>
          </a:p>
          <a:p>
            <a:r>
              <a:rPr lang="en-US" sz="1400">
                <a:ea typeface="+mn-lt"/>
                <a:cs typeface="+mn-lt"/>
                <a:hlinkClick r:id="rId5"/>
              </a:rPr>
              <a:t>https://www.brendangregg.com/blog/2017-08-08/linux-load-averages.html</a:t>
            </a:r>
            <a:endParaRPr lang="en-US" sz="1400">
              <a:ea typeface="+mn-lt"/>
              <a:cs typeface="+mn-lt"/>
            </a:endParaRPr>
          </a:p>
          <a:p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79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E9BF0-DE16-4F81-B335-F92E66FE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 Light"/>
                <a:cs typeface="Calibri"/>
              </a:rPr>
              <a:t>Running program</a:t>
            </a:r>
            <a:endParaRPr lang="en-US">
              <a:latin typeface="Calibri Light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F7E40-16B4-40D9-A39B-D365EA9620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>
                <a:solidFill>
                  <a:schemeClr val="tx1"/>
                </a:solidFill>
                <a:latin typeface="Calibri"/>
                <a:cs typeface="Calibri"/>
              </a:rPr>
              <a:t>2 different way to run programs</a:t>
            </a:r>
            <a:br>
              <a:rPr lang="en-US" sz="1400" b="1">
                <a:solidFill>
                  <a:schemeClr val="tx1"/>
                </a:solidFill>
                <a:latin typeface="Calibri"/>
                <a:cs typeface="Calibri"/>
              </a:rPr>
            </a:br>
            <a:endParaRPr lang="en-US" sz="140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foreground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background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23508C-83F4-4D19-8910-2685C9E6D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>
                <a:latin typeface="Calibri"/>
                <a:cs typeface="Calibri"/>
              </a:rPr>
              <a:pPr/>
              <a:t>5</a:t>
            </a:fld>
            <a:endParaRPr lang="en-US">
              <a:latin typeface="Calibri"/>
              <a:cs typeface="Calibri"/>
            </a:endParaRPr>
          </a:p>
        </p:txBody>
      </p:sp>
      <p:pic>
        <p:nvPicPr>
          <p:cNvPr id="9" name="Рисунок 8" descr="Абстрактный фон со светящимися синими точками">
            <a:extLst>
              <a:ext uri="{FF2B5EF4-FFF2-40B4-BE49-F238E27FC236}">
                <a16:creationId xmlns:a16="http://schemas.microsoft.com/office/drawing/2014/main" id="{8046CE29-EA22-4AED-AF38-52AEA834C0A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4" r="273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113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E9BF0-DE16-4F81-B335-F92E66FE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Running program: foreground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F7E40-16B4-40D9-A39B-D365EA9620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GB" sz="1800" b="1">
                <a:latin typeface="+mn-lt"/>
              </a:rPr>
              <a:t>$ </a:t>
            </a:r>
            <a:r>
              <a:rPr lang="en-GB" sz="1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program </a:t>
            </a:r>
            <a:r>
              <a:rPr lang="en-GB" sz="1800" b="1">
                <a:latin typeface="+mn-lt"/>
              </a:rPr>
              <a:t>and $ </a:t>
            </a:r>
            <a:r>
              <a:rPr lang="en-GB" sz="1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./program</a:t>
            </a:r>
            <a:endParaRPr lang="en-GB" sz="1800" b="1">
              <a:solidFill>
                <a:schemeClr val="accent2">
                  <a:lumMod val="75000"/>
                </a:schemeClr>
              </a:solidFill>
              <a:latin typeface="+mn-lt"/>
              <a:cs typeface="Calibri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400">
              <a:cs typeface="Calibri Light"/>
            </a:endParaRPr>
          </a:p>
          <a:p>
            <a:pPr marL="328295" indent="-328295">
              <a:spcBef>
                <a:spcPts val="1200"/>
              </a:spcBef>
              <a:buClr>
                <a:srgbClr val="002B78"/>
              </a:buClr>
              <a:buFont typeface="Verdana" pitchFamily="32" charset="0"/>
              <a:buNone/>
              <a:tabLst>
                <a:tab pos="328613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</a:pPr>
            <a:r>
              <a:rPr lang="en-GB" sz="1400">
                <a:latin typeface="+mn-lt"/>
              </a:rPr>
              <a:t>On</a:t>
            </a:r>
            <a:r>
              <a:rPr lang="en-GB" sz="1400" b="1">
                <a:latin typeface="+mn-lt"/>
              </a:rPr>
              <a:t> Windows </a:t>
            </a:r>
            <a:r>
              <a:rPr lang="en-GB" sz="1400">
                <a:latin typeface="+mn-lt"/>
              </a:rPr>
              <a:t>current</a:t>
            </a:r>
            <a:r>
              <a:rPr lang="en-GB" sz="1400" b="1">
                <a:latin typeface="+mn-lt"/>
              </a:rPr>
              <a:t> </a:t>
            </a:r>
            <a:r>
              <a:rPr lang="en-GB" sz="1400">
                <a:latin typeface="+mn-lt"/>
              </a:rPr>
              <a:t>directory</a:t>
            </a:r>
            <a:r>
              <a:rPr lang="en-GB" sz="1400" b="1">
                <a:latin typeface="+mn-lt"/>
              </a:rPr>
              <a:t> </a:t>
            </a:r>
            <a:r>
              <a:rPr lang="en-GB" sz="1400">
                <a:latin typeface="+mn-lt"/>
              </a:rPr>
              <a:t>is</a:t>
            </a:r>
            <a:r>
              <a:rPr lang="en-GB" sz="1400" b="1">
                <a:latin typeface="+mn-lt"/>
              </a:rPr>
              <a:t> first entry </a:t>
            </a:r>
            <a:r>
              <a:rPr lang="en-GB" sz="1400">
                <a:latin typeface="+mn-lt"/>
              </a:rPr>
              <a:t>in</a:t>
            </a:r>
            <a:r>
              <a:rPr lang="en-GB" sz="1400" b="1">
                <a:latin typeface="+mn-lt"/>
              </a:rPr>
              <a:t> PATH </a:t>
            </a:r>
            <a:r>
              <a:rPr lang="en-GB" sz="1400">
                <a:latin typeface="+mn-lt"/>
              </a:rPr>
              <a:t>variable</a:t>
            </a:r>
            <a:endParaRPr lang="en-GB" sz="1400">
              <a:latin typeface="+mn-lt"/>
              <a:cs typeface="Calibri"/>
            </a:endParaRPr>
          </a:p>
          <a:p>
            <a:pPr marL="0" indent="0">
              <a:spcBef>
                <a:spcPts val="1200"/>
              </a:spcBef>
              <a:buClr>
                <a:srgbClr val="002B78"/>
              </a:buClr>
              <a:buFont typeface="Verdana" pitchFamily="32" charset="0"/>
              <a:buNone/>
              <a:tabLst>
                <a:tab pos="92075" algn="l"/>
                <a:tab pos="776288" algn="l"/>
                <a:tab pos="1225550" algn="l"/>
                <a:tab pos="1674813" algn="l"/>
                <a:tab pos="2124075" algn="l"/>
                <a:tab pos="2573338" algn="l"/>
                <a:tab pos="3022600" algn="l"/>
                <a:tab pos="3471863" algn="l"/>
                <a:tab pos="3921125" algn="l"/>
                <a:tab pos="4370388" algn="l"/>
                <a:tab pos="4819650" algn="l"/>
                <a:tab pos="5268913" algn="l"/>
                <a:tab pos="5718175" algn="l"/>
                <a:tab pos="6167438" algn="l"/>
                <a:tab pos="6616700" algn="l"/>
                <a:tab pos="7065963" algn="l"/>
                <a:tab pos="7515225" algn="l"/>
                <a:tab pos="7964488" algn="l"/>
                <a:tab pos="8413750" algn="l"/>
                <a:tab pos="8863013" algn="l"/>
                <a:tab pos="9312275" algn="l"/>
              </a:tabLst>
            </a:pPr>
            <a:r>
              <a:rPr lang="en-GB" sz="1400">
                <a:latin typeface="+mn-lt"/>
              </a:rPr>
              <a:t>On</a:t>
            </a:r>
            <a:r>
              <a:rPr lang="en-GB" sz="1400" b="1">
                <a:latin typeface="+mn-lt"/>
              </a:rPr>
              <a:t> Unix/Linux </a:t>
            </a:r>
            <a:r>
              <a:rPr lang="en-GB" sz="1400">
                <a:latin typeface="+mn-lt"/>
              </a:rPr>
              <a:t>current</a:t>
            </a:r>
            <a:r>
              <a:rPr lang="en-GB" sz="1400" b="1">
                <a:latin typeface="+mn-lt"/>
              </a:rPr>
              <a:t> </a:t>
            </a:r>
            <a:r>
              <a:rPr lang="en-GB" sz="1400">
                <a:latin typeface="+mn-lt"/>
              </a:rPr>
              <a:t>directory</a:t>
            </a:r>
            <a:r>
              <a:rPr lang="en-GB" sz="1400" b="1">
                <a:latin typeface="+mn-lt"/>
              </a:rPr>
              <a:t> (.) </a:t>
            </a:r>
            <a:r>
              <a:rPr lang="en-GB" sz="1400">
                <a:latin typeface="+mn-lt"/>
              </a:rPr>
              <a:t>is</a:t>
            </a:r>
            <a:r>
              <a:rPr lang="en-GB" sz="1400" b="1">
                <a:latin typeface="+mn-lt"/>
              </a:rPr>
              <a:t> NOT </a:t>
            </a:r>
            <a:r>
              <a:rPr lang="en-GB" sz="1400">
                <a:latin typeface="+mn-lt"/>
              </a:rPr>
              <a:t>in</a:t>
            </a:r>
            <a:r>
              <a:rPr lang="en-GB" sz="1400" b="1">
                <a:latin typeface="+mn-lt"/>
              </a:rPr>
              <a:t> PATH </a:t>
            </a:r>
            <a:r>
              <a:rPr lang="en-GB" sz="1400">
                <a:latin typeface="+mn-lt"/>
              </a:rPr>
              <a:t>by</a:t>
            </a:r>
            <a:r>
              <a:rPr lang="en-GB" sz="1400" b="1">
                <a:latin typeface="+mn-lt"/>
              </a:rPr>
              <a:t> </a:t>
            </a:r>
            <a:r>
              <a:rPr lang="en-GB" sz="1400">
                <a:latin typeface="+mn-lt"/>
              </a:rPr>
              <a:t>default, </a:t>
            </a:r>
            <a:br>
              <a:rPr lang="en-GB" sz="1400">
                <a:latin typeface="+mn-lt"/>
              </a:rPr>
            </a:br>
            <a:r>
              <a:rPr lang="en-GB" sz="1400">
                <a:latin typeface="+mn-lt"/>
              </a:rPr>
              <a:t>so you need </a:t>
            </a:r>
            <a:r>
              <a:rPr lang="en-GB" sz="1400" b="1">
                <a:latin typeface="+mn-lt"/>
              </a:rPr>
              <a:t>./ </a:t>
            </a:r>
            <a:r>
              <a:rPr lang="en-GB" sz="1400">
                <a:latin typeface="+mn-lt"/>
              </a:rPr>
              <a:t>prefix to run programs from current </a:t>
            </a:r>
            <a:r>
              <a:rPr lang="en-GB" sz="1400" err="1">
                <a:latin typeface="+mn-lt"/>
              </a:rPr>
              <a:t>dir</a:t>
            </a:r>
            <a:endParaRPr lang="en-GB" sz="1400">
              <a:latin typeface="+mn-lt"/>
              <a:cs typeface="Calibri"/>
            </a:endParaRPr>
          </a:p>
          <a:p>
            <a:pPr marL="0" indent="0">
              <a:buNone/>
            </a:pPr>
            <a:endParaRPr lang="ru-RU" sz="1400">
              <a:cs typeface="Calibri Light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23508C-83F4-4D19-8910-2685C9E6D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Рисунок 10" descr="Сеть для фона линий и точек">
            <a:extLst>
              <a:ext uri="{FF2B5EF4-FFF2-40B4-BE49-F238E27FC236}">
                <a16:creationId xmlns:a16="http://schemas.microsoft.com/office/drawing/2014/main" id="{F36FF965-AF9C-40DF-A9DF-AB6433AB6F9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6" r="203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303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E9BF0-DE16-4F81-B335-F92E66FE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Running program: foreground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F7E40-16B4-40D9-A39B-D365EA9620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GB" sz="1800" b="1">
                <a:latin typeface="+mn-lt"/>
              </a:rPr>
              <a:t>$ </a:t>
            </a:r>
            <a:r>
              <a:rPr lang="en-GB" sz="1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./program</a:t>
            </a:r>
            <a:r>
              <a:rPr lang="ru-RU" sz="1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 &amp;</a:t>
            </a:r>
          </a:p>
          <a:p>
            <a:pPr>
              <a:spcBef>
                <a:spcPts val="1200"/>
              </a:spcBef>
            </a:pPr>
            <a:endParaRPr lang="en-US" sz="1200"/>
          </a:p>
          <a:p>
            <a:pPr marL="0" indent="0" algn="just">
              <a:spcBef>
                <a:spcPts val="1650"/>
              </a:spcBef>
              <a:buClr>
                <a:srgbClr val="002B78"/>
              </a:buClr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1200">
                <a:latin typeface="+mn-lt"/>
              </a:rPr>
              <a:t>The </a:t>
            </a:r>
            <a:r>
              <a:rPr lang="en-US" sz="1200" b="1">
                <a:latin typeface="+mn-lt"/>
              </a:rPr>
              <a:t>parent</a:t>
            </a:r>
            <a:r>
              <a:rPr lang="en-US" sz="1200">
                <a:latin typeface="+mn-lt"/>
              </a:rPr>
              <a:t> process </a:t>
            </a:r>
            <a:r>
              <a:rPr lang="en-US" sz="1200" b="1">
                <a:latin typeface="+mn-lt"/>
              </a:rPr>
              <a:t>continues to run </a:t>
            </a:r>
            <a:r>
              <a:rPr lang="en-US" sz="1200">
                <a:latin typeface="+mn-lt"/>
              </a:rPr>
              <a:t>using</a:t>
            </a:r>
            <a:r>
              <a:rPr lang="en-US" sz="1200" b="1">
                <a:latin typeface="+mn-lt"/>
              </a:rPr>
              <a:t> </a:t>
            </a:r>
            <a:r>
              <a:rPr lang="en-US" sz="1200">
                <a:latin typeface="+mn-lt"/>
              </a:rPr>
              <a:t>the keyboard and monitor as before, while the child process runs </a:t>
            </a:r>
            <a:r>
              <a:rPr lang="en-US" sz="1200" b="1">
                <a:latin typeface="+mn-lt"/>
              </a:rPr>
              <a:t>asynchronously</a:t>
            </a:r>
          </a:p>
          <a:p>
            <a:pPr marL="0" indent="0" algn="just">
              <a:spcBef>
                <a:spcPts val="1650"/>
              </a:spcBef>
              <a:buClr>
                <a:srgbClr val="002B78"/>
              </a:buClr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1200">
                <a:latin typeface="+mn-lt"/>
              </a:rPr>
              <a:t>If </a:t>
            </a:r>
            <a:r>
              <a:rPr lang="en-US" sz="1200" b="1">
                <a:latin typeface="+mn-lt"/>
              </a:rPr>
              <a:t>parent</a:t>
            </a:r>
            <a:r>
              <a:rPr lang="en-US" sz="1200">
                <a:latin typeface="+mn-lt"/>
              </a:rPr>
              <a:t> process </a:t>
            </a:r>
            <a:r>
              <a:rPr lang="en-US" sz="1200" b="1">
                <a:latin typeface="+mn-lt"/>
              </a:rPr>
              <a:t>terminates, client </a:t>
            </a:r>
            <a:r>
              <a:rPr lang="en-US" sz="1200">
                <a:latin typeface="+mn-lt"/>
              </a:rPr>
              <a:t>process </a:t>
            </a:r>
            <a:r>
              <a:rPr lang="en-US" sz="1200" b="1">
                <a:latin typeface="+mn-lt"/>
              </a:rPr>
              <a:t>terminates too.</a:t>
            </a:r>
          </a:p>
          <a:p>
            <a:pPr marL="0" indent="0">
              <a:buNone/>
            </a:pPr>
            <a:endParaRPr lang="ru-RU" sz="120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23508C-83F4-4D19-8910-2685C9E6D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Рисунок 8" descr="Соединительные линии и точки">
            <a:extLst>
              <a:ext uri="{FF2B5EF4-FFF2-40B4-BE49-F238E27FC236}">
                <a16:creationId xmlns:a16="http://schemas.microsoft.com/office/drawing/2014/main" id="{62168565-9025-496C-A682-576E96FC146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0" r="6474"/>
          <a:stretch/>
        </p:blipFill>
        <p:spPr>
          <a:xfrm>
            <a:off x="5334000" y="0"/>
            <a:ext cx="3810000" cy="4819650"/>
          </a:xfrm>
        </p:spPr>
      </p:pic>
    </p:spTree>
    <p:extLst>
      <p:ext uri="{BB962C8B-B14F-4D97-AF65-F5344CB8AC3E}">
        <p14:creationId xmlns:p14="http://schemas.microsoft.com/office/powerpoint/2010/main" val="218214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E9BF0-DE16-4F81-B335-F92E66FE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Running program: foreground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F7E40-16B4-40D9-A39B-D365EA9620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400" b="1">
                <a:latin typeface="+mn-lt"/>
              </a:rPr>
              <a:t>$ </a:t>
            </a:r>
            <a:r>
              <a:rPr lang="en-US" sz="2400" b="1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nohup</a:t>
            </a:r>
            <a:r>
              <a:rPr lang="en-US" sz="24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 program</a:t>
            </a:r>
            <a:endParaRPr lang="ru-RU" sz="2400" b="1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endParaRPr lang="en-US" sz="1200"/>
          </a:p>
          <a:p>
            <a:pPr marL="0" indent="0" algn="just">
              <a:spcBef>
                <a:spcPts val="1650"/>
              </a:spcBef>
              <a:buClr>
                <a:srgbClr val="002B78"/>
              </a:buClr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1200">
                <a:latin typeface="+mn-lt"/>
              </a:rPr>
              <a:t>Run another command while suppressing the action of the </a:t>
            </a:r>
            <a:r>
              <a:rPr lang="en-GB" sz="1200" err="1">
                <a:latin typeface="+mn-lt"/>
              </a:rPr>
              <a:t>hangup</a:t>
            </a:r>
            <a:r>
              <a:rPr lang="en-GB" sz="1200">
                <a:latin typeface="+mn-lt"/>
              </a:rPr>
              <a:t> signal</a:t>
            </a:r>
          </a:p>
          <a:p>
            <a:pPr marL="0" indent="0" algn="just">
              <a:spcBef>
                <a:spcPts val="1650"/>
              </a:spcBef>
              <a:buClr>
                <a:srgbClr val="002B78"/>
              </a:buClr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1200">
                <a:latin typeface="+mn-lt"/>
              </a:rPr>
              <a:t>Command to </a:t>
            </a:r>
            <a:r>
              <a:rPr lang="en-GB" sz="1200" b="1">
                <a:latin typeface="+mn-lt"/>
              </a:rPr>
              <a:t>keep</a:t>
            </a:r>
            <a:r>
              <a:rPr lang="en-GB" sz="1200">
                <a:latin typeface="+mn-lt"/>
              </a:rPr>
              <a:t> </a:t>
            </a:r>
            <a:r>
              <a:rPr lang="en-GB" sz="1200" b="1">
                <a:latin typeface="+mn-lt"/>
              </a:rPr>
              <a:t>running</a:t>
            </a:r>
            <a:r>
              <a:rPr lang="en-GB" sz="1200">
                <a:latin typeface="+mn-lt"/>
              </a:rPr>
              <a:t> after the user who issues the command has logged out.</a:t>
            </a:r>
          </a:p>
          <a:p>
            <a:pPr marL="0" indent="0" algn="just">
              <a:spcBef>
                <a:spcPts val="1650"/>
              </a:spcBef>
              <a:buClr>
                <a:srgbClr val="002B78"/>
              </a:buClr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1200">
                <a:latin typeface="+mn-lt"/>
              </a:rPr>
              <a:t>Output that would normally go to the terminal goes to a file called </a:t>
            </a:r>
            <a:r>
              <a:rPr lang="en-GB" sz="1200" b="1" err="1">
                <a:latin typeface="+mn-lt"/>
              </a:rPr>
              <a:t>nohup.out</a:t>
            </a:r>
            <a:r>
              <a:rPr lang="en-GB" sz="1200">
                <a:latin typeface="+mn-lt"/>
              </a:rPr>
              <a:t> if it has not already been redirected</a:t>
            </a:r>
          </a:p>
          <a:p>
            <a:pPr marL="0" indent="0">
              <a:buNone/>
            </a:pPr>
            <a:endParaRPr lang="ru-RU" sz="120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23508C-83F4-4D19-8910-2685C9E6D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Рисунок 7" descr="Пузыри в воде">
            <a:extLst>
              <a:ext uri="{FF2B5EF4-FFF2-40B4-BE49-F238E27FC236}">
                <a16:creationId xmlns:a16="http://schemas.microsoft.com/office/drawing/2014/main" id="{FDD02914-B69C-4FBE-A725-4BF6A0951B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6" r="236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659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CCF-B755-4F6F-8228-3320C45A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000000"/>
                </a:solidFill>
                <a:latin typeface="+mn-lt"/>
              </a:rPr>
              <a:t>B</a:t>
            </a:r>
            <a:r>
              <a:rPr lang="en-US">
                <a:solidFill>
                  <a:srgbClr val="000000"/>
                </a:solidFill>
              </a:rPr>
              <a:t>ack</a:t>
            </a:r>
            <a:r>
              <a:rPr lang="en-US" sz="2400" b="1">
                <a:solidFill>
                  <a:srgbClr val="000000"/>
                </a:solidFill>
                <a:latin typeface="+mn-lt"/>
              </a:rPr>
              <a:t>g</a:t>
            </a:r>
            <a:r>
              <a:rPr lang="en-US">
                <a:solidFill>
                  <a:srgbClr val="000000"/>
                </a:solidFill>
              </a:rPr>
              <a:t>rounding</a:t>
            </a:r>
            <a:endParaRPr lang="ru-RU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A7D09-4218-4749-ADA0-5B5390D74D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800" b="1" err="1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bg</a:t>
            </a:r>
            <a:r>
              <a:rPr lang="en-US" sz="2400" b="1">
                <a:latin typeface="Calibri"/>
                <a:cs typeface="Calibri"/>
              </a:rPr>
              <a:t> </a:t>
            </a:r>
            <a:r>
              <a:rPr lang="en-US" sz="1400">
                <a:latin typeface="Calibri"/>
                <a:cs typeface="Calibri"/>
              </a:rPr>
              <a:t>–</a:t>
            </a:r>
            <a:r>
              <a:rPr lang="en-US" sz="1200">
                <a:latin typeface="Calibri"/>
                <a:cs typeface="Calibri"/>
              </a:rPr>
              <a:t> </a:t>
            </a:r>
            <a:r>
              <a:rPr lang="en-US" sz="1400">
                <a:latin typeface="Calibri"/>
                <a:cs typeface="Calibri"/>
              </a:rPr>
              <a:t> put it in the background the process running in the foreground</a:t>
            </a:r>
          </a:p>
          <a:p>
            <a:endParaRPr lang="ru-RU">
              <a:latin typeface="Calibri"/>
              <a:cs typeface="Calibri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1BC5CD-4615-4F51-A543-4DA5BBA8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5292A-330F-4BE9-BBCD-299900550A7E}"/>
              </a:ext>
            </a:extLst>
          </p:cNvPr>
          <p:cNvSpPr txBox="1"/>
          <p:nvPr/>
        </p:nvSpPr>
        <p:spPr>
          <a:xfrm>
            <a:off x="2286000" y="219669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9725" indent="-339725">
              <a:spcBef>
                <a:spcPts val="900"/>
              </a:spcBef>
              <a:buClr>
                <a:srgbClr val="002B78"/>
              </a:buClr>
              <a:buFont typeface="Verdana" pitchFamily="32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000" b="1">
                <a:solidFill>
                  <a:schemeClr val="accent2">
                    <a:lumMod val="75000"/>
                  </a:schemeClr>
                </a:solidFill>
              </a:rPr>
              <a:t>[Ctrl]+z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B5171-E223-41DD-A2D0-9E93AA0A238A}"/>
              </a:ext>
            </a:extLst>
          </p:cNvPr>
          <p:cNvSpPr txBox="1"/>
          <p:nvPr/>
        </p:nvSpPr>
        <p:spPr>
          <a:xfrm>
            <a:off x="2286000" y="314595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9725" indent="-339725">
              <a:spcBef>
                <a:spcPts val="900"/>
              </a:spcBef>
              <a:buClr>
                <a:srgbClr val="002B78"/>
              </a:buClr>
              <a:buFont typeface="Verdana" pitchFamily="32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GB" sz="2000" b="1" err="1">
                <a:solidFill>
                  <a:schemeClr val="accent2">
                    <a:lumMod val="75000"/>
                  </a:schemeClr>
                </a:solidFill>
              </a:rPr>
              <a:t>bg</a:t>
            </a:r>
            <a:endParaRPr lang="en-GB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E8106B6-FB4C-4FEF-9F17-BF536A662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616" y="1973802"/>
            <a:ext cx="2821117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lvl="1" eaLnBrk="1" hangingPunct="1">
              <a:buClr>
                <a:srgbClr val="262673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1200"/>
              <a:t>Suspend the job running </a:t>
            </a:r>
            <a:br>
              <a:rPr lang="en-GB" sz="1200"/>
            </a:br>
            <a:r>
              <a:rPr lang="en-GB" sz="1200"/>
              <a:t>in the foreground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74F756E0-4B88-4C1F-A04D-071021702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617" y="3089624"/>
            <a:ext cx="2821116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lvl="1" eaLnBrk="1" hangingPunct="1">
              <a:buClr>
                <a:srgbClr val="262673"/>
              </a:buClr>
              <a:buFont typeface="Arial" charset="0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en-GB" sz="1200"/>
              <a:t>Background the suspended job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A3AA3886-B8FD-425B-BA61-304201020D2B}"/>
              </a:ext>
            </a:extLst>
          </p:cNvPr>
          <p:cNvSpPr/>
          <p:nvPr/>
        </p:nvSpPr>
        <p:spPr>
          <a:xfrm>
            <a:off x="4267200" y="2077372"/>
            <a:ext cx="2590800" cy="662363"/>
          </a:xfrm>
          <a:prstGeom prst="wedgeRectCallout">
            <a:avLst>
              <a:gd name="adj1" fmla="val -88676"/>
              <a:gd name="adj2" fmla="val -39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A8D579AD-FEE7-4646-A2C9-E88716AF3C4C}"/>
              </a:ext>
            </a:extLst>
          </p:cNvPr>
          <p:cNvSpPr/>
          <p:nvPr/>
        </p:nvSpPr>
        <p:spPr>
          <a:xfrm>
            <a:off x="4267200" y="3014823"/>
            <a:ext cx="2590800" cy="662363"/>
          </a:xfrm>
          <a:prstGeom prst="wedgeRectCallout">
            <a:avLst>
              <a:gd name="adj1" fmla="val -105539"/>
              <a:gd name="adj2" fmla="val 1144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33022666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69BD3C998FBA45A1187FA25F016956" ma:contentTypeVersion="12" ma:contentTypeDescription="Create a new document." ma:contentTypeScope="" ma:versionID="08fc314a7184827e5a5bb097768f2643">
  <xsd:schema xmlns:xsd="http://www.w3.org/2001/XMLSchema" xmlns:xs="http://www.w3.org/2001/XMLSchema" xmlns:p="http://schemas.microsoft.com/office/2006/metadata/properties" xmlns:ns2="0b01491b-b3b5-45ef-a72a-92b0e3dc60be" xmlns:ns3="112c190e-2b23-4453-b3d8-7f30ba9e1a22" targetNamespace="http://schemas.microsoft.com/office/2006/metadata/properties" ma:root="true" ma:fieldsID="3326b28ec97a5a27658bc64786e2c4b1" ns2:_="" ns3:_="">
    <xsd:import namespace="0b01491b-b3b5-45ef-a72a-92b0e3dc60be"/>
    <xsd:import namespace="112c190e-2b23-4453-b3d8-7f30ba9e1a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1491b-b3b5-45ef-a72a-92b0e3dc60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c190e-2b23-4453-b3d8-7f30ba9e1a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789F04-C2BD-4DDF-8275-ECFD2136C09E}">
  <ds:schemaRefs>
    <ds:schemaRef ds:uri="0b01491b-b3b5-45ef-a72a-92b0e3dc60be"/>
    <ds:schemaRef ds:uri="112c190e-2b23-4453-b3d8-7f30ba9e1a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519AABF-1257-4B27-9C7E-6A2BC0D7DC19}">
  <ds:schemaRefs>
    <ds:schemaRef ds:uri="0b01491b-b3b5-45ef-a72a-92b0e3dc60be"/>
    <ds:schemaRef ds:uri="112c190e-2b23-4453-b3d8-7f30ba9e1a2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2D53FD4-6387-4E56-A12A-BB0DE915A4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Application>Microsoft Office PowerPoint</Application>
  <PresentationFormat>On-screen Show (16:9)</PresentationFormat>
  <Slides>26</Slides>
  <Notes>24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Covers</vt:lpstr>
      <vt:lpstr>General</vt:lpstr>
      <vt:lpstr>Breakers</vt:lpstr>
      <vt:lpstr>1_General</vt:lpstr>
      <vt:lpstr>Linux</vt:lpstr>
      <vt:lpstr>PowerPoint Presentation</vt:lpstr>
      <vt:lpstr>Load average</vt:lpstr>
      <vt:lpstr>Load average</vt:lpstr>
      <vt:lpstr>Running program</vt:lpstr>
      <vt:lpstr>Running program: foreground</vt:lpstr>
      <vt:lpstr>Running program: foreground</vt:lpstr>
      <vt:lpstr>Running program: foreground</vt:lpstr>
      <vt:lpstr>Backgrounding</vt:lpstr>
      <vt:lpstr>Listing suspended and background processes</vt:lpstr>
      <vt:lpstr>foregrounding</vt:lpstr>
      <vt:lpstr>ps</vt:lpstr>
      <vt:lpstr>ps</vt:lpstr>
      <vt:lpstr>kill</vt:lpstr>
      <vt:lpstr>signals</vt:lpstr>
      <vt:lpstr>top</vt:lpstr>
      <vt:lpstr>CPU load profiles</vt:lpstr>
      <vt:lpstr>The status of the process</vt:lpstr>
      <vt:lpstr>free</vt:lpstr>
      <vt:lpstr>Disk load</vt:lpstr>
      <vt:lpstr>Network load</vt:lpstr>
      <vt:lpstr>List of open f</vt:lpstr>
      <vt:lpstr>Practice</vt:lpstr>
      <vt:lpstr>Practice</vt:lpstr>
      <vt:lpstr>Useful 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revision>1</cp:revision>
  <dcterms:created xsi:type="dcterms:W3CDTF">2018-01-26T19:23:30Z</dcterms:created>
  <dcterms:modified xsi:type="dcterms:W3CDTF">2021-12-03T08:12:49Z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0x0101008869BD3C998FBA45A1187FA25F016956</vt:lpwstr>
  </property>
</Properties>
</file>