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2"/>
  </p:notesMasterIdLst>
  <p:handoutMasterIdLst>
    <p:handoutMasterId r:id="rId33"/>
  </p:handoutMasterIdLst>
  <p:sldIdLst>
    <p:sldId id="256" r:id="rId4"/>
    <p:sldId id="403" r:id="rId5"/>
    <p:sldId id="386" r:id="rId6"/>
    <p:sldId id="410" r:id="rId7"/>
    <p:sldId id="399" r:id="rId8"/>
    <p:sldId id="398" r:id="rId9"/>
    <p:sldId id="387" r:id="rId10"/>
    <p:sldId id="388" r:id="rId11"/>
    <p:sldId id="389" r:id="rId12"/>
    <p:sldId id="395" r:id="rId13"/>
    <p:sldId id="390" r:id="rId14"/>
    <p:sldId id="407" r:id="rId15"/>
    <p:sldId id="396" r:id="rId16"/>
    <p:sldId id="391" r:id="rId17"/>
    <p:sldId id="392" r:id="rId18"/>
    <p:sldId id="409" r:id="rId19"/>
    <p:sldId id="406" r:id="rId20"/>
    <p:sldId id="397" r:id="rId21"/>
    <p:sldId id="393" r:id="rId22"/>
    <p:sldId id="404" r:id="rId23"/>
    <p:sldId id="408" r:id="rId24"/>
    <p:sldId id="394" r:id="rId25"/>
    <p:sldId id="400" r:id="rId26"/>
    <p:sldId id="405" r:id="rId27"/>
    <p:sldId id="385" r:id="rId28"/>
    <p:sldId id="401" r:id="rId29"/>
    <p:sldId id="402" r:id="rId30"/>
    <p:sldId id="272" r:id="rId3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7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9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199" indent="-214308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49758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20/6/bash-trap" TargetMode="External"/><Relationship Id="rId2" Type="http://schemas.openxmlformats.org/officeDocument/2006/relationships/hyperlink" Target="https://www.linuxjournal.com/content/bash-trap-command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unix/bash/read.htm" TargetMode="Externa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ylanaraps/pure-bash-bible" TargetMode="External"/><Relationship Id="rId3" Type="http://schemas.openxmlformats.org/officeDocument/2006/relationships/hyperlink" Target="https://www.youtube.com/watch?v=WVHC5Ggl7k4" TargetMode="External"/><Relationship Id="rId7" Type="http://schemas.openxmlformats.org/officeDocument/2006/relationships/hyperlink" Target="https://github.com/orasul/bash-scripts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tldp.org/LDP/Bash-Beginners-Guide/html/" TargetMode="External"/><Relationship Id="rId5" Type="http://schemas.openxmlformats.org/officeDocument/2006/relationships/hyperlink" Target="https://www.youtube.com/playlist?list=PLS1QulWo1RIYmaxcEqw5JhK3b-6rgdWO_" TargetMode="External"/><Relationship Id="rId4" Type="http://schemas.openxmlformats.org/officeDocument/2006/relationships/hyperlink" Target="https://www.datacamp.com/courses/introduction-to-bash-scripti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ustingroupbugs.net/view.php?id=249" TargetMode="External"/><Relationship Id="rId2" Type="http://schemas.openxmlformats.org/officeDocument/2006/relationships/hyperlink" Target="https://stackoverflow.com/questions/13542832/difference-between-single-and-double-square-brackets-in-bash" TargetMode="Externa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ldp.org/LDP/abs/html/list-cons.html#LCONS1" TargetMode="External"/><Relationship Id="rId13" Type="http://schemas.openxmlformats.org/officeDocument/2006/relationships/hyperlink" Target="https://tldp.org/LDP/abs/html/restricted-sh.html" TargetMode="External"/><Relationship Id="rId3" Type="http://schemas.openxmlformats.org/officeDocument/2006/relationships/hyperlink" Target="https://tldp.org/LDP/abs/html/x9644.html#JOBSREF" TargetMode="External"/><Relationship Id="rId7" Type="http://schemas.openxmlformats.org/officeDocument/2006/relationships/hyperlink" Target="https://tldp.org/LDP/abs/html/testconstructs.html#TESTCONSTRUCTS1" TargetMode="External"/><Relationship Id="rId12" Type="http://schemas.openxmlformats.org/officeDocument/2006/relationships/hyperlink" Target="https://tldp.org/LDP/abs/html/exit-status.html#EXITSTATUSREF" TargetMode="External"/><Relationship Id="rId2" Type="http://schemas.openxmlformats.org/officeDocument/2006/relationships/hyperlink" Target="https://tldp.org/LDP/abs/html/special-chars.html#BRACEEXPREF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tldp.org/LDP/abs/html/loops1.html#WHILELOOPREF" TargetMode="External"/><Relationship Id="rId11" Type="http://schemas.openxmlformats.org/officeDocument/2006/relationships/hyperlink" Target="https://tldp.org/LDP/abs/html/sha-bang.html#POSIX2REF" TargetMode="External"/><Relationship Id="rId5" Type="http://schemas.openxmlformats.org/officeDocument/2006/relationships/hyperlink" Target="https://tldp.org/LDP/abs/html/loops1.html#UNTILLOOPREF" TargetMode="External"/><Relationship Id="rId10" Type="http://schemas.openxmlformats.org/officeDocument/2006/relationships/hyperlink" Target="https://tldp.org/LDP/abs/html/globbingref.html" TargetMode="External"/><Relationship Id="rId4" Type="http://schemas.openxmlformats.org/officeDocument/2006/relationships/hyperlink" Target="https://tldp.org/LDP/abs/html/bashver4.html#BASH4REF" TargetMode="External"/><Relationship Id="rId9" Type="http://schemas.openxmlformats.org/officeDocument/2006/relationships/hyperlink" Target="https://tldp.org/LDP/abs/html/bashver4.html#GLOBSTARREF" TargetMode="External"/><Relationship Id="rId14" Type="http://schemas.openxmlformats.org/officeDocument/2006/relationships/hyperlink" Target="https://tldp.org/LDP/abs/html/internalvariables.html#POSPARAMRE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HC5Ggl7k4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hyperlink" Target="https://github.com/dylanaraps/pure-bash-bible" TargetMode="External"/><Relationship Id="rId4" Type="http://schemas.openxmlformats.org/officeDocument/2006/relationships/hyperlink" Target="https://github.com/orasul/bash-script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HC5Ggl7k4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hyperlink" Target="https://github.com/dylanaraps/pure-bash-bible" TargetMode="External"/><Relationship Id="rId4" Type="http://schemas.openxmlformats.org/officeDocument/2006/relationships/hyperlink" Target="https://github.com/orasul/bash-scrip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HC5Ggl7k4" TargetMode="External"/><Relationship Id="rId2" Type="http://schemas.openxmlformats.org/officeDocument/2006/relationships/hyperlink" Target="https://www.youtube.com/watch?v=x2U9TsqSKmw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hyperlink" Target="https://github.com/dylanaraps/pure-bash-bible" TargetMode="External"/><Relationship Id="rId4" Type="http://schemas.openxmlformats.org/officeDocument/2006/relationships/hyperlink" Target="https://github.com/orasul/bash-script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skubuntu.com/questions/445749/whats-the-difference-between-shell-builtin-and-shell-keyword" TargetMode="Externa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BE6F7ED-8965-4049-9C4B-375B751B95CB}"/>
              </a:ext>
            </a:extLst>
          </p:cNvPr>
          <p:cNvSpPr txBox="1">
            <a:spLocks/>
          </p:cNvSpPr>
          <p:nvPr/>
        </p:nvSpPr>
        <p:spPr>
          <a:xfrm>
            <a:off x="734291" y="1122363"/>
            <a:ext cx="3430385" cy="16208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RU"/>
              <a:t>Linux Architecture</a:t>
            </a:r>
            <a:endParaRPr lang="en-RU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1AEF659-ED1D-D74F-8642-AC1340A881AE}"/>
              </a:ext>
            </a:extLst>
          </p:cNvPr>
          <p:cNvSpPr txBox="1">
            <a:spLocks/>
          </p:cNvSpPr>
          <p:nvPr/>
        </p:nvSpPr>
        <p:spPr>
          <a:xfrm>
            <a:off x="734291" y="3602038"/>
            <a:ext cx="3430385" cy="1124024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dirty="0"/>
              <a:t>Shell, </a:t>
            </a:r>
            <a:r>
              <a:rPr lang="en-US" dirty="0"/>
              <a:t>Command Interpreter Programming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B86C8-3319-2540-991B-F475D2AAC0DA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81CD9-3261-0B43-9A79-6E4365147F95}"/>
              </a:ext>
            </a:extLst>
          </p:cNvPr>
          <p:cNvSpPr txBox="1"/>
          <p:nvPr/>
        </p:nvSpPr>
        <p:spPr>
          <a:xfrm>
            <a:off x="282894" y="874395"/>
            <a:ext cx="3819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case "$1" in</a:t>
            </a:r>
            <a:br>
              <a:rPr lang="en-GB" sz="1050" dirty="0"/>
            </a:br>
            <a:r>
              <a:rPr lang="en-GB" sz="1050" dirty="0"/>
              <a:t>        start)</a:t>
            </a:r>
            <a:br>
              <a:rPr lang="en-GB" sz="1050" dirty="0"/>
            </a:br>
            <a:r>
              <a:rPr lang="en-GB" sz="1050" dirty="0"/>
              <a:t>              start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stop)</a:t>
            </a:r>
            <a:br>
              <a:rPr lang="en-GB" sz="1050" dirty="0"/>
            </a:br>
            <a:r>
              <a:rPr lang="en-GB" sz="1050" dirty="0"/>
              <a:t>              stop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status)</a:t>
            </a:r>
            <a:br>
              <a:rPr lang="en-GB" sz="1050" dirty="0"/>
            </a:br>
            <a:r>
              <a:rPr lang="en-GB" sz="1050" dirty="0"/>
              <a:t>              status </a:t>
            </a:r>
            <a:r>
              <a:rPr lang="en-GB" sz="1050" dirty="0" err="1"/>
              <a:t>anacron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restart)</a:t>
            </a:r>
            <a:br>
              <a:rPr lang="en-GB" sz="1050" dirty="0"/>
            </a:br>
            <a:r>
              <a:rPr lang="en-GB" sz="1050" dirty="0"/>
              <a:t>              stop</a:t>
            </a:r>
            <a:br>
              <a:rPr lang="en-GB" sz="1050" dirty="0"/>
            </a:br>
            <a:r>
              <a:rPr lang="en-GB" sz="1050" dirty="0"/>
              <a:t>              start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</a:t>
            </a:r>
            <a:r>
              <a:rPr lang="en-GB" sz="1050" dirty="0" err="1"/>
              <a:t>condrestart</a:t>
            </a:r>
            <a:r>
              <a:rPr lang="en-GB" sz="1050" dirty="0"/>
              <a:t>)</a:t>
            </a:r>
            <a:br>
              <a:rPr lang="en-GB" sz="1050" dirty="0"/>
            </a:br>
            <a:r>
              <a:rPr lang="en-GB" sz="1050" dirty="0"/>
              <a:t>              if test "</a:t>
            </a:r>
            <a:r>
              <a:rPr lang="en-GB" sz="1050" dirty="0" err="1"/>
              <a:t>x`pidof</a:t>
            </a:r>
            <a:r>
              <a:rPr lang="en-GB" sz="1050" dirty="0"/>
              <a:t> </a:t>
            </a:r>
            <a:r>
              <a:rPr lang="en-GB" sz="1050" dirty="0" err="1"/>
              <a:t>anacron</a:t>
            </a:r>
            <a:r>
              <a:rPr lang="en-GB" sz="1050" dirty="0"/>
              <a:t>`" != x; then</a:t>
            </a:r>
            <a:br>
              <a:rPr lang="en-GB" sz="1050" dirty="0"/>
            </a:br>
            <a:r>
              <a:rPr lang="en-GB" sz="1050" dirty="0"/>
              <a:t>                    stop</a:t>
            </a:r>
            <a:br>
              <a:rPr lang="en-GB" sz="1050" dirty="0"/>
            </a:br>
            <a:r>
              <a:rPr lang="en-GB" sz="1050" dirty="0"/>
              <a:t>                    start</a:t>
            </a:r>
            <a:br>
              <a:rPr lang="en-GB" sz="1050" dirty="0"/>
            </a:br>
            <a:r>
              <a:rPr lang="en-GB" sz="1050" dirty="0"/>
              <a:t>              fi</a:t>
            </a:r>
            <a:br>
              <a:rPr lang="en-GB" sz="1050" dirty="0"/>
            </a:br>
            <a:r>
              <a:rPr lang="en-GB" sz="1050" dirty="0"/>
              <a:t>              ;;</a:t>
            </a:r>
            <a:br>
              <a:rPr lang="en-GB" sz="1050" dirty="0"/>
            </a:br>
            <a:r>
              <a:rPr lang="en-GB" sz="1050" dirty="0"/>
              <a:t>        *)</a:t>
            </a:r>
            <a:br>
              <a:rPr lang="en-GB" sz="1050" dirty="0"/>
            </a:br>
            <a:r>
              <a:rPr lang="en-GB" sz="1050" dirty="0"/>
              <a:t>              echo $"Usage: $0 {</a:t>
            </a:r>
            <a:r>
              <a:rPr lang="en-GB" sz="1050" dirty="0" err="1"/>
              <a:t>start|stop|restart|condrestart|status</a:t>
            </a:r>
            <a:r>
              <a:rPr lang="en-GB" sz="1050" dirty="0"/>
              <a:t>}”</a:t>
            </a:r>
            <a:br>
              <a:rPr lang="en-GB" sz="1050" dirty="0"/>
            </a:br>
            <a:r>
              <a:rPr lang="en-GB" sz="1050" dirty="0"/>
              <a:t>              exit 1</a:t>
            </a:r>
            <a:br>
              <a:rPr lang="en-GB" sz="1050" dirty="0"/>
            </a:br>
            <a:r>
              <a:rPr lang="en-GB" sz="1050" dirty="0" err="1"/>
              <a:t>esac</a:t>
            </a:r>
            <a:endParaRPr lang="en-RU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93325-9751-6E4C-AD0E-FFE8A1B2BDFC}"/>
              </a:ext>
            </a:extLst>
          </p:cNvPr>
          <p:cNvSpPr txBox="1"/>
          <p:nvPr/>
        </p:nvSpPr>
        <p:spPr>
          <a:xfrm>
            <a:off x="2446638" y="939113"/>
            <a:ext cx="58653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Following are the key points of bash case statements: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Case statement first expands the expression and tries to match it against each pattern.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When a match is found all of the associated statements until the double semicolon (;;) are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After the first match, case terminates with the exit status of the last command that was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If there is no match, exit status of case is zero.</a:t>
            </a:r>
          </a:p>
          <a:p>
            <a:endParaRPr lang="ru-R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25658-6F34-1846-8DB3-16E69944EB80}"/>
              </a:ext>
            </a:extLst>
          </p:cNvPr>
          <p:cNvSpPr txBox="1"/>
          <p:nvPr/>
        </p:nvSpPr>
        <p:spPr>
          <a:xfrm>
            <a:off x="4539049" y="3179805"/>
            <a:ext cx="411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www.thegeekstuff.com</a:t>
            </a:r>
            <a:r>
              <a:rPr lang="en-US" sz="1200" dirty="0"/>
              <a:t>/2010/07/bash-case-statement/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9963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9"/>
            <a:ext cx="7794694" cy="12160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Available in functions and in scripts.</a:t>
            </a:r>
          </a:p>
          <a:p>
            <a:r>
              <a:rPr lang="en-US" dirty="0"/>
              <a:t>$1, $2, $n</a:t>
            </a:r>
          </a:p>
          <a:p>
            <a:r>
              <a:rPr lang="en-US" dirty="0"/>
              <a:t>$*, $@</a:t>
            </a:r>
          </a:p>
          <a:p>
            <a:r>
              <a:rPr lang="en-US" dirty="0"/>
              <a:t>$#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67282-A9BA-6D42-AA04-74B81B426C5D}"/>
              </a:ext>
            </a:extLst>
          </p:cNvPr>
          <p:cNvSpPr txBox="1"/>
          <p:nvPr/>
        </p:nvSpPr>
        <p:spPr>
          <a:xfrm>
            <a:off x="700709" y="2295940"/>
            <a:ext cx="5814392" cy="13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 err="1"/>
              <a:t>i</a:t>
            </a:r>
            <a:r>
              <a:rPr lang="en-GB" sz="1013" dirty="0"/>
              <a:t>=1;</a:t>
            </a:r>
            <a:br>
              <a:rPr lang="en-GB" sz="1013" dirty="0"/>
            </a:br>
            <a:r>
              <a:rPr lang="en-GB" sz="1013" dirty="0"/>
              <a:t>j=</a:t>
            </a:r>
            <a:r>
              <a:rPr lang="en-GB" sz="1013" b="1" dirty="0"/>
              <a:t>$#</a:t>
            </a:r>
            <a:r>
              <a:rPr lang="en-GB" sz="1013" dirty="0"/>
              <a:t>;</a:t>
            </a:r>
            <a:br>
              <a:rPr lang="en-GB" sz="1013" dirty="0"/>
            </a:br>
            <a:r>
              <a:rPr lang="en-GB" sz="1013" b="1" dirty="0"/>
              <a:t>while</a:t>
            </a:r>
            <a:r>
              <a:rPr lang="en-GB" sz="1013" dirty="0"/>
              <a:t> [ </a:t>
            </a:r>
            <a:r>
              <a:rPr lang="en-GB" sz="1013" b="1" dirty="0"/>
              <a:t>$</a:t>
            </a:r>
            <a:r>
              <a:rPr lang="en-GB" sz="1013" b="1" dirty="0" err="1"/>
              <a:t>i</a:t>
            </a:r>
            <a:r>
              <a:rPr lang="en-GB" sz="1013" dirty="0"/>
              <a:t> -le </a:t>
            </a:r>
            <a:r>
              <a:rPr lang="en-GB" sz="1013" b="1" dirty="0"/>
              <a:t>$j</a:t>
            </a:r>
            <a:r>
              <a:rPr lang="en-GB" sz="1013" dirty="0"/>
              <a:t> ]</a:t>
            </a:r>
            <a:br>
              <a:rPr lang="en-GB" sz="1013" dirty="0"/>
            </a:br>
            <a:r>
              <a:rPr lang="en-GB" sz="1013" b="1" dirty="0"/>
              <a:t>do</a:t>
            </a:r>
            <a:br>
              <a:rPr lang="en-GB" sz="1013" b="1" dirty="0"/>
            </a:br>
            <a:r>
              <a:rPr lang="en-GB" sz="1013" b="1" dirty="0"/>
              <a:t>    </a:t>
            </a:r>
            <a:r>
              <a:rPr lang="en-GB" sz="1013" dirty="0"/>
              <a:t>echo </a:t>
            </a:r>
            <a:r>
              <a:rPr lang="en-GB" sz="1013" b="1" dirty="0"/>
              <a:t>"Username - $</a:t>
            </a:r>
            <a:r>
              <a:rPr lang="en-GB" sz="1013" b="1" dirty="0" err="1"/>
              <a:t>i</a:t>
            </a:r>
            <a:r>
              <a:rPr lang="en-GB" sz="1013" b="1" dirty="0"/>
              <a:t>: $1"</a:t>
            </a:r>
            <a:r>
              <a:rPr lang="en-GB" sz="1013" dirty="0"/>
              <a:t>;</a:t>
            </a:r>
            <a:br>
              <a:rPr lang="en-GB" sz="1013" dirty="0"/>
            </a:br>
            <a:r>
              <a:rPr lang="en-GB" sz="1013" dirty="0"/>
              <a:t>    </a:t>
            </a:r>
            <a:r>
              <a:rPr lang="en-GB" sz="1013" dirty="0" err="1"/>
              <a:t>i</a:t>
            </a:r>
            <a:r>
              <a:rPr lang="en-GB" sz="1013" dirty="0"/>
              <a:t>=$((</a:t>
            </a:r>
            <a:r>
              <a:rPr lang="en-GB" sz="1013" dirty="0" err="1"/>
              <a:t>i</a:t>
            </a:r>
            <a:r>
              <a:rPr lang="en-GB" sz="1013" dirty="0"/>
              <a:t> + 1));</a:t>
            </a:r>
            <a:br>
              <a:rPr lang="en-GB" sz="1013" dirty="0"/>
            </a:br>
            <a:r>
              <a:rPr lang="en-GB" sz="1013" dirty="0"/>
              <a:t>    shift 1;</a:t>
            </a:r>
            <a:br>
              <a:rPr lang="en-GB" sz="1013" dirty="0"/>
            </a:br>
            <a:r>
              <a:rPr lang="en-GB" sz="1013" b="1" dirty="0"/>
              <a:t>done</a:t>
            </a: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11315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/</a:t>
            </a:r>
            <a:r>
              <a:rPr lang="en-US" dirty="0"/>
              <a:t>bin/bash scripts variables, options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7E301-599D-D34D-86C0-8C3A14A721B3}"/>
              </a:ext>
            </a:extLst>
          </p:cNvPr>
          <p:cNvSpPr txBox="1"/>
          <p:nvPr/>
        </p:nvSpPr>
        <p:spPr>
          <a:xfrm>
            <a:off x="266007" y="872836"/>
            <a:ext cx="4954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./script.sh -a 4 -n5 --file-name myfile.txt --verbose </a:t>
            </a:r>
          </a:p>
          <a:p>
            <a:r>
              <a:rPr lang="en-RU" dirty="0"/>
              <a:t>./script.sh -a 4 -n5 myfile.txt</a:t>
            </a:r>
          </a:p>
          <a:p>
            <a:r>
              <a:rPr lang="en-RU" dirty="0"/>
              <a:t>./script.sh --help</a:t>
            </a:r>
          </a:p>
          <a:p>
            <a:r>
              <a:rPr lang="en-RU" dirty="0"/>
              <a:t>./script.sh -v</a:t>
            </a:r>
          </a:p>
          <a:p>
            <a:r>
              <a:rPr lang="en-RU" dirty="0"/>
              <a:t>./script.sh --version</a:t>
            </a:r>
          </a:p>
          <a:p>
            <a:r>
              <a:rPr lang="en-RU" dirty="0"/>
              <a:t>./java -verision</a:t>
            </a:r>
          </a:p>
          <a:p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ACE59-5704-614C-96D3-D9519AAE063A}"/>
              </a:ext>
            </a:extLst>
          </p:cNvPr>
          <p:cNvSpPr txBox="1"/>
          <p:nvPr/>
        </p:nvSpPr>
        <p:spPr>
          <a:xfrm>
            <a:off x="266007" y="2563437"/>
            <a:ext cx="495474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getopts</a:t>
            </a:r>
          </a:p>
          <a:p>
            <a:r>
              <a:rPr lang="en-RU" dirty="0"/>
              <a:t>shift</a:t>
            </a:r>
          </a:p>
          <a:p>
            <a:r>
              <a:rPr lang="en-RU" dirty="0"/>
              <a:t>$1 $2 $N</a:t>
            </a:r>
          </a:p>
          <a:p>
            <a:r>
              <a:rPr lang="en-RU" dirty="0"/>
              <a:t>$#</a:t>
            </a:r>
          </a:p>
          <a:p>
            <a:r>
              <a:rPr lang="en-RU" dirty="0"/>
              <a:t>$* $@</a:t>
            </a:r>
          </a:p>
        </p:txBody>
      </p:sp>
    </p:spTree>
    <p:extLst>
      <p:ext uri="{BB962C8B-B14F-4D97-AF65-F5344CB8AC3E}">
        <p14:creationId xmlns:p14="http://schemas.microsoft.com/office/powerpoint/2010/main" val="285141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34926-D646-274C-BADE-251635A6416B}"/>
              </a:ext>
            </a:extLst>
          </p:cNvPr>
          <p:cNvSpPr txBox="1"/>
          <p:nvPr/>
        </p:nvSpPr>
        <p:spPr>
          <a:xfrm>
            <a:off x="455230" y="1107183"/>
            <a:ext cx="5590761" cy="180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while </a:t>
            </a:r>
            <a:r>
              <a:rPr lang="en-GB" sz="1013" dirty="0" err="1"/>
              <a:t>getopts</a:t>
            </a:r>
            <a:r>
              <a:rPr lang="en-GB" sz="1013" dirty="0"/>
              <a:t> ":</a:t>
            </a:r>
            <a:r>
              <a:rPr lang="en-GB" sz="1013" dirty="0" err="1"/>
              <a:t>ht</a:t>
            </a:r>
            <a:r>
              <a:rPr lang="en-GB" sz="1013" dirty="0"/>
              <a:t>" opt</a:t>
            </a:r>
          </a:p>
          <a:p>
            <a:r>
              <a:rPr lang="en-GB" sz="1013" dirty="0"/>
              <a:t>do</a:t>
            </a:r>
            <a:br>
              <a:rPr lang="en-GB" sz="1013" dirty="0"/>
            </a:br>
            <a:r>
              <a:rPr lang="en-GB" sz="1013" dirty="0"/>
              <a:t>    case ${opt} in</a:t>
            </a:r>
            <a:br>
              <a:rPr lang="en-GB" sz="1013" dirty="0"/>
            </a:br>
            <a:r>
              <a:rPr lang="en-GB" sz="1013" dirty="0"/>
              <a:t>        h ) # process option h</a:t>
            </a:r>
            <a:br>
              <a:rPr lang="en-GB" sz="1013" dirty="0"/>
            </a:br>
            <a:r>
              <a:rPr lang="en-GB" sz="1013" dirty="0"/>
              <a:t>           ;;</a:t>
            </a:r>
            <a:br>
              <a:rPr lang="en-GB" sz="1013" dirty="0"/>
            </a:br>
            <a:r>
              <a:rPr lang="en-GB" sz="1013" dirty="0"/>
              <a:t>        t ) # process option t</a:t>
            </a:r>
            <a:br>
              <a:rPr lang="en-GB" sz="1013" dirty="0"/>
            </a:br>
            <a:r>
              <a:rPr lang="en-GB" sz="1013" dirty="0"/>
              <a:t>           ;;</a:t>
            </a:r>
            <a:br>
              <a:rPr lang="en-GB" sz="1013" dirty="0"/>
            </a:br>
            <a:r>
              <a:rPr lang="en-GB" sz="1013" dirty="0"/>
              <a:t>        \? ) echo "Usage: </a:t>
            </a:r>
            <a:r>
              <a:rPr lang="en-GB" sz="1013" dirty="0" err="1"/>
              <a:t>cmd</a:t>
            </a:r>
            <a:r>
              <a:rPr lang="en-GB" sz="1013" dirty="0"/>
              <a:t> [-h] [-t]”</a:t>
            </a:r>
            <a:br>
              <a:rPr lang="en-GB" sz="1013" dirty="0"/>
            </a:br>
            <a:r>
              <a:rPr lang="en-GB" sz="1013" dirty="0"/>
              <a:t>           ;;</a:t>
            </a:r>
            <a:br>
              <a:rPr lang="en-GB" sz="1013" dirty="0"/>
            </a:br>
            <a:r>
              <a:rPr lang="en-GB" sz="1013" dirty="0"/>
              <a:t>     </a:t>
            </a:r>
            <a:r>
              <a:rPr lang="en-GB" sz="1013" dirty="0" err="1"/>
              <a:t>esac</a:t>
            </a:r>
            <a:br>
              <a:rPr lang="en-GB" sz="1013" dirty="0"/>
            </a:br>
            <a:r>
              <a:rPr lang="en-GB" sz="1013" dirty="0"/>
              <a:t>done</a:t>
            </a:r>
            <a:endParaRPr lang="en-RU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12E5F-3EB3-EA42-9124-2F6D8C24B4E8}"/>
              </a:ext>
            </a:extLst>
          </p:cNvPr>
          <p:cNvSpPr txBox="1"/>
          <p:nvPr/>
        </p:nvSpPr>
        <p:spPr>
          <a:xfrm>
            <a:off x="2907957" y="1021492"/>
            <a:ext cx="60218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getopts</a:t>
            </a:r>
            <a:r>
              <a:rPr lang="en-US" sz="1100" dirty="0"/>
              <a:t> </a:t>
            </a:r>
            <a:r>
              <a:rPr lang="en-US" sz="1100" u="sng" dirty="0" err="1"/>
              <a:t>optstring</a:t>
            </a:r>
            <a:r>
              <a:rPr lang="en-US" sz="1100" dirty="0"/>
              <a:t> </a:t>
            </a:r>
            <a:r>
              <a:rPr lang="en-US" sz="1100" u="sng" dirty="0"/>
              <a:t>name</a:t>
            </a:r>
            <a:r>
              <a:rPr lang="en-US" sz="1100" dirty="0"/>
              <a:t> [</a:t>
            </a:r>
            <a:r>
              <a:rPr lang="en-US" sz="1100" u="sng" dirty="0" err="1"/>
              <a:t>args</a:t>
            </a:r>
            <a:r>
              <a:rPr lang="en-US" sz="1100" dirty="0"/>
              <a:t>]</a:t>
            </a:r>
          </a:p>
          <a:p>
            <a:r>
              <a:rPr lang="en-US" sz="1100" dirty="0"/>
              <a:t>              </a:t>
            </a:r>
            <a:r>
              <a:rPr lang="en-US" sz="1100" dirty="0" err="1"/>
              <a:t>getopts</a:t>
            </a:r>
            <a:r>
              <a:rPr lang="en-US" sz="1100" dirty="0"/>
              <a:t> is used by shell procedures to parse positional  parameters.   </a:t>
            </a:r>
            <a:r>
              <a:rPr lang="en-US" sz="1100" u="sng" dirty="0" err="1"/>
              <a:t>optstring</a:t>
            </a:r>
            <a:endParaRPr lang="en-US" sz="1100" dirty="0"/>
          </a:p>
          <a:p>
            <a:r>
              <a:rPr lang="en-US" sz="1100" dirty="0"/>
              <a:t>              contains the option characters to be recognized; if a character is followed by a</a:t>
            </a:r>
          </a:p>
          <a:p>
            <a:r>
              <a:rPr lang="en-US" sz="1100" dirty="0"/>
              <a:t>              colon, the option is expected to have an argument,  which  should  be  separated</a:t>
            </a:r>
          </a:p>
          <a:p>
            <a:r>
              <a:rPr lang="en-US" sz="1100" dirty="0"/>
              <a:t>              from  it by white space.  The colon and question mark characters may not be used</a:t>
            </a:r>
          </a:p>
          <a:p>
            <a:r>
              <a:rPr lang="en-US" sz="1100" dirty="0"/>
              <a:t>              as option characters.  Each time it is invoked, </a:t>
            </a:r>
            <a:r>
              <a:rPr lang="en-US" sz="1100" dirty="0" err="1"/>
              <a:t>getopts</a:t>
            </a:r>
            <a:r>
              <a:rPr lang="en-US" sz="1100" dirty="0"/>
              <a:t> places the  next  option</a:t>
            </a:r>
          </a:p>
          <a:p>
            <a:r>
              <a:rPr lang="en-US" sz="1100" dirty="0"/>
              <a:t>              in  the  shell  variable  </a:t>
            </a:r>
            <a:r>
              <a:rPr lang="en-US" sz="1100" u="sng" dirty="0"/>
              <a:t>name</a:t>
            </a:r>
            <a:r>
              <a:rPr lang="en-US" sz="1100" dirty="0"/>
              <a:t>,  initializing </a:t>
            </a:r>
            <a:r>
              <a:rPr lang="en-US" sz="1100" u="sng" dirty="0"/>
              <a:t>name</a:t>
            </a:r>
            <a:r>
              <a:rPr lang="en-US" sz="1100" dirty="0"/>
              <a:t> if it does not exist, and the</a:t>
            </a:r>
          </a:p>
          <a:p>
            <a:r>
              <a:rPr lang="en-US" sz="1100" dirty="0"/>
              <a:t>              index of the next argument to be processed into the variable OPTIND.  OPTIND  is</a:t>
            </a:r>
          </a:p>
          <a:p>
            <a:r>
              <a:rPr lang="en-US" sz="1100" dirty="0"/>
              <a:t>              initialized  to  1  each  time  the shell or a shell script is invoked.  When an</a:t>
            </a:r>
          </a:p>
          <a:p>
            <a:r>
              <a:rPr lang="en-US" sz="1100" dirty="0"/>
              <a:t>              option requires an argument, </a:t>
            </a:r>
            <a:r>
              <a:rPr lang="en-US" sz="1100" dirty="0" err="1"/>
              <a:t>getopts</a:t>
            </a:r>
            <a:r>
              <a:rPr lang="en-US" sz="1100" dirty="0"/>
              <a:t> places  that  argument  into  the  variable</a:t>
            </a:r>
          </a:p>
          <a:p>
            <a:r>
              <a:rPr lang="en-US" sz="1100" dirty="0"/>
              <a:t>              OPTARG.   The  shell  does  not  reset OPTIND automatically; it must be manually</a:t>
            </a:r>
          </a:p>
          <a:p>
            <a:r>
              <a:rPr lang="en-US" sz="1100" dirty="0"/>
              <a:t>              reset between multiple calls to </a:t>
            </a:r>
            <a:r>
              <a:rPr lang="en-US" sz="1100" dirty="0" err="1"/>
              <a:t>getopts</a:t>
            </a:r>
            <a:r>
              <a:rPr lang="en-US" sz="1100" dirty="0"/>
              <a:t> within the same shell  invocation  if  a</a:t>
            </a:r>
          </a:p>
          <a:p>
            <a:r>
              <a:rPr lang="en-US" sz="1100" dirty="0"/>
              <a:t>              new set of parameters is to be used.</a:t>
            </a: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47642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BD02F-4240-A84B-AF6C-7BB6B27E232E}"/>
              </a:ext>
            </a:extLst>
          </p:cNvPr>
          <p:cNvSpPr txBox="1"/>
          <p:nvPr/>
        </p:nvSpPr>
        <p:spPr>
          <a:xfrm>
            <a:off x="581439" y="1371600"/>
            <a:ext cx="6470374" cy="211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 err="1"/>
              <a:t>tempfile</a:t>
            </a:r>
            <a:r>
              <a:rPr lang="en-GB" sz="1013" dirty="0"/>
              <a:t>=/</a:t>
            </a:r>
            <a:r>
              <a:rPr lang="en-GB" sz="1013" dirty="0" err="1"/>
              <a:t>tmp</a:t>
            </a:r>
            <a:r>
              <a:rPr lang="en-GB" sz="1013" dirty="0"/>
              <a:t>/</a:t>
            </a:r>
            <a:r>
              <a:rPr lang="en-GB" sz="1013" dirty="0" err="1"/>
              <a:t>tmpdata</a:t>
            </a:r>
            <a:br>
              <a:rPr lang="en-GB" sz="1013" dirty="0"/>
            </a:br>
            <a:r>
              <a:rPr lang="en-GB" sz="1013" dirty="0"/>
              <a:t>trap "rm -f $</a:t>
            </a:r>
            <a:r>
              <a:rPr lang="en-GB" sz="1013" dirty="0" err="1"/>
              <a:t>tempfile</a:t>
            </a:r>
            <a:r>
              <a:rPr lang="en-GB" sz="1013" dirty="0"/>
              <a:t>" EXIT</a:t>
            </a:r>
            <a:br>
              <a:rPr lang="en-GB" sz="1013" dirty="0"/>
            </a:br>
            <a:br>
              <a:rPr lang="en-GB" sz="1013" dirty="0"/>
            </a:br>
            <a:r>
              <a:rPr lang="en-GB" sz="1013" b="1" dirty="0"/>
              <a:t>function</a:t>
            </a:r>
            <a:r>
              <a:rPr lang="en-GB" sz="1013" dirty="0"/>
              <a:t> </a:t>
            </a:r>
            <a:r>
              <a:rPr lang="en-GB" sz="1013" dirty="0" err="1"/>
              <a:t>cleanup</a:t>
            </a:r>
            <a:r>
              <a:rPr lang="en-GB" sz="1013" dirty="0"/>
              <a:t>()</a:t>
            </a:r>
            <a:br>
              <a:rPr lang="en-GB" sz="1013" dirty="0"/>
            </a:br>
            <a:r>
              <a:rPr lang="en-GB" sz="1013" dirty="0"/>
              <a:t>{ </a:t>
            </a:r>
            <a:r>
              <a:rPr lang="en-GB" sz="1013" i="1" dirty="0"/>
              <a:t># ...</a:t>
            </a:r>
            <a:r>
              <a:rPr lang="en-GB" sz="1013" dirty="0"/>
              <a:t> } </a:t>
            </a:r>
            <a:br>
              <a:rPr lang="en-GB" sz="1013" dirty="0"/>
            </a:br>
            <a:r>
              <a:rPr lang="en-GB" sz="1013" dirty="0"/>
              <a:t>trap </a:t>
            </a:r>
            <a:r>
              <a:rPr lang="en-GB" sz="1013" dirty="0" err="1"/>
              <a:t>cleanup</a:t>
            </a:r>
            <a:r>
              <a:rPr lang="en-GB" sz="1013" dirty="0"/>
              <a:t> EXIT</a:t>
            </a:r>
            <a:br>
              <a:rPr lang="en-GB" sz="1013" dirty="0"/>
            </a:br>
            <a:br>
              <a:rPr lang="en-GB" sz="1013" dirty="0"/>
            </a:br>
            <a:br>
              <a:rPr lang="en-GB" sz="1013" dirty="0"/>
            </a:br>
            <a:r>
              <a:rPr lang="en-GB" sz="1013" dirty="0">
                <a:hlinkClick r:id="rId2"/>
              </a:rPr>
              <a:t>https://www.linuxjournal.com/content/bash-trap-command</a:t>
            </a:r>
            <a:br>
              <a:rPr lang="en-GB" sz="1013" dirty="0"/>
            </a:br>
            <a:br>
              <a:rPr lang="en-GB" sz="1013" dirty="0"/>
            </a:br>
            <a:r>
              <a:rPr lang="en-GB" sz="1013" dirty="0">
                <a:hlinkClick r:id="rId3"/>
              </a:rPr>
              <a:t>https://opensource.com/article/20/6/bash-trap</a:t>
            </a:r>
            <a:br>
              <a:rPr lang="en-GB" sz="1013" dirty="0"/>
            </a:br>
            <a:br>
              <a:rPr lang="en-GB" sz="1013" dirty="0"/>
            </a:b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37738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https://www.computerhope.com/unix/bash/read.htm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6270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parallel executions /dev/</a:t>
            </a:r>
            <a:r>
              <a:rPr lang="en-US" dirty="0" err="1"/>
              <a:t>fd</a:t>
            </a:r>
            <a:r>
              <a:rPr lang="en-US" dirty="0"/>
              <a:t>/[012]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133003" y="682890"/>
            <a:ext cx="868609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050" dirty="0"/>
              <a:t>command1 | command2 | command3 &gt;stdoutfile 2&gt;stderrfile</a:t>
            </a:r>
          </a:p>
          <a:p>
            <a:br>
              <a:rPr lang="en-RU" sz="1050" dirty="0"/>
            </a:br>
            <a:r>
              <a:rPr lang="en-RU" sz="1050" dirty="0"/>
              <a:t>| pipe to pipe</a:t>
            </a:r>
          </a:p>
          <a:p>
            <a:r>
              <a:rPr lang="en-RU" sz="1050" dirty="0"/>
              <a:t>&gt; pipe to file</a:t>
            </a:r>
            <a:br>
              <a:rPr lang="en-RU" sz="1050" dirty="0"/>
            </a:br>
            <a:r>
              <a:rPr lang="en-RU" sz="1050" dirty="0"/>
              <a:t>&lt; file to pipe</a:t>
            </a:r>
          </a:p>
          <a:p>
            <a:pPr marL="171450" indent="-171450">
              <a:buFont typeface="Wingdings" pitchFamily="2" charset="2"/>
              <a:buChar char="Ø"/>
            </a:pPr>
            <a:endParaRPr lang="en-RU" sz="1050" dirty="0"/>
          </a:p>
          <a:p>
            <a:r>
              <a:rPr lang="en-RU" sz="1050" dirty="0"/>
              <a:t>&gt;&gt; - noclobber</a:t>
            </a:r>
          </a:p>
        </p:txBody>
      </p:sp>
    </p:spTree>
    <p:extLst>
      <p:ext uri="{BB962C8B-B14F-4D97-AF65-F5344CB8AC3E}">
        <p14:creationId xmlns:p14="http://schemas.microsoft.com/office/powerpoint/2010/main" val="420143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 3&lt;&gt;/dev/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www.google.com</a:t>
            </a:r>
            <a:r>
              <a:rPr lang="en-GB" dirty="0"/>
              <a:t>/80</a:t>
            </a:r>
            <a:br>
              <a:rPr lang="en-GB" dirty="0"/>
            </a:br>
            <a:r>
              <a:rPr lang="en-GB" dirty="0"/>
              <a:t>echo -e "GET / HTTP/1.1\r\</a:t>
            </a:r>
            <a:r>
              <a:rPr lang="en-GB" dirty="0" err="1"/>
              <a:t>nhost</a:t>
            </a:r>
            <a:r>
              <a:rPr lang="en-GB" dirty="0"/>
              <a:t>: http://</a:t>
            </a:r>
            <a:r>
              <a:rPr lang="en-GB" dirty="0" err="1"/>
              <a:t>www.google.com</a:t>
            </a:r>
            <a:r>
              <a:rPr lang="en-GB" dirty="0"/>
              <a:t>\r\</a:t>
            </a:r>
            <a:r>
              <a:rPr lang="en-GB" dirty="0" err="1"/>
              <a:t>nConnection</a:t>
            </a:r>
            <a:r>
              <a:rPr lang="en-GB" dirty="0"/>
              <a:t>: close\r\n\r\n" &gt;&amp;3</a:t>
            </a:r>
            <a:br>
              <a:rPr lang="en-GB" dirty="0"/>
            </a:br>
            <a:r>
              <a:rPr lang="en-GB" dirty="0"/>
              <a:t>cat &lt;&amp;3</a:t>
            </a:r>
          </a:p>
          <a:p>
            <a:r>
              <a:rPr lang="en-GB" dirty="0"/>
              <a:t>cat &lt;/dev/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time.nist.gov</a:t>
            </a:r>
            <a:r>
              <a:rPr lang="en-GB" dirty="0"/>
              <a:t>/13</a:t>
            </a:r>
          </a:p>
          <a:p>
            <a:endParaRPr lang="en-US" dirty="0"/>
          </a:p>
          <a:p>
            <a:r>
              <a:rPr lang="en-GB" dirty="0"/>
              <a:t>cat &lt;&lt;EOF &gt;&gt;</a:t>
            </a:r>
            <a:r>
              <a:rPr lang="en-GB" dirty="0" err="1"/>
              <a:t>brightup.sh</a:t>
            </a:r>
            <a:br>
              <a:rPr lang="en-GB" dirty="0"/>
            </a:br>
            <a:r>
              <a:rPr lang="en-GB" dirty="0"/>
              <a:t>#!/bin/</a:t>
            </a:r>
            <a:r>
              <a:rPr lang="en-GB" dirty="0" err="1"/>
              <a:t>sh</a:t>
            </a:r>
            <a:br>
              <a:rPr lang="en-GB" dirty="0"/>
            </a:br>
            <a:r>
              <a:rPr lang="en-GB" dirty="0"/>
              <a:t># Created on $(date # : &lt;&lt;-- this will be evaluated before cat;)</a:t>
            </a:r>
            <a:br>
              <a:rPr lang="en-GB" dirty="0"/>
            </a:br>
            <a:r>
              <a:rPr lang="en-GB" dirty="0"/>
              <a:t>echo "\$HOME will not be evaluated because it is backslash-escaped"</a:t>
            </a:r>
            <a:br>
              <a:rPr lang="en-GB" dirty="0"/>
            </a:br>
            <a:r>
              <a:rPr lang="en-GB" dirty="0"/>
              <a:t>EOF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redirrections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 – replaces current process with specified command: exec bash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If you run exec by itself, without a command, it will simply make the redirections apply to the current shell. You probably know that when you run command &gt; file, the output of command is written to file instead of to your terminal (this is called a </a:t>
            </a:r>
            <a:r>
              <a:rPr lang="en-GB" i="1" dirty="0"/>
              <a:t>redirection</a:t>
            </a:r>
            <a:r>
              <a:rPr lang="en-GB" dirty="0"/>
              <a:t>). If you run exec &gt; file instead, then the redirection applies to the entire shell: Any output produced by the shell is written to file instead of to your terminal.</a:t>
            </a:r>
          </a:p>
          <a:p>
            <a:r>
              <a:rPr lang="en-GB" dirty="0"/>
              <a:t>exec 3&lt;&gt;/dev/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www.google.com</a:t>
            </a:r>
            <a:r>
              <a:rPr lang="en-GB" dirty="0"/>
              <a:t>/80</a:t>
            </a:r>
            <a:br>
              <a:rPr lang="en-GB" dirty="0"/>
            </a:br>
            <a:r>
              <a:rPr lang="en-GB" dirty="0"/>
              <a:t>echo -e "GET / HTTP/1.1\r\</a:t>
            </a:r>
            <a:r>
              <a:rPr lang="en-GB" dirty="0" err="1"/>
              <a:t>nhost</a:t>
            </a:r>
            <a:r>
              <a:rPr lang="en-GB" dirty="0"/>
              <a:t>: http://</a:t>
            </a:r>
            <a:r>
              <a:rPr lang="en-GB" dirty="0" err="1"/>
              <a:t>www.google.com</a:t>
            </a:r>
            <a:r>
              <a:rPr lang="en-GB" dirty="0"/>
              <a:t>\r\</a:t>
            </a:r>
            <a:r>
              <a:rPr lang="en-GB" dirty="0" err="1"/>
              <a:t>nConnection</a:t>
            </a:r>
            <a:r>
              <a:rPr lang="en-GB" dirty="0"/>
              <a:t>: close\r\n\r\n" &gt;&amp;3</a:t>
            </a:r>
            <a:br>
              <a:rPr lang="en-GB" dirty="0"/>
            </a:br>
            <a:r>
              <a:rPr lang="en-GB" dirty="0"/>
              <a:t>cat &lt;&amp;3</a:t>
            </a:r>
          </a:p>
          <a:p>
            <a:r>
              <a:rPr lang="en-GB" dirty="0"/>
              <a:t>cat &lt;/dev/</a:t>
            </a:r>
            <a:r>
              <a:rPr lang="en-GB" dirty="0" err="1"/>
              <a:t>tcp</a:t>
            </a:r>
            <a:r>
              <a:rPr lang="en-GB" dirty="0"/>
              <a:t>/</a:t>
            </a:r>
            <a:r>
              <a:rPr lang="en-GB" dirty="0" err="1"/>
              <a:t>time.nist.gov</a:t>
            </a:r>
            <a:r>
              <a:rPr lang="en-GB" dirty="0"/>
              <a:t>/13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362250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133003" y="699516"/>
            <a:ext cx="8686097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calculate () {</a:t>
            </a:r>
            <a:br>
              <a:rPr lang="en-GB" sz="1050" dirty="0"/>
            </a:br>
            <a:r>
              <a:rPr lang="en-GB" sz="1050" dirty="0"/>
              <a:t>   read -p "Enter the first number: " n1</a:t>
            </a:r>
            <a:br>
              <a:rPr lang="en-GB" sz="1050" dirty="0"/>
            </a:br>
            <a:r>
              <a:rPr lang="en-GB" sz="1050" dirty="0"/>
              <a:t>   read -p "Enter the second number: " n2</a:t>
            </a:r>
            <a:br>
              <a:rPr lang="en-GB" sz="1050" dirty="0"/>
            </a:br>
            <a:r>
              <a:rPr lang="en-GB" sz="1050" dirty="0"/>
              <a:t>   echo "$n1 $1 $n2 = " </a:t>
            </a:r>
            <a:r>
              <a:rPr lang="en-GB" sz="1050" b="1" dirty="0"/>
              <a:t>$(</a:t>
            </a:r>
            <a:r>
              <a:rPr lang="en-GB" sz="1050" dirty="0" err="1"/>
              <a:t>bc</a:t>
            </a:r>
            <a:r>
              <a:rPr lang="en-GB" sz="1050" dirty="0"/>
              <a:t> -l &lt;&lt;&lt; "$n1$1$n2"</a:t>
            </a:r>
            <a:r>
              <a:rPr lang="en-GB" sz="1050" b="1" dirty="0"/>
              <a:t>)</a:t>
            </a:r>
            <a:r>
              <a:rPr lang="en-GB" sz="1050" dirty="0"/>
              <a:t> </a:t>
            </a:r>
            <a:br>
              <a:rPr lang="en-GB" sz="1050" dirty="0"/>
            </a:br>
            <a:r>
              <a:rPr lang="en-GB" sz="1050" dirty="0"/>
              <a:t>}</a:t>
            </a:r>
            <a:br>
              <a:rPr lang="en-GB" sz="1050" dirty="0"/>
            </a:br>
            <a:br>
              <a:rPr lang="en-GB" sz="1050" dirty="0"/>
            </a:br>
            <a:r>
              <a:rPr lang="en-GB" sz="1050" dirty="0"/>
              <a:t>PS3="Select the operation: ”</a:t>
            </a:r>
            <a:br>
              <a:rPr lang="en-GB" sz="1050" dirty="0"/>
            </a:br>
            <a:br>
              <a:rPr lang="en-GB" sz="1050" dirty="0"/>
            </a:br>
            <a:r>
              <a:rPr lang="en-GB" sz="1050" b="1" dirty="0"/>
              <a:t>select</a:t>
            </a:r>
            <a:r>
              <a:rPr lang="en-GB" sz="1050" dirty="0"/>
              <a:t> opt in add subtract multiply divide quit;</a:t>
            </a:r>
            <a:br>
              <a:rPr lang="en-GB" sz="1050" dirty="0"/>
            </a:br>
            <a:r>
              <a:rPr lang="en-GB" sz="1050" b="1" dirty="0"/>
              <a:t>do</a:t>
            </a:r>
            <a:br>
              <a:rPr lang="en-GB" sz="1050" b="1" dirty="0"/>
            </a:br>
            <a:r>
              <a:rPr lang="en-GB" sz="1050" b="1" dirty="0"/>
              <a:t>    case</a:t>
            </a:r>
            <a:r>
              <a:rPr lang="en-GB" sz="1050" dirty="0"/>
              <a:t> $opt in</a:t>
            </a:r>
            <a:br>
              <a:rPr lang="en-GB" sz="1050" dirty="0"/>
            </a:br>
            <a:r>
              <a:rPr lang="en-GB" sz="1050" dirty="0"/>
              <a:t>        add)</a:t>
            </a:r>
            <a:br>
              <a:rPr lang="en-GB" sz="1050" dirty="0"/>
            </a:br>
            <a:r>
              <a:rPr lang="en-GB" sz="1050" dirty="0"/>
              <a:t>            calculate "+";;</a:t>
            </a:r>
            <a:br>
              <a:rPr lang="en-GB" sz="1050" dirty="0"/>
            </a:br>
            <a:r>
              <a:rPr lang="en-GB" sz="1050" dirty="0"/>
              <a:t>        subtract)</a:t>
            </a:r>
            <a:br>
              <a:rPr lang="en-GB" sz="1050" dirty="0"/>
            </a:br>
            <a:r>
              <a:rPr lang="en-GB" sz="1050" dirty="0"/>
              <a:t>            calculate "-";;</a:t>
            </a:r>
            <a:br>
              <a:rPr lang="en-GB" sz="1050" dirty="0"/>
            </a:br>
            <a:r>
              <a:rPr lang="en-GB" sz="1050" dirty="0"/>
              <a:t>        multiply)</a:t>
            </a:r>
            <a:br>
              <a:rPr lang="en-GB" sz="1050" dirty="0"/>
            </a:br>
            <a:r>
              <a:rPr lang="en-GB" sz="1050" dirty="0"/>
              <a:t>            calculate "*";;</a:t>
            </a:r>
            <a:br>
              <a:rPr lang="en-GB" sz="1050" dirty="0"/>
            </a:br>
            <a:r>
              <a:rPr lang="en-GB" sz="1050" dirty="0"/>
              <a:t>        divide)</a:t>
            </a:r>
            <a:br>
              <a:rPr lang="en-GB" sz="1050" dirty="0"/>
            </a:br>
            <a:r>
              <a:rPr lang="en-GB" sz="1050" dirty="0"/>
              <a:t>            calculate "/";;</a:t>
            </a:r>
            <a:br>
              <a:rPr lang="en-GB" sz="1050" dirty="0"/>
            </a:br>
            <a:r>
              <a:rPr lang="en-GB" sz="1050" dirty="0"/>
              <a:t>        quit)</a:t>
            </a:r>
            <a:br>
              <a:rPr lang="en-GB" sz="1050" dirty="0"/>
            </a:br>
            <a:r>
              <a:rPr lang="en-GB" sz="1050" dirty="0"/>
              <a:t>            break;;</a:t>
            </a:r>
            <a:br>
              <a:rPr lang="en-GB" sz="1050" dirty="0"/>
            </a:br>
            <a:r>
              <a:rPr lang="en-GB" sz="1050" dirty="0"/>
              <a:t>        *)</a:t>
            </a:r>
            <a:br>
              <a:rPr lang="en-GB" sz="1050" dirty="0"/>
            </a:br>
            <a:r>
              <a:rPr lang="en-GB" sz="1050" dirty="0"/>
              <a:t>            echo "Invalid option $REPLY";;</a:t>
            </a:r>
            <a:br>
              <a:rPr lang="en-GB" sz="1050" dirty="0"/>
            </a:br>
            <a:r>
              <a:rPr lang="en-GB" sz="1050" dirty="0"/>
              <a:t>     </a:t>
            </a:r>
            <a:r>
              <a:rPr lang="en-GB" sz="1050" b="1" dirty="0" err="1"/>
              <a:t>esac</a:t>
            </a:r>
            <a:br>
              <a:rPr lang="en-GB" sz="1050" b="1" dirty="0"/>
            </a:br>
            <a:r>
              <a:rPr lang="en-GB" sz="1050" b="1" dirty="0"/>
              <a:t>done</a:t>
            </a:r>
            <a:endParaRPr lang="en-RU" sz="1050" dirty="0"/>
          </a:p>
        </p:txBody>
      </p:sp>
    </p:spTree>
    <p:extLst>
      <p:ext uri="{BB962C8B-B14F-4D97-AF65-F5344CB8AC3E}">
        <p14:creationId xmlns:p14="http://schemas.microsoft.com/office/powerpoint/2010/main" val="26920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4"/>
              </a:rPr>
              <a:t>https://www.datacamp.com/courses/introduction-to-bash-scripting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</a:t>
            </a:r>
            <a:r>
              <a:rPr lang="en-GB" dirty="0" err="1">
                <a:solidFill>
                  <a:srgbClr val="444444"/>
                </a:solidFill>
                <a:latin typeface="Trebuchet MS"/>
                <a:cs typeface="Trebuchet MS"/>
              </a:rPr>
              <a:t>DataCamp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shell intro (Paid)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5"/>
              </a:rPr>
              <a:t>https://www.youtube.com/playlist?list=PLS1QulWo1RIYmaxcEqw5JhK3b-6rgdWO_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for beginners</a:t>
            </a: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6"/>
              </a:rPr>
              <a:t>https://tldp.org/LDP/Bash-Beginners-Guide/html/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comprehensive Guide with samples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7"/>
              </a:rPr>
              <a:t>https://github.com/orasul/bash-scripts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some pure bash scripts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8"/>
              </a:rPr>
              <a:t>https://github.com/dylanaraps/pure-bash-bible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lot’s of pure bash scripts</a:t>
            </a:r>
          </a:p>
          <a:p>
            <a:pPr marL="0" indent="0">
              <a:buNone/>
            </a:pP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Following links – will help to introduce bash programming</a:t>
            </a:r>
          </a:p>
        </p:txBody>
      </p:sp>
    </p:spTree>
    <p:extLst>
      <p:ext uri="{BB962C8B-B14F-4D97-AF65-F5344CB8AC3E}">
        <p14:creationId xmlns:p14="http://schemas.microsoft.com/office/powerpoint/2010/main" val="317954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Brackets { [ ( [[ ((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133003" y="682890"/>
            <a:ext cx="868609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050" dirty="0"/>
              <a:t>${variable} – variable invocation</a:t>
            </a:r>
          </a:p>
          <a:p>
            <a:r>
              <a:rPr lang="en-RU" sz="1050" dirty="0"/>
              <a:t>$[ ] =&gt; $(( )) – arithmetic expansion</a:t>
            </a:r>
          </a:p>
          <a:p>
            <a:r>
              <a:rPr lang="en-RU" sz="1050" dirty="0"/>
              <a:t>`` =&gt; $( )  - shell evaluation (eval)</a:t>
            </a:r>
          </a:p>
          <a:p>
            <a:r>
              <a:rPr lang="en-RU" sz="1050" dirty="0"/>
              <a:t>[ ] – test</a:t>
            </a:r>
          </a:p>
          <a:p>
            <a:r>
              <a:rPr lang="en-RU" sz="1050" dirty="0"/>
              <a:t>[[ ]] – bash test</a:t>
            </a:r>
          </a:p>
          <a:p>
            <a:r>
              <a:rPr lang="en-RU" sz="1050" dirty="0"/>
              <a:t>(( )) – compund command</a:t>
            </a:r>
          </a:p>
          <a:p>
            <a:r>
              <a:rPr lang="en-RU" sz="1050" dirty="0"/>
              <a:t>( 1 2 3 ) – array (declare -a)</a:t>
            </a:r>
          </a:p>
          <a:p>
            <a:r>
              <a:rPr lang="en-RU" sz="1050" dirty="0"/>
              <a:t>&lt;( ) – command execution stdout</a:t>
            </a:r>
          </a:p>
          <a:p>
            <a:endParaRPr lang="en-RU" sz="1050" dirty="0"/>
          </a:p>
          <a:p>
            <a:r>
              <a:rPr lang="en-RU" sz="1050" dirty="0"/>
              <a:t>() – functions</a:t>
            </a:r>
          </a:p>
          <a:p>
            <a:endParaRPr lang="en-RU" sz="1050" dirty="0"/>
          </a:p>
          <a:p>
            <a:r>
              <a:rPr lang="en-RU" sz="1050" dirty="0"/>
              <a:t>{ – start of the function;</a:t>
            </a:r>
          </a:p>
          <a:p>
            <a:r>
              <a:rPr lang="en-RU" sz="1050" dirty="0"/>
              <a:t>} – end of the function; </a:t>
            </a:r>
          </a:p>
          <a:p>
            <a:endParaRPr lang="en-RU" sz="1050" dirty="0"/>
          </a:p>
          <a:p>
            <a:r>
              <a:rPr lang="en-RU" sz="1050" dirty="0"/>
              <a:t>{1..8} </a:t>
            </a:r>
            <a:r>
              <a:rPr lang="en-RU" sz="1050" dirty="0">
                <a:sym typeface="Wingdings" pitchFamily="2" charset="2"/>
              </a:rPr>
              <a:t>&lt;==&gt;</a:t>
            </a:r>
            <a:r>
              <a:rPr lang="en-RU" sz="1050" dirty="0"/>
              <a:t> seq 1 8</a:t>
            </a:r>
          </a:p>
          <a:p>
            <a:endParaRPr lang="en-RU" sz="1050" dirty="0"/>
          </a:p>
          <a:p>
            <a:endParaRPr lang="en-RU" sz="1050" dirty="0"/>
          </a:p>
          <a:p>
            <a:r>
              <a:rPr lang="en-RU" sz="1050" b="1" dirty="0"/>
              <a:t>fork bomb</a:t>
            </a:r>
            <a:br>
              <a:rPr lang="en-RU" sz="1050" dirty="0"/>
            </a:br>
            <a:r>
              <a:rPr lang="en-RU" sz="1050" dirty="0">
                <a:sym typeface="Wingdings" pitchFamily="2" charset="2"/>
              </a:rPr>
              <a:t>: ()</a:t>
            </a:r>
            <a:br>
              <a:rPr lang="en-RU" sz="1050" dirty="0">
                <a:sym typeface="Wingdings" pitchFamily="2" charset="2"/>
              </a:rPr>
            </a:br>
            <a:r>
              <a:rPr lang="en-RU" sz="1050" dirty="0">
                <a:sym typeface="Wingdings" pitchFamily="2" charset="2"/>
              </a:rPr>
              <a:t>{</a:t>
            </a:r>
            <a:br>
              <a:rPr lang="en-RU" sz="1050" dirty="0">
                <a:sym typeface="Wingdings" pitchFamily="2" charset="2"/>
              </a:rPr>
            </a:br>
            <a:r>
              <a:rPr lang="en-RU" sz="1050" dirty="0">
                <a:sym typeface="Wingdings" pitchFamily="2" charset="2"/>
              </a:rPr>
              <a:t>  : | :</a:t>
            </a:r>
            <a:br>
              <a:rPr lang="en-RU" sz="1050" dirty="0">
                <a:sym typeface="Wingdings" pitchFamily="2" charset="2"/>
              </a:rPr>
            </a:br>
            <a:r>
              <a:rPr lang="en-RU" sz="1050" dirty="0">
                <a:sym typeface="Wingdings" pitchFamily="2" charset="2"/>
              </a:rPr>
              <a:t>}</a:t>
            </a:r>
            <a:endParaRPr lang="en-RU" sz="1050" dirty="0"/>
          </a:p>
        </p:txBody>
      </p:sp>
    </p:spTree>
    <p:extLst>
      <p:ext uri="{BB962C8B-B14F-4D97-AF65-F5344CB8AC3E}">
        <p14:creationId xmlns:p14="http://schemas.microsoft.com/office/powerpoint/2010/main" val="35832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jobs sessions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3E03-538A-E047-BA3D-2808D9D39119}"/>
              </a:ext>
            </a:extLst>
          </p:cNvPr>
          <p:cNvSpPr txBox="1"/>
          <p:nvPr/>
        </p:nvSpPr>
        <p:spPr>
          <a:xfrm>
            <a:off x="133003" y="682890"/>
            <a:ext cx="868609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050" dirty="0"/>
              <a:t>jobs</a:t>
            </a:r>
          </a:p>
          <a:p>
            <a:r>
              <a:rPr lang="en-RU" sz="1050" dirty="0"/>
              <a:t>bg</a:t>
            </a:r>
          </a:p>
          <a:p>
            <a:r>
              <a:rPr lang="en-RU" sz="1050" dirty="0"/>
              <a:t>fg</a:t>
            </a:r>
          </a:p>
          <a:p>
            <a:r>
              <a:rPr lang="en-RU" sz="1050" dirty="0"/>
              <a:t>ctrl+Z</a:t>
            </a:r>
          </a:p>
          <a:p>
            <a:r>
              <a:rPr lang="en-RU" sz="1050" dirty="0"/>
              <a:t> &amp;</a:t>
            </a:r>
          </a:p>
          <a:p>
            <a:endParaRPr lang="en-RU" sz="1050" dirty="0"/>
          </a:p>
          <a:p>
            <a:r>
              <a:rPr lang="en-RU" sz="1050" dirty="0"/>
              <a:t>disown</a:t>
            </a:r>
          </a:p>
          <a:p>
            <a:endParaRPr lang="en-RU" sz="1050" dirty="0"/>
          </a:p>
          <a:p>
            <a:r>
              <a:rPr lang="en-RU" sz="1050" dirty="0"/>
              <a:t>kill %</a:t>
            </a:r>
          </a:p>
          <a:p>
            <a:endParaRPr lang="en-RU" sz="1050" dirty="0"/>
          </a:p>
          <a:p>
            <a:endParaRPr lang="en-RU" sz="1050" dirty="0"/>
          </a:p>
        </p:txBody>
      </p:sp>
    </p:spTree>
    <p:extLst>
      <p:ext uri="{BB962C8B-B14F-4D97-AF65-F5344CB8AC3E}">
        <p14:creationId xmlns:p14="http://schemas.microsoft.com/office/powerpoint/2010/main" val="222795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9516"/>
            <a:ext cx="8975035" cy="4113553"/>
          </a:xfrm>
        </p:spPr>
        <p:txBody>
          <a:bodyPr>
            <a:noAutofit/>
          </a:bodyPr>
          <a:lstStyle/>
          <a:p>
            <a:pPr fontAlgn="base"/>
            <a:r>
              <a:rPr lang="en-GB" sz="750" dirty="0"/>
              <a:t>[[ is not available in </a:t>
            </a:r>
            <a:r>
              <a:rPr lang="en-GB" sz="750" dirty="0" err="1"/>
              <a:t>sh</a:t>
            </a:r>
            <a:r>
              <a:rPr lang="en-GB" sz="750" dirty="0"/>
              <a:t> (only [ which is more clunky and limited). See also </a:t>
            </a:r>
            <a:r>
              <a:rPr lang="en-GB" sz="750" u="sng" dirty="0">
                <a:hlinkClick r:id="rId2"/>
              </a:rPr>
              <a:t>Difference between single and double square brackets in Bash</a:t>
            </a:r>
            <a:endParaRPr lang="en-GB" sz="750" dirty="0"/>
          </a:p>
          <a:p>
            <a:pPr fontAlgn="base"/>
            <a:r>
              <a:rPr lang="en-GB" sz="750" dirty="0" err="1"/>
              <a:t>sh</a:t>
            </a:r>
            <a:r>
              <a:rPr lang="en-GB" sz="750" dirty="0"/>
              <a:t> does not have arrays.</a:t>
            </a:r>
          </a:p>
          <a:p>
            <a:pPr fontAlgn="base"/>
            <a:r>
              <a:rPr lang="en-GB" sz="750" dirty="0"/>
              <a:t>Some Bash keywords like local, source, function, </a:t>
            </a:r>
            <a:r>
              <a:rPr lang="en-GB" sz="750" dirty="0" err="1"/>
              <a:t>shopt</a:t>
            </a:r>
            <a:r>
              <a:rPr lang="en-GB" sz="750" dirty="0"/>
              <a:t>, let, declare, and select are not portable to sh. (Some </a:t>
            </a:r>
            <a:r>
              <a:rPr lang="en-GB" sz="750" dirty="0" err="1"/>
              <a:t>sh</a:t>
            </a:r>
            <a:r>
              <a:rPr lang="en-GB" sz="750" dirty="0"/>
              <a:t> implementations support e.g. local.)</a:t>
            </a:r>
          </a:p>
          <a:p>
            <a:pPr fontAlgn="base"/>
            <a:r>
              <a:rPr lang="en-GB" sz="750" dirty="0"/>
              <a:t>Bash has many C-style syntax extensions like the three-argument for((</a:t>
            </a:r>
            <a:r>
              <a:rPr lang="en-GB" sz="750" dirty="0" err="1"/>
              <a:t>i</a:t>
            </a:r>
            <a:r>
              <a:rPr lang="en-GB" sz="750" dirty="0"/>
              <a:t>=0;i&lt;=3;i++)) loop, += increment assignment, etc. The $'string\</a:t>
            </a:r>
            <a:r>
              <a:rPr lang="en-GB" sz="750" dirty="0" err="1"/>
              <a:t>nwith</a:t>
            </a:r>
            <a:r>
              <a:rPr lang="en-GB" sz="750" dirty="0"/>
              <a:t>\</a:t>
            </a:r>
            <a:r>
              <a:rPr lang="en-GB" sz="750" dirty="0" err="1"/>
              <a:t>tC</a:t>
            </a:r>
            <a:r>
              <a:rPr lang="en-GB" sz="750" dirty="0"/>
              <a:t>\</a:t>
            </a:r>
            <a:r>
              <a:rPr lang="en-GB" sz="750" dirty="0" err="1"/>
              <a:t>aescapes</a:t>
            </a:r>
            <a:r>
              <a:rPr lang="en-GB" sz="750" dirty="0"/>
              <a:t>' feature is tentatively </a:t>
            </a:r>
            <a:r>
              <a:rPr lang="en-GB" sz="750" u="sng" dirty="0">
                <a:hlinkClick r:id="rId3"/>
              </a:rPr>
              <a:t>accepted for POSIX</a:t>
            </a:r>
            <a:r>
              <a:rPr lang="en-GB" sz="750" dirty="0"/>
              <a:t> (meaning it works in Bash now, but will not yet be supported by </a:t>
            </a:r>
            <a:r>
              <a:rPr lang="en-GB" sz="750" dirty="0" err="1"/>
              <a:t>sh</a:t>
            </a:r>
            <a:r>
              <a:rPr lang="en-GB" sz="750" dirty="0"/>
              <a:t> on systems which only adhere to the current POSIX specification, and likely will not for some time to come).</a:t>
            </a:r>
          </a:p>
          <a:p>
            <a:pPr fontAlgn="base"/>
            <a:r>
              <a:rPr lang="en-GB" sz="750" dirty="0"/>
              <a:t>Bash supports &lt;&lt;&lt;'here strings'.</a:t>
            </a:r>
          </a:p>
          <a:p>
            <a:pPr fontAlgn="base"/>
            <a:r>
              <a:rPr lang="en-GB" sz="750" dirty="0"/>
              <a:t>Bash has *.{</a:t>
            </a:r>
            <a:r>
              <a:rPr lang="en-GB" sz="750" dirty="0" err="1"/>
              <a:t>png,jpg</a:t>
            </a:r>
            <a:r>
              <a:rPr lang="en-GB" sz="750" dirty="0"/>
              <a:t>} and {0..12} brace expansion.</a:t>
            </a:r>
          </a:p>
          <a:p>
            <a:pPr fontAlgn="base"/>
            <a:r>
              <a:rPr lang="en-GB" sz="750" dirty="0"/>
              <a:t>~ refers to $HOME only in Bash (and more generally ~username to the home directory of username).This is in POSIX, but may be missing from some pre-POSIX /bin/</a:t>
            </a:r>
            <a:r>
              <a:rPr lang="en-GB" sz="750" dirty="0" err="1"/>
              <a:t>sh</a:t>
            </a:r>
            <a:r>
              <a:rPr lang="en-GB" sz="750" dirty="0"/>
              <a:t> implementations.</a:t>
            </a:r>
          </a:p>
          <a:p>
            <a:pPr fontAlgn="base"/>
            <a:r>
              <a:rPr lang="en-GB" sz="750" dirty="0"/>
              <a:t>Bash has process substitution with &lt;(</a:t>
            </a:r>
            <a:r>
              <a:rPr lang="en-GB" sz="750" dirty="0" err="1"/>
              <a:t>cmd</a:t>
            </a:r>
            <a:r>
              <a:rPr lang="en-GB" sz="750" dirty="0"/>
              <a:t>) and &gt;(</a:t>
            </a:r>
            <a:r>
              <a:rPr lang="en-GB" sz="750" dirty="0" err="1"/>
              <a:t>cmd</a:t>
            </a:r>
            <a:r>
              <a:rPr lang="en-GB" sz="750" dirty="0"/>
              <a:t>).</a:t>
            </a:r>
          </a:p>
          <a:p>
            <a:pPr fontAlgn="base"/>
            <a:r>
              <a:rPr lang="en-GB" sz="750" dirty="0"/>
              <a:t>Bash has </a:t>
            </a:r>
            <a:r>
              <a:rPr lang="en-GB" sz="750" dirty="0" err="1"/>
              <a:t>Csh</a:t>
            </a:r>
            <a:r>
              <a:rPr lang="en-GB" sz="750" dirty="0"/>
              <a:t>-style convenience redirection aliases like &amp;| for 2&gt;&amp;1 | and &amp;&gt; for &gt; ... 2&gt;&amp;1</a:t>
            </a:r>
          </a:p>
          <a:p>
            <a:pPr fontAlgn="base"/>
            <a:r>
              <a:rPr lang="en-GB" sz="750" dirty="0"/>
              <a:t>Bash supports </a:t>
            </a:r>
            <a:r>
              <a:rPr lang="en-GB" sz="750" dirty="0" err="1"/>
              <a:t>coprocesses</a:t>
            </a:r>
            <a:r>
              <a:rPr lang="en-GB" sz="750" dirty="0"/>
              <a:t> with &lt;&gt; redirection.</a:t>
            </a:r>
          </a:p>
          <a:p>
            <a:pPr fontAlgn="base"/>
            <a:r>
              <a:rPr lang="en-GB" sz="750" dirty="0"/>
              <a:t>Bash features a rich set of expanded non-standard parameter expansions such as ${substring:1:2}, ${variable/pattern/replacement}, case conversion, etc.</a:t>
            </a:r>
          </a:p>
          <a:p>
            <a:pPr fontAlgn="base"/>
            <a:r>
              <a:rPr lang="en-GB" sz="750" dirty="0"/>
              <a:t>Bash has significantly extended facilities for shell arithmetic (though still no floating-point support). There is an obsolescent legacy $[expression] syntax which however should be replaced with POSIX arithmetic $((expression)) syntax. (Some legacy pre-POSIX </a:t>
            </a:r>
            <a:r>
              <a:rPr lang="en-GB" sz="750" dirty="0" err="1"/>
              <a:t>sh</a:t>
            </a:r>
            <a:r>
              <a:rPr lang="en-GB" sz="750" dirty="0"/>
              <a:t> implementations may not support that, though.)</a:t>
            </a:r>
          </a:p>
          <a:p>
            <a:pPr fontAlgn="base"/>
            <a:r>
              <a:rPr lang="en-GB" sz="750" dirty="0"/>
              <a:t>Magic variables like $RANDOM, $SECONDS, $PIPESTATUS[@] and $FUNCNAME are Bash extensions.</a:t>
            </a:r>
          </a:p>
          <a:p>
            <a:pPr fontAlgn="base"/>
            <a:r>
              <a:rPr lang="en-GB" sz="750" dirty="0"/>
              <a:t>Syntactic differences like export variable=value and [ "x" == "y" ] which are not portable (export variable should be separate from variable assignment, and portable string comparison in [ ... ] uses a single equals sign).</a:t>
            </a:r>
          </a:p>
          <a:p>
            <a:pPr fontAlgn="base"/>
            <a:r>
              <a:rPr lang="en-GB" sz="750" dirty="0"/>
              <a:t>Many, many Bash-only extensions to enable or disable optional </a:t>
            </a:r>
            <a:r>
              <a:rPr lang="en-GB" sz="750" dirty="0" err="1"/>
              <a:t>behavior</a:t>
            </a:r>
            <a:r>
              <a:rPr lang="en-GB" sz="750" dirty="0"/>
              <a:t> and expose internal state of the shell.</a:t>
            </a:r>
          </a:p>
          <a:p>
            <a:pPr fontAlgn="base"/>
            <a:r>
              <a:rPr lang="en-GB" sz="750" dirty="0"/>
              <a:t>Many, many convenience features for interactive use which however do not affect script behaviour.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 bash</a:t>
            </a:r>
          </a:p>
        </p:txBody>
      </p:sp>
    </p:spTree>
    <p:extLst>
      <p:ext uri="{BB962C8B-B14F-4D97-AF65-F5344CB8AC3E}">
        <p14:creationId xmlns:p14="http://schemas.microsoft.com/office/powerpoint/2010/main" val="174365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/</a:t>
            </a:r>
            <a:r>
              <a:rPr lang="en-US" dirty="0"/>
              <a:t>bin/bash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1B63E3-9D0E-5B4D-A9D3-67D1664B4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44966"/>
              </p:ext>
            </p:extLst>
          </p:nvPr>
        </p:nvGraphicFramePr>
        <p:xfrm>
          <a:off x="133005" y="764771"/>
          <a:ext cx="8727215" cy="3996423"/>
        </p:xfrm>
        <a:graphic>
          <a:graphicData uri="http://schemas.openxmlformats.org/drawingml/2006/table">
            <a:tbl>
              <a:tblPr/>
              <a:tblGrid>
                <a:gridCol w="1059020">
                  <a:extLst>
                    <a:ext uri="{9D8B030D-6E8A-4147-A177-3AD203B41FA5}">
                      <a16:colId xmlns:a16="http://schemas.microsoft.com/office/drawing/2014/main" val="82789005"/>
                    </a:ext>
                  </a:extLst>
                </a:gridCol>
                <a:gridCol w="1141883">
                  <a:extLst>
                    <a:ext uri="{9D8B030D-6E8A-4147-A177-3AD203B41FA5}">
                      <a16:colId xmlns:a16="http://schemas.microsoft.com/office/drawing/2014/main" val="2730573179"/>
                    </a:ext>
                  </a:extLst>
                </a:gridCol>
                <a:gridCol w="6526312">
                  <a:extLst>
                    <a:ext uri="{9D8B030D-6E8A-4147-A177-3AD203B41FA5}">
                      <a16:colId xmlns:a16="http://schemas.microsoft.com/office/drawing/2014/main" val="3335132771"/>
                    </a:ext>
                  </a:extLst>
                </a:gridCol>
              </a:tblGrid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Abbreviation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Name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Effect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656583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-B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brace expansion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i="1" dirty="0"/>
                        <a:t>Enable</a:t>
                      </a:r>
                      <a:r>
                        <a:rPr lang="en-GB" sz="750" dirty="0"/>
                        <a:t> </a:t>
                      </a:r>
                      <a:r>
                        <a:rPr lang="en-GB" sz="750" dirty="0">
                          <a:hlinkClick r:id="rId2"/>
                        </a:rPr>
                        <a:t>brace expansion</a:t>
                      </a:r>
                      <a:r>
                        <a:rPr lang="en-GB" sz="750" dirty="0"/>
                        <a:t> (default setting = </a:t>
                      </a:r>
                      <a:r>
                        <a:rPr lang="en-GB" sz="750" i="1" dirty="0"/>
                        <a:t>on</a:t>
                      </a:r>
                      <a:r>
                        <a:rPr lang="en-GB" sz="750" dirty="0"/>
                        <a:t>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355868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+B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brace expansion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i="1"/>
                        <a:t>Disable</a:t>
                      </a:r>
                      <a:r>
                        <a:rPr lang="en-GB" sz="750"/>
                        <a:t> brace expansion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183936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-C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noclobber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Prevent overwriting of files by redirection (may be overridden by &gt;|)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50788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List double-quoted strings prefixed by $, but do not execute commands in script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028215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-a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allexport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Export all defined variables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38211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-b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notify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Notify when jobs running in background terminate (not of much use in a script)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832875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-c ...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Read commands from </a:t>
                      </a:r>
                      <a:r>
                        <a:rPr lang="en-GB" sz="750" b="1" dirty="0"/>
                        <a:t>...</a:t>
                      </a:r>
                      <a:endParaRPr lang="en-GB" sz="750" dirty="0"/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983054"/>
                  </a:ext>
                </a:extLst>
              </a:tr>
              <a:tr h="187665">
                <a:tc>
                  <a:txBody>
                    <a:bodyPr/>
                    <a:lstStyle/>
                    <a:p>
                      <a:pPr algn="l"/>
                      <a:r>
                        <a:rPr lang="en-GB" sz="750" dirty="0" err="1"/>
                        <a:t>checkjobs</a:t>
                      </a:r>
                      <a:endParaRPr lang="en-GB" sz="750" dirty="0"/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RU" sz="750" dirty="0"/>
                        <a:t> 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Informs user of any open </a:t>
                      </a:r>
                      <a:r>
                        <a:rPr lang="en-GB" sz="750" dirty="0">
                          <a:hlinkClick r:id="rId3"/>
                        </a:rPr>
                        <a:t>jobs</a:t>
                      </a:r>
                      <a:r>
                        <a:rPr lang="en-GB" sz="750" dirty="0"/>
                        <a:t> upon shell exit. Introduced in </a:t>
                      </a:r>
                      <a:r>
                        <a:rPr lang="en-GB" sz="750" dirty="0">
                          <a:hlinkClick r:id="rId4"/>
                        </a:rPr>
                        <a:t>version 4</a:t>
                      </a:r>
                      <a:r>
                        <a:rPr lang="en-GB" sz="750" dirty="0"/>
                        <a:t> of Bash, and still "experimental." </a:t>
                      </a:r>
                      <a:r>
                        <a:rPr lang="en-GB" sz="750" i="1" dirty="0"/>
                        <a:t>Usage:</a:t>
                      </a:r>
                      <a:r>
                        <a:rPr lang="en-GB" sz="750" dirty="0"/>
                        <a:t> </a:t>
                      </a:r>
                      <a:r>
                        <a:rPr lang="en-GB" sz="750" dirty="0" err="1"/>
                        <a:t>shopt</a:t>
                      </a:r>
                      <a:r>
                        <a:rPr lang="en-GB" sz="750" dirty="0"/>
                        <a:t> -s </a:t>
                      </a:r>
                      <a:r>
                        <a:rPr lang="en-GB" sz="750" dirty="0" err="1"/>
                        <a:t>checkjobs</a:t>
                      </a:r>
                      <a:r>
                        <a:rPr lang="en-GB" sz="750" dirty="0"/>
                        <a:t> (</a:t>
                      </a:r>
                      <a:r>
                        <a:rPr lang="en-GB" sz="750" i="1" dirty="0"/>
                        <a:t>Caution:</a:t>
                      </a:r>
                      <a:r>
                        <a:rPr lang="en-GB" sz="750" dirty="0"/>
                        <a:t> may hang!)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97546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errexit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Abort script at first error, when a command exits with non-zero status (except in </a:t>
                      </a:r>
                      <a:r>
                        <a:rPr lang="en-GB" sz="750">
                          <a:hlinkClick r:id="rId5"/>
                        </a:rPr>
                        <a:t>until</a:t>
                      </a:r>
                      <a:r>
                        <a:rPr lang="en-GB" sz="750"/>
                        <a:t> or </a:t>
                      </a:r>
                      <a:r>
                        <a:rPr lang="en-GB" sz="750">
                          <a:hlinkClick r:id="rId6"/>
                        </a:rPr>
                        <a:t>while loops</a:t>
                      </a:r>
                      <a:r>
                        <a:rPr lang="en-GB" sz="750"/>
                        <a:t>, </a:t>
                      </a:r>
                      <a:r>
                        <a:rPr lang="en-GB" sz="750">
                          <a:hlinkClick r:id="rId7"/>
                        </a:rPr>
                        <a:t>if-tests</a:t>
                      </a:r>
                      <a:r>
                        <a:rPr lang="en-GB" sz="750"/>
                        <a:t>, </a:t>
                      </a:r>
                      <a:r>
                        <a:rPr lang="en-GB" sz="750">
                          <a:hlinkClick r:id="rId8"/>
                        </a:rPr>
                        <a:t>list constructs</a:t>
                      </a:r>
                      <a:r>
                        <a:rPr lang="en-GB" sz="750"/>
                        <a:t>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625545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-f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noglob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Filename expansion (globbing) disabled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208407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globstar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i="1">
                          <a:hlinkClick r:id="rId9"/>
                        </a:rPr>
                        <a:t>globbing</a:t>
                      </a:r>
                      <a:r>
                        <a:rPr lang="en-GB" sz="750">
                          <a:hlinkClick r:id="rId9"/>
                        </a:rPr>
                        <a:t> star-match</a:t>
                      </a:r>
                      <a:endParaRPr lang="en-GB" sz="750"/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Enables the ** </a:t>
                      </a:r>
                      <a:r>
                        <a:rPr lang="en-GB" sz="750">
                          <a:hlinkClick r:id="rId10"/>
                        </a:rPr>
                        <a:t>globbing</a:t>
                      </a:r>
                      <a:r>
                        <a:rPr lang="en-GB" sz="750"/>
                        <a:t> operator (</a:t>
                      </a:r>
                      <a:r>
                        <a:rPr lang="en-GB" sz="750">
                          <a:hlinkClick r:id="rId4"/>
                        </a:rPr>
                        <a:t>version 4+</a:t>
                      </a:r>
                      <a:r>
                        <a:rPr lang="en-GB" sz="750"/>
                        <a:t> of Bash). </a:t>
                      </a:r>
                      <a:r>
                        <a:rPr lang="en-GB" sz="750" i="1"/>
                        <a:t>Usage:</a:t>
                      </a:r>
                      <a:r>
                        <a:rPr lang="en-GB" sz="750"/>
                        <a:t> shopt -s globstar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66342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-i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interactive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Script runs in </a:t>
                      </a:r>
                      <a:r>
                        <a:rPr lang="en-GB" sz="750" i="1"/>
                        <a:t>interactive</a:t>
                      </a:r>
                      <a:r>
                        <a:rPr lang="en-GB" sz="750"/>
                        <a:t> mode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444758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noexec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Read commands in script, but do not execute them (syntax check)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20710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-o Option-Name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Invoke the </a:t>
                      </a:r>
                      <a:r>
                        <a:rPr lang="en-GB" sz="750" i="1"/>
                        <a:t>Option-Name</a:t>
                      </a:r>
                      <a:r>
                        <a:rPr lang="en-GB" sz="750"/>
                        <a:t> option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160958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-o posix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POSIX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Change the behavior of Bash, or invoked script, to conform to </a:t>
                      </a:r>
                      <a:r>
                        <a:rPr lang="en-GB" sz="750">
                          <a:hlinkClick r:id="rId11"/>
                        </a:rPr>
                        <a:t>POSIX</a:t>
                      </a:r>
                      <a:r>
                        <a:rPr lang="en-GB" sz="750"/>
                        <a:t> standard.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673257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-o pipefail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pipe failure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Causes a pipeline to return the </a:t>
                      </a:r>
                      <a:r>
                        <a:rPr lang="en-GB" sz="750">
                          <a:hlinkClick r:id="rId12"/>
                        </a:rPr>
                        <a:t>exit status</a:t>
                      </a:r>
                      <a:r>
                        <a:rPr lang="en-GB" sz="750"/>
                        <a:t> of the last command in the pipe that returned a non-zero return value.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59718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-p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privileged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Script runs as "suid" (caution!)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099166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-r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restricted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Script runs in </a:t>
                      </a:r>
                      <a:r>
                        <a:rPr lang="en-GB" sz="750" i="1"/>
                        <a:t>restricted</a:t>
                      </a:r>
                      <a:r>
                        <a:rPr lang="en-GB" sz="750"/>
                        <a:t> mode (see </a:t>
                      </a:r>
                      <a:r>
                        <a:rPr lang="en-GB" sz="750">
                          <a:hlinkClick r:id="rId13"/>
                        </a:rPr>
                        <a:t>Chapter 22</a:t>
                      </a:r>
                      <a:r>
                        <a:rPr lang="en-GB" sz="750"/>
                        <a:t>).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300246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-s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stdin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Read commands from stdin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078134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Exit after first command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637474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-u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nounset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Attempt to use undefined variable outputs error message, and forces an exit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45695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-v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verbose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Print each command to stdout before executing it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584642"/>
                  </a:ext>
                </a:extLst>
              </a:tr>
              <a:tr h="127524"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-x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xtrace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Similar to -v, but expands commands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297719"/>
                  </a:ext>
                </a:extLst>
              </a:tr>
              <a:tr h="146276">
                <a:tc>
                  <a:txBody>
                    <a:bodyPr/>
                    <a:lstStyle/>
                    <a:p>
                      <a:pPr algn="l"/>
                      <a:r>
                        <a:rPr lang="en-RU" sz="750"/>
                        <a:t>-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End of options flag. All other arguments are </a:t>
                      </a:r>
                      <a:r>
                        <a:rPr lang="en-GB" sz="750">
                          <a:hlinkClick r:id="rId14"/>
                        </a:rPr>
                        <a:t>positional parameters</a:t>
                      </a:r>
                      <a:r>
                        <a:rPr lang="en-GB" sz="750"/>
                        <a:t>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0563"/>
                  </a:ext>
                </a:extLst>
              </a:tr>
              <a:tr h="234043">
                <a:tc>
                  <a:txBody>
                    <a:bodyPr/>
                    <a:lstStyle/>
                    <a:p>
                      <a:pPr algn="l"/>
                      <a:r>
                        <a:rPr lang="en-RU" sz="750"/>
                        <a:t>--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/>
                        <a:t>(none)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750" dirty="0"/>
                        <a:t>Unset positional parameters. If arguments given (</a:t>
                      </a:r>
                      <a:r>
                        <a:rPr lang="en-GB" sz="750" i="1" dirty="0"/>
                        <a:t>-- arg1 arg2</a:t>
                      </a:r>
                      <a:r>
                        <a:rPr lang="en-GB" sz="750" dirty="0"/>
                        <a:t>), positional parameters set to arguments.</a:t>
                      </a:r>
                    </a:p>
                  </a:txBody>
                  <a:tcPr marL="13866" marR="13866" marT="6933" marB="69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946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B99864E-E7D0-BF42-9A65-A587593FB07E}"/>
              </a:ext>
            </a:extLst>
          </p:cNvPr>
          <p:cNvSpPr/>
          <p:nvPr/>
        </p:nvSpPr>
        <p:spPr>
          <a:xfrm>
            <a:off x="3965278" y="199717"/>
            <a:ext cx="32749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dirty="0"/>
              <a:t>https://tldp.org/LDP/abs/html/options.html</a:t>
            </a:r>
          </a:p>
        </p:txBody>
      </p:sp>
    </p:spTree>
    <p:extLst>
      <p:ext uri="{BB962C8B-B14F-4D97-AF65-F5344CB8AC3E}">
        <p14:creationId xmlns:p14="http://schemas.microsoft.com/office/powerpoint/2010/main" val="2327981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 bash things: </a:t>
            </a:r>
            <a:r>
              <a:rPr lang="en-US" dirty="0" err="1"/>
              <a:t>xargs</a:t>
            </a:r>
            <a:r>
              <a:rPr lang="en-US" dirty="0"/>
              <a:t>, regex,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F6CED-72E3-464B-8700-B67F70633207}"/>
              </a:ext>
            </a:extLst>
          </p:cNvPr>
          <p:cNvSpPr txBox="1"/>
          <p:nvPr/>
        </p:nvSpPr>
        <p:spPr>
          <a:xfrm>
            <a:off x="598516" y="1338349"/>
            <a:ext cx="17306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xargs : vs for</a:t>
            </a:r>
          </a:p>
          <a:p>
            <a:endParaRPr lang="en-RU" dirty="0"/>
          </a:p>
          <a:p>
            <a:r>
              <a:rPr lang="en-RU" dirty="0"/>
              <a:t>find ; find –exec</a:t>
            </a:r>
          </a:p>
          <a:p>
            <a:endParaRPr lang="en-RU" dirty="0"/>
          </a:p>
          <a:p>
            <a:r>
              <a:rPr lang="en-RU" dirty="0"/>
              <a:t>grep ; egrep; sed; awk</a:t>
            </a:r>
            <a:endParaRPr lang="ru-RU" dirty="0"/>
          </a:p>
          <a:p>
            <a:endParaRPr lang="ru-RU" dirty="0"/>
          </a:p>
          <a:p>
            <a:r>
              <a:rPr lang="en-US" dirty="0"/>
              <a:t>curl ; </a:t>
            </a:r>
            <a:r>
              <a:rPr lang="en-US" dirty="0" err="1"/>
              <a:t>jq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CoreUtils</a:t>
            </a:r>
            <a:endParaRPr lang="en-US" dirty="0"/>
          </a:p>
          <a:p>
            <a:r>
              <a:rPr lang="en-RU" dirty="0"/>
              <a:t>UtilLinux</a:t>
            </a:r>
          </a:p>
          <a:p>
            <a:endParaRPr lang="en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67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4"/>
              </a:rPr>
              <a:t>https://github.com/orasul/bash-scripts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some pure bash scripts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5"/>
              </a:rPr>
              <a:t>https://github.com/dylanaraps/pure-bash-bible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lot’s of pure bash scripts</a:t>
            </a:r>
          </a:p>
          <a:p>
            <a:pPr marL="0" indent="0">
              <a:buNone/>
            </a:pP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541C64-38C5-8841-AE11-BE93C968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1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4"/>
              </a:rPr>
              <a:t>https://github.com/orasul/bash-scripts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some pure bash scripts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5"/>
              </a:rPr>
              <a:t>https://github.com/dylanaraps/pure-bash-bible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lot’s of pure bash scripts</a:t>
            </a:r>
          </a:p>
          <a:p>
            <a:pPr marL="0" indent="0">
              <a:buNone/>
            </a:pP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8EA0E1-7E2B-D44E-8D2D-C69A1A06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7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  <a:hlinkClick r:id="rId2"/>
              </a:rPr>
              <a:t>https://www.youtube.com/watch?v=x2U9TsqSKmw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3"/>
              </a:rPr>
              <a:t>https://www.youtube.com/watch?v=WVHC5Ggl7k4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–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Youtube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D. </a:t>
            </a:r>
            <a:r>
              <a:rPr lang="en-US" dirty="0" err="1">
                <a:solidFill>
                  <a:srgbClr val="444444"/>
                </a:solidFill>
                <a:latin typeface="Trebuchet MS"/>
                <a:cs typeface="Trebuchet MS"/>
              </a:rPr>
              <a:t>Ketov</a:t>
            </a:r>
            <a:r>
              <a:rPr lang="en-US" dirty="0">
                <a:solidFill>
                  <a:srgbClr val="444444"/>
                </a:solidFill>
                <a:latin typeface="Trebuchet MS"/>
                <a:cs typeface="Trebuchet MS"/>
              </a:rPr>
              <a:t> Polytechnical University</a:t>
            </a: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b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GB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4"/>
              </a:rPr>
              <a:t>https://github.com/orasul/bash-scripts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some pure bash scripts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  <a:hlinkClick r:id="rId5"/>
              </a:rPr>
              <a:t>https://github.com/dylanaraps/pure-bash-bible</a:t>
            </a:r>
            <a:r>
              <a:rPr lang="en-GB" dirty="0">
                <a:solidFill>
                  <a:srgbClr val="444444"/>
                </a:solidFill>
                <a:latin typeface="Trebuchet MS"/>
                <a:cs typeface="Trebuchet MS"/>
              </a:rPr>
              <a:t> - lot’s of pure bash scripts</a:t>
            </a:r>
          </a:p>
          <a:p>
            <a:pPr marL="0" indent="0">
              <a:buNone/>
            </a:pPr>
            <a:br>
              <a:rPr lang="ru-RU" dirty="0">
                <a:solidFill>
                  <a:srgbClr val="444444"/>
                </a:solidFill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86F62F-01F3-9D4E-BCF2-49F7409A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40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C1B633-65DA-C44D-901B-15A84BE5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Basic shell programming (vars, loops, statements, o</a:t>
            </a:r>
            <a:r>
              <a:rPr lang="en-RU" dirty="0"/>
              <a:t>ptions, etc.)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Best practicies, redirrections, parallel executions, jobs, etc.</a:t>
            </a:r>
          </a:p>
          <a:p>
            <a:pPr marL="342900" indent="-342900">
              <a:buFont typeface="+mj-lt"/>
              <a:buAutoNum type="arabicPeriod"/>
            </a:pPr>
            <a:r>
              <a:rPr lang="en-RU"/>
              <a:t>Tools: </a:t>
            </a:r>
            <a:r>
              <a:rPr lang="en-RU" dirty="0"/>
              <a:t>grep, regex, find, xargs, curl, jq, CoreUtils, UtilLinux, etc.</a:t>
            </a:r>
          </a:p>
        </p:txBody>
      </p:sp>
    </p:spTree>
    <p:extLst>
      <p:ext uri="{BB962C8B-B14F-4D97-AF65-F5344CB8AC3E}">
        <p14:creationId xmlns:p14="http://schemas.microsoft.com/office/powerpoint/2010/main" val="40162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Shell Bash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C1B633-65DA-C44D-901B-15A84BE5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Interpreter | Shell | Cli interface | Programming Language</a:t>
            </a:r>
          </a:p>
          <a:p>
            <a:r>
              <a:rPr lang="en-RU" dirty="0"/>
              <a:t>command line interface</a:t>
            </a:r>
          </a:p>
          <a:p>
            <a:r>
              <a:rPr lang="en-RU" dirty="0"/>
              <a:t>what is executed?</a:t>
            </a:r>
          </a:p>
          <a:p>
            <a:r>
              <a:rPr lang="en-RU" dirty="0"/>
              <a:t>PATH</a:t>
            </a:r>
          </a:p>
          <a:p>
            <a:r>
              <a:rPr lang="en-RU" dirty="0"/>
              <a:t>full path ; relative path</a:t>
            </a:r>
          </a:p>
          <a:p>
            <a:r>
              <a:rPr lang="en-RU" dirty="0"/>
              <a:t>alias</a:t>
            </a:r>
          </a:p>
          <a:p>
            <a:r>
              <a:rPr lang="en-RU" dirty="0"/>
              <a:t>builtin ; keyword - </a:t>
            </a:r>
            <a:r>
              <a:rPr lang="en-GB" dirty="0">
                <a:hlinkClick r:id="rId2"/>
              </a:rPr>
              <a:t>https://askubuntu.com/questions/445749/whats-the-difference-between-shell-builtin-and-shell-keyword</a:t>
            </a:r>
            <a:endParaRPr lang="en-GB" dirty="0"/>
          </a:p>
          <a:p>
            <a:r>
              <a:rPr lang="en-GB" dirty="0"/>
              <a:t>type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2791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496137"/>
            <a:ext cx="8160182" cy="42470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declare OPTION(s) VARIABLE=value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and Types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65CF-8187-354D-94CD-28064CB55450}"/>
              </a:ext>
            </a:extLst>
          </p:cNvPr>
          <p:cNvSpPr txBox="1"/>
          <p:nvPr/>
        </p:nvSpPr>
        <p:spPr>
          <a:xfrm>
            <a:off x="4254335" y="1079899"/>
            <a:ext cx="340830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https://</a:t>
            </a:r>
            <a:r>
              <a:rPr lang="en-GB" sz="1013" dirty="0" err="1"/>
              <a:t>linux.die.net</a:t>
            </a:r>
            <a:r>
              <a:rPr lang="en-GB" sz="1013" dirty="0"/>
              <a:t>/Bash-Beginners-Guide/sect_10_01.html</a:t>
            </a:r>
            <a:endParaRPr lang="en-RU" sz="1013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9519AC-FD75-6742-93A0-0851D4C34041}"/>
              </a:ext>
            </a:extLst>
          </p:cNvPr>
          <p:cNvGraphicFramePr>
            <a:graphicFrameLocks noGrp="1"/>
          </p:cNvGraphicFramePr>
          <p:nvPr/>
        </p:nvGraphicFramePr>
        <p:xfrm>
          <a:off x="360363" y="1845427"/>
          <a:ext cx="8160182" cy="2105133"/>
        </p:xfrm>
        <a:graphic>
          <a:graphicData uri="http://schemas.openxmlformats.org/drawingml/2006/table">
            <a:tbl>
              <a:tblPr/>
              <a:tblGrid>
                <a:gridCol w="826566">
                  <a:extLst>
                    <a:ext uri="{9D8B030D-6E8A-4147-A177-3AD203B41FA5}">
                      <a16:colId xmlns:a16="http://schemas.microsoft.com/office/drawing/2014/main" val="145712332"/>
                    </a:ext>
                  </a:extLst>
                </a:gridCol>
                <a:gridCol w="7333616">
                  <a:extLst>
                    <a:ext uri="{9D8B030D-6E8A-4147-A177-3AD203B41FA5}">
                      <a16:colId xmlns:a16="http://schemas.microsoft.com/office/drawing/2014/main" val="2947548963"/>
                    </a:ext>
                  </a:extLst>
                </a:gridCol>
              </a:tblGrid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/>
                        <a:t>Option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Meaning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0848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-a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Variable is an array.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683804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-f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Use function names only.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980506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</a:t>
                      </a:r>
                      <a:r>
                        <a:rPr lang="en-GB" sz="1100" dirty="0" err="1"/>
                        <a:t>i</a:t>
                      </a:r>
                      <a:endParaRPr lang="en-GB" sz="1100" dirty="0"/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The variable is to be treated as an integer; arithmetic evaluation is performed when the variable is assigned a value.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273525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-p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/>
                        <a:t>Display the attributes and values of each variable. When -p is used, additional options are ignored.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978196"/>
                  </a:ext>
                </a:extLst>
              </a:tr>
              <a:tr h="421731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-r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Make variables read-only. These variables cannot then be assigned values by subsequent assignment statements, nor can they be unset.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971755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-t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Give each variable the </a:t>
                      </a:r>
                      <a:r>
                        <a:rPr lang="en-GB" sz="1100" i="1" dirty="0"/>
                        <a:t>trace</a:t>
                      </a:r>
                      <a:r>
                        <a:rPr lang="en-GB" sz="1100" dirty="0"/>
                        <a:t> attribute.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187756"/>
                  </a:ext>
                </a:extLst>
              </a:tr>
              <a:tr h="240486">
                <a:tc>
                  <a:txBody>
                    <a:bodyPr/>
                    <a:lstStyle/>
                    <a:p>
                      <a:pPr algn="l"/>
                      <a:r>
                        <a:rPr lang="en-GB" sz="1100"/>
                        <a:t>-x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/>
                        <a:t>Mark each variable for export to subsequent commands via the environment.</a:t>
                      </a:r>
                    </a:p>
                  </a:txBody>
                  <a:tcPr marL="54794" marR="54794" marT="27397" marB="273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01850"/>
                  </a:ext>
                </a:extLst>
              </a:tr>
            </a:tbl>
          </a:graphicData>
        </a:graphic>
      </p:graphicFrame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5DDDDF9-6F10-7B46-8064-8D55B4CDCDD0}"/>
              </a:ext>
            </a:extLst>
          </p:cNvPr>
          <p:cNvSpPr txBox="1">
            <a:spLocks/>
          </p:cNvSpPr>
          <p:nvPr/>
        </p:nvSpPr>
        <p:spPr>
          <a:xfrm>
            <a:off x="491909" y="4063602"/>
            <a:ext cx="8160182" cy="66911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/>
              <a:t>readonly</a:t>
            </a:r>
            <a:r>
              <a:rPr lang="en-GB" b="1" dirty="0"/>
              <a:t> TUX=</a:t>
            </a:r>
            <a:r>
              <a:rPr lang="en-GB" b="1" i="1" dirty="0" err="1"/>
              <a:t>penguinpower</a:t>
            </a:r>
            <a:endParaRPr lang="en-GB" b="1" i="1" dirty="0"/>
          </a:p>
          <a:p>
            <a:r>
              <a:rPr lang="en-US" dirty="0"/>
              <a:t>local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FEA68D9-7F47-744F-81DC-B3FACC514A7C}"/>
              </a:ext>
            </a:extLst>
          </p:cNvPr>
          <p:cNvSpPr txBox="1">
            <a:spLocks/>
          </p:cNvSpPr>
          <p:nvPr/>
        </p:nvSpPr>
        <p:spPr>
          <a:xfrm>
            <a:off x="360363" y="699517"/>
            <a:ext cx="8291728" cy="7884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VARIABLE=value</a:t>
            </a:r>
          </a:p>
          <a:p>
            <a:r>
              <a:rPr lang="en-GB" b="1" dirty="0"/>
              <a:t>echo $VARIABLE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1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${parameter}</a:t>
            </a:r>
          </a:p>
          <a:p>
            <a:r>
              <a:rPr lang="en-GB" b="1" dirty="0"/>
              <a:t>${parameter-default}</a:t>
            </a:r>
            <a:r>
              <a:rPr lang="en-GB" dirty="0"/>
              <a:t>, </a:t>
            </a:r>
            <a:r>
              <a:rPr lang="en-GB" b="1" dirty="0"/>
              <a:t>${parameter:-default}</a:t>
            </a:r>
          </a:p>
          <a:p>
            <a:r>
              <a:rPr lang="en-GB" b="1" dirty="0"/>
              <a:t>${parameter=default}</a:t>
            </a:r>
            <a:r>
              <a:rPr lang="en-GB" dirty="0"/>
              <a:t>, </a:t>
            </a:r>
            <a:r>
              <a:rPr lang="en-GB" b="1" dirty="0"/>
              <a:t>${parameter:=default}</a:t>
            </a:r>
          </a:p>
          <a:p>
            <a:r>
              <a:rPr lang="en-GB" b="1" dirty="0"/>
              <a:t>${</a:t>
            </a:r>
            <a:r>
              <a:rPr lang="en-GB" b="1" dirty="0" err="1"/>
              <a:t>parameter+alt_value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${parameter:+</a:t>
            </a:r>
            <a:r>
              <a:rPr lang="en-GB" b="1" dirty="0" err="1"/>
              <a:t>alt_value</a:t>
            </a:r>
            <a:r>
              <a:rPr lang="en-GB" b="1" dirty="0"/>
              <a:t>}</a:t>
            </a:r>
          </a:p>
          <a:p>
            <a:r>
              <a:rPr lang="en-GB" b="1" dirty="0"/>
              <a:t>${</a:t>
            </a:r>
            <a:r>
              <a:rPr lang="en-GB" b="1" dirty="0" err="1"/>
              <a:t>parameter?err_msg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${parameter:?</a:t>
            </a:r>
            <a:r>
              <a:rPr lang="en-GB" b="1" dirty="0" err="1"/>
              <a:t>err_msg</a:t>
            </a:r>
            <a:r>
              <a:rPr lang="en-GB" b="1" dirty="0"/>
              <a:t>}</a:t>
            </a:r>
          </a:p>
          <a:p>
            <a:r>
              <a:rPr lang="en-GB" b="1" dirty="0"/>
              <a:t>${#var}</a:t>
            </a:r>
          </a:p>
          <a:p>
            <a:r>
              <a:rPr lang="en-GB" b="1" dirty="0"/>
              <a:t>${</a:t>
            </a:r>
            <a:r>
              <a:rPr lang="en-GB" b="1" dirty="0" err="1"/>
              <a:t>var#Pattern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${var##Pattern}</a:t>
            </a:r>
          </a:p>
          <a:p>
            <a:r>
              <a:rPr lang="en-GB" b="1" dirty="0"/>
              <a:t>${</a:t>
            </a:r>
            <a:r>
              <a:rPr lang="en-GB" b="1" dirty="0" err="1"/>
              <a:t>var%Pattern</a:t>
            </a:r>
            <a:r>
              <a:rPr lang="en-GB" b="1" dirty="0"/>
              <a:t>}</a:t>
            </a:r>
            <a:r>
              <a:rPr lang="en-GB" dirty="0"/>
              <a:t>, </a:t>
            </a:r>
            <a:r>
              <a:rPr lang="en-GB" b="1" dirty="0"/>
              <a:t>${var%%Pattern}</a:t>
            </a:r>
          </a:p>
          <a:p>
            <a:r>
              <a:rPr lang="en-GB" b="1" dirty="0"/>
              <a:t>${</a:t>
            </a:r>
            <a:r>
              <a:rPr lang="en-GB" b="1" dirty="0" err="1"/>
              <a:t>var:pos:len</a:t>
            </a:r>
            <a:r>
              <a:rPr lang="en-GB" b="1" dirty="0"/>
              <a:t>}</a:t>
            </a:r>
          </a:p>
          <a:p>
            <a:r>
              <a:rPr lang="en-GB" b="1" dirty="0"/>
              <a:t>${var/Pattern/Replacement}</a:t>
            </a:r>
          </a:p>
          <a:p>
            <a:r>
              <a:rPr lang="en-GB" b="1" dirty="0"/>
              <a:t>${var//Pattern/Replacement}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and Substitution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65CF-8187-354D-94CD-28064CB55450}"/>
              </a:ext>
            </a:extLst>
          </p:cNvPr>
          <p:cNvSpPr txBox="1"/>
          <p:nvPr/>
        </p:nvSpPr>
        <p:spPr>
          <a:xfrm>
            <a:off x="4254335" y="1079899"/>
            <a:ext cx="336021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https://</a:t>
            </a:r>
            <a:r>
              <a:rPr lang="en-GB" sz="1013" dirty="0" err="1"/>
              <a:t>tldp.org</a:t>
            </a:r>
            <a:r>
              <a:rPr lang="en-GB" sz="1013" dirty="0"/>
              <a:t>/LDP/abs/html/parameter-</a:t>
            </a:r>
            <a:r>
              <a:rPr lang="en-GB" sz="1013" dirty="0" err="1"/>
              <a:t>substitution.html</a:t>
            </a:r>
            <a:endParaRPr lang="en-RU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AE51-2C8A-E94A-8429-013DF2288A36}"/>
              </a:ext>
            </a:extLst>
          </p:cNvPr>
          <p:cNvSpPr txBox="1"/>
          <p:nvPr/>
        </p:nvSpPr>
        <p:spPr>
          <a:xfrm>
            <a:off x="4254336" y="2402377"/>
            <a:ext cx="4529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www.shell-tips.com</a:t>
            </a:r>
            <a:r>
              <a:rPr lang="en-GB" sz="1100" dirty="0"/>
              <a:t>/bash/math-arithmetic-calculation/</a:t>
            </a:r>
            <a:endParaRPr lang="en-RU" sz="1100" dirty="0"/>
          </a:p>
        </p:txBody>
      </p:sp>
    </p:spTree>
    <p:extLst>
      <p:ext uri="{BB962C8B-B14F-4D97-AF65-F5344CB8AC3E}">
        <p14:creationId xmlns:p14="http://schemas.microsoft.com/office/powerpoint/2010/main" val="123099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C088F-467A-AC4C-91DE-953344752DBB}"/>
              </a:ext>
            </a:extLst>
          </p:cNvPr>
          <p:cNvSpPr txBox="1"/>
          <p:nvPr/>
        </p:nvSpPr>
        <p:spPr>
          <a:xfrm>
            <a:off x="837211" y="1086593"/>
            <a:ext cx="2956955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/>
              <a:t>for</a:t>
            </a:r>
            <a:r>
              <a:rPr lang="en-GB" sz="1013" dirty="0"/>
              <a:t> VARIABLE </a:t>
            </a:r>
            <a:r>
              <a:rPr lang="en-GB" sz="1013" b="1" dirty="0"/>
              <a:t>in</a:t>
            </a:r>
            <a:r>
              <a:rPr lang="en-GB" sz="1013" dirty="0"/>
              <a:t> file1 file2 file3</a:t>
            </a:r>
            <a:br>
              <a:rPr lang="en-GB" sz="1013" dirty="0"/>
            </a:br>
            <a:r>
              <a:rPr lang="en-GB" sz="1013" b="1" dirty="0"/>
              <a:t>do</a:t>
            </a:r>
            <a:br>
              <a:rPr lang="en-GB" sz="1013" b="1" dirty="0"/>
            </a:br>
            <a:r>
              <a:rPr lang="en-GB" sz="1013" b="1" dirty="0"/>
              <a:t>    </a:t>
            </a:r>
            <a:r>
              <a:rPr lang="en-GB" sz="1013" dirty="0"/>
              <a:t>command1 on $VARIABLE</a:t>
            </a:r>
            <a:br>
              <a:rPr lang="en-GB" sz="1013" dirty="0"/>
            </a:br>
            <a:r>
              <a:rPr lang="en-GB" sz="1013" dirty="0"/>
              <a:t>    command2</a:t>
            </a:r>
            <a:br>
              <a:rPr lang="en-GB" sz="1013" dirty="0"/>
            </a:br>
            <a:r>
              <a:rPr lang="en-GB" sz="1013" dirty="0"/>
              <a:t>    command</a:t>
            </a:r>
            <a:br>
              <a:rPr lang="en-GB" sz="1013" dirty="0"/>
            </a:br>
            <a:r>
              <a:rPr lang="en-GB" sz="1013" b="1" dirty="0"/>
              <a:t>done</a:t>
            </a:r>
            <a:endParaRPr lang="en-RU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8698D-E3E2-D443-B054-1DF3C4249D75}"/>
              </a:ext>
            </a:extLst>
          </p:cNvPr>
          <p:cNvSpPr txBox="1"/>
          <p:nvPr/>
        </p:nvSpPr>
        <p:spPr>
          <a:xfrm>
            <a:off x="4799116" y="1085109"/>
            <a:ext cx="2956955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/>
              <a:t>while </a:t>
            </a:r>
            <a:r>
              <a:rPr lang="en-US" sz="1013" b="1" dirty="0"/>
              <a:t>command</a:t>
            </a:r>
            <a:br>
              <a:rPr lang="en-GB" sz="1013" dirty="0"/>
            </a:br>
            <a:r>
              <a:rPr lang="en-GB" sz="1013" b="1" dirty="0"/>
              <a:t>do</a:t>
            </a:r>
            <a:br>
              <a:rPr lang="en-GB" sz="1013" b="1" dirty="0"/>
            </a:br>
            <a:r>
              <a:rPr lang="en-GB" sz="1013" b="1" dirty="0"/>
              <a:t>    </a:t>
            </a:r>
            <a:r>
              <a:rPr lang="en-GB" sz="1013" dirty="0"/>
              <a:t>echo a</a:t>
            </a:r>
            <a:br>
              <a:rPr lang="en-GB" sz="1013" dirty="0"/>
            </a:br>
            <a:r>
              <a:rPr lang="en-GB" sz="1013" dirty="0"/>
              <a:t>    a=a+1</a:t>
            </a:r>
            <a:br>
              <a:rPr lang="en-GB" sz="1013" dirty="0"/>
            </a:br>
            <a:r>
              <a:rPr lang="en-GB" sz="1013" dirty="0"/>
              <a:t>    echo ok</a:t>
            </a:r>
            <a:br>
              <a:rPr lang="en-GB" sz="1013" dirty="0"/>
            </a:br>
            <a:r>
              <a:rPr lang="en-GB" sz="1013" b="1" dirty="0"/>
              <a:t>done</a:t>
            </a:r>
            <a:endParaRPr lang="en-RU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DC12E-8D57-DC4F-BBEA-AD4D75D76564}"/>
              </a:ext>
            </a:extLst>
          </p:cNvPr>
          <p:cNvSpPr txBox="1"/>
          <p:nvPr/>
        </p:nvSpPr>
        <p:spPr>
          <a:xfrm>
            <a:off x="837211" y="3153939"/>
            <a:ext cx="2956955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b="1" dirty="0"/>
              <a:t>until </a:t>
            </a:r>
            <a:r>
              <a:rPr lang="en-US" sz="1013" b="1" dirty="0"/>
              <a:t>command</a:t>
            </a:r>
            <a:br>
              <a:rPr lang="en-GB" sz="1013" dirty="0"/>
            </a:br>
            <a:r>
              <a:rPr lang="en-GB" sz="1013" b="1" dirty="0"/>
              <a:t>do</a:t>
            </a:r>
            <a:br>
              <a:rPr lang="en-GB" sz="1013" b="1" dirty="0"/>
            </a:br>
            <a:r>
              <a:rPr lang="en-GB" sz="1013" b="1" dirty="0"/>
              <a:t>    </a:t>
            </a:r>
            <a:r>
              <a:rPr lang="en-GB" sz="1013" dirty="0"/>
              <a:t>echo a</a:t>
            </a:r>
            <a:br>
              <a:rPr lang="en-GB" sz="1013" dirty="0"/>
            </a:br>
            <a:r>
              <a:rPr lang="en-GB" sz="1013" dirty="0"/>
              <a:t>    a=a+1</a:t>
            </a:r>
            <a:br>
              <a:rPr lang="en-GB" sz="1013" dirty="0"/>
            </a:br>
            <a:r>
              <a:rPr lang="en-GB" sz="1013" dirty="0"/>
              <a:t>    echo ok</a:t>
            </a:r>
            <a:br>
              <a:rPr lang="en-GB" sz="1013" dirty="0"/>
            </a:br>
            <a:r>
              <a:rPr lang="en-GB" sz="1013" b="1" dirty="0"/>
              <a:t>done</a:t>
            </a: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250222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1DD82-12D2-534E-9652-AF181FA689B8}"/>
              </a:ext>
            </a:extLst>
          </p:cNvPr>
          <p:cNvSpPr txBox="1"/>
          <p:nvPr/>
        </p:nvSpPr>
        <p:spPr>
          <a:xfrm>
            <a:off x="285008" y="1059873"/>
            <a:ext cx="1101584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 err="1"/>
              <a:t>function_name</a:t>
            </a:r>
            <a:r>
              <a:rPr lang="en-GB" sz="1013" dirty="0"/>
              <a:t> ()</a:t>
            </a:r>
            <a:br>
              <a:rPr lang="en-GB" sz="1013" dirty="0"/>
            </a:br>
            <a:r>
              <a:rPr lang="en-GB" sz="1013" dirty="0"/>
              <a:t>{</a:t>
            </a:r>
            <a:br>
              <a:rPr lang="en-GB" sz="1013" dirty="0"/>
            </a:br>
            <a:r>
              <a:rPr lang="en-GB" sz="1013" dirty="0"/>
              <a:t>    commands</a:t>
            </a:r>
            <a:br>
              <a:rPr lang="en-GB" sz="1013" dirty="0"/>
            </a:br>
            <a:r>
              <a:rPr lang="en-GB" sz="1013" dirty="0"/>
              <a:t>}</a:t>
            </a:r>
            <a:endParaRPr lang="en-RU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E6E6-057D-2B4C-A311-DC807B976451}"/>
              </a:ext>
            </a:extLst>
          </p:cNvPr>
          <p:cNvSpPr txBox="1"/>
          <p:nvPr/>
        </p:nvSpPr>
        <p:spPr>
          <a:xfrm>
            <a:off x="2404754" y="1059873"/>
            <a:ext cx="225734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b="1" dirty="0"/>
              <a:t>function</a:t>
            </a:r>
            <a:r>
              <a:rPr lang="en-GB" sz="1013" dirty="0"/>
              <a:t> </a:t>
            </a:r>
            <a:r>
              <a:rPr lang="en-GB" sz="1013" dirty="0" err="1"/>
              <a:t>function_name</a:t>
            </a:r>
            <a:r>
              <a:rPr lang="en-GB" sz="1013" dirty="0"/>
              <a:t> { commands; }</a:t>
            </a: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103042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CF691-ABC4-4D4A-958C-9AD191AF034E}"/>
              </a:ext>
            </a:extLst>
          </p:cNvPr>
          <p:cNvSpPr txBox="1"/>
          <p:nvPr/>
        </p:nvSpPr>
        <p:spPr>
          <a:xfrm>
            <a:off x="534390" y="935182"/>
            <a:ext cx="6831281" cy="258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13" dirty="0"/>
              <a:t>command1 &amp;&amp; </a:t>
            </a:r>
            <a:r>
              <a:rPr lang="en-GB" sz="1013" dirty="0" err="1"/>
              <a:t>truecommand</a:t>
            </a:r>
            <a:r>
              <a:rPr lang="en-GB" sz="1013" dirty="0"/>
              <a:t> || </a:t>
            </a:r>
            <a:r>
              <a:rPr lang="en-GB" sz="1013" dirty="0" err="1"/>
              <a:t>falsecommand</a:t>
            </a:r>
            <a:r>
              <a:rPr lang="en-GB" sz="1013" dirty="0"/>
              <a:t> </a:t>
            </a:r>
            <a:br>
              <a:rPr lang="en-GB" sz="1013" dirty="0"/>
            </a:br>
            <a:br>
              <a:rPr lang="en-GB" sz="1013" dirty="0"/>
            </a:br>
            <a:endParaRPr lang="en-GB" sz="1013" dirty="0"/>
          </a:p>
          <a:p>
            <a:endParaRPr lang="en-GB" sz="1013" dirty="0"/>
          </a:p>
          <a:p>
            <a:br>
              <a:rPr lang="en-GB" sz="1013" dirty="0"/>
            </a:br>
            <a:r>
              <a:rPr lang="en-GB" sz="1013" dirty="0"/>
              <a:t>if [ conditional expression1 ]</a:t>
            </a:r>
            <a:br>
              <a:rPr lang="en-GB" sz="1013" dirty="0"/>
            </a:br>
            <a:r>
              <a:rPr lang="en-GB" sz="1013" dirty="0"/>
              <a:t>then</a:t>
            </a:r>
            <a:br>
              <a:rPr lang="en-GB" sz="1013" dirty="0"/>
            </a:br>
            <a:r>
              <a:rPr lang="en-GB" sz="1013" dirty="0"/>
              <a:t>     statement1</a:t>
            </a:r>
            <a:br>
              <a:rPr lang="en-GB" sz="1013" dirty="0"/>
            </a:br>
            <a:r>
              <a:rPr lang="en-GB" sz="1013" dirty="0"/>
              <a:t>     statement2</a:t>
            </a:r>
            <a:br>
              <a:rPr lang="en-GB" sz="1013" dirty="0"/>
            </a:br>
            <a:r>
              <a:rPr lang="en-GB" sz="1013" dirty="0" err="1"/>
              <a:t>elif</a:t>
            </a:r>
            <a:r>
              <a:rPr lang="en-GB" sz="1013" dirty="0"/>
              <a:t> [ conditional expression2 ]</a:t>
            </a:r>
            <a:br>
              <a:rPr lang="en-GB" sz="1013" dirty="0"/>
            </a:br>
            <a:r>
              <a:rPr lang="en-GB" sz="1013" dirty="0"/>
              <a:t>then</a:t>
            </a:r>
            <a:br>
              <a:rPr lang="en-GB" sz="1013" dirty="0"/>
            </a:br>
            <a:r>
              <a:rPr lang="en-GB" sz="1013" dirty="0"/>
              <a:t>     statement3</a:t>
            </a:r>
            <a:br>
              <a:rPr lang="en-GB" sz="1013" dirty="0"/>
            </a:br>
            <a:r>
              <a:rPr lang="en-GB" sz="1013" dirty="0"/>
              <a:t>     statement4</a:t>
            </a:r>
            <a:br>
              <a:rPr lang="en-GB" sz="1013" dirty="0"/>
            </a:br>
            <a:r>
              <a:rPr lang="en-GB" sz="1013" dirty="0"/>
              <a:t>else</a:t>
            </a:r>
            <a:br>
              <a:rPr lang="en-GB" sz="1013" dirty="0"/>
            </a:br>
            <a:r>
              <a:rPr lang="en-GB" sz="1013" dirty="0"/>
              <a:t>     statement5</a:t>
            </a:r>
            <a:br>
              <a:rPr lang="en-GB" sz="1013" dirty="0"/>
            </a:br>
            <a:r>
              <a:rPr lang="en-GB" sz="1013" dirty="0"/>
              <a:t>fi</a:t>
            </a:r>
            <a:endParaRPr lang="en-RU" sz="1013" dirty="0"/>
          </a:p>
        </p:txBody>
      </p:sp>
    </p:spTree>
    <p:extLst>
      <p:ext uri="{BB962C8B-B14F-4D97-AF65-F5344CB8AC3E}">
        <p14:creationId xmlns:p14="http://schemas.microsoft.com/office/powerpoint/2010/main" val="5258777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2061</TotalTime>
  <Words>3327</Words>
  <Application>Microsoft Macintosh PowerPoint</Application>
  <PresentationFormat>Экран (16:9)</PresentationFormat>
  <Paragraphs>291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Oswald DemiBold</vt:lpstr>
      <vt:lpstr>Trebuchet MS</vt:lpstr>
      <vt:lpstr>Wingdings</vt:lpstr>
      <vt:lpstr>Covers</vt:lpstr>
      <vt:lpstr>General</vt:lpstr>
      <vt:lpstr>Breakers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Rasul Osmanov</cp:lastModifiedBy>
  <cp:revision>47</cp:revision>
  <dcterms:created xsi:type="dcterms:W3CDTF">2018-01-26T19:23:30Z</dcterms:created>
  <dcterms:modified xsi:type="dcterms:W3CDTF">2021-12-18T12:40:16Z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7e0481-2dc6-4734-a341-38f9da08c47c_Enabled">
    <vt:lpwstr>true</vt:lpwstr>
  </property>
  <property fmtid="{D5CDD505-2E9C-101B-9397-08002B2CF9AE}" pid="3" name="MSIP_Label_647e0481-2dc6-4734-a341-38f9da08c47c_SetDate">
    <vt:lpwstr>2021-09-02T13:06:29Z</vt:lpwstr>
  </property>
  <property fmtid="{D5CDD505-2E9C-101B-9397-08002B2CF9AE}" pid="4" name="MSIP_Label_647e0481-2dc6-4734-a341-38f9da08c47c_Method">
    <vt:lpwstr>Privileged</vt:lpwstr>
  </property>
  <property fmtid="{D5CDD505-2E9C-101B-9397-08002B2CF9AE}" pid="5" name="MSIP_Label_647e0481-2dc6-4734-a341-38f9da08c47c_Name">
    <vt:lpwstr>Confidential</vt:lpwstr>
  </property>
  <property fmtid="{D5CDD505-2E9C-101B-9397-08002B2CF9AE}" pid="6" name="MSIP_Label_647e0481-2dc6-4734-a341-38f9da08c47c_SiteId">
    <vt:lpwstr>f35a6974-607f-47d4-82d7-ff31d7dc53a5</vt:lpwstr>
  </property>
  <property fmtid="{D5CDD505-2E9C-101B-9397-08002B2CF9AE}" pid="7" name="MSIP_Label_647e0481-2dc6-4734-a341-38f9da08c47c_ActionId">
    <vt:lpwstr>a5547a6a-33ca-4365-a27d-fcde66d6756b</vt:lpwstr>
  </property>
  <property fmtid="{D5CDD505-2E9C-101B-9397-08002B2CF9AE}" pid="8" name="MSIP_Label_647e0481-2dc6-4734-a341-38f9da08c47c_ContentBits">
    <vt:lpwstr>0</vt:lpwstr>
  </property>
</Properties>
</file>