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SemiBold"/>
      <p:regular r:id="rId30"/>
      <p:bold r:id="rId31"/>
      <p:italic r:id="rId32"/>
      <p:boldItalic r:id="rId33"/>
    </p:embeddedFont>
    <p:embeddedFont>
      <p:font typeface="Roboto"/>
      <p:regular r:id="rId34"/>
      <p:bold r:id="rId35"/>
      <p:italic r:id="rId36"/>
      <p:boldItalic r:id="rId37"/>
    </p:embeddedFont>
    <p:embeddedFont>
      <p:font typeface="Montserrat"/>
      <p:regular r:id="rId38"/>
      <p:bold r:id="rId39"/>
      <p:italic r:id="rId40"/>
      <p:boldItalic r:id="rId41"/>
    </p:embeddedFont>
    <p:embeddedFont>
      <p:font typeface="Montserrat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jueavwzHLyMuWuiwHXySBnrPxH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MontserratMedium-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MontserratMedium-italic.fntdata"/><Relationship Id="rId21" Type="http://schemas.openxmlformats.org/officeDocument/2006/relationships/slide" Target="slides/slide16.xml"/><Relationship Id="rId43" Type="http://schemas.openxmlformats.org/officeDocument/2006/relationships/font" Target="fonts/MontserratMedium-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11" Type="http://schemas.openxmlformats.org/officeDocument/2006/relationships/slide" Target="slides/slide6.xml"/><Relationship Id="rId33" Type="http://schemas.openxmlformats.org/officeDocument/2006/relationships/font" Target="fonts/MontserratSemiBold-boldItalic.fntdata"/><Relationship Id="rId10" Type="http://schemas.openxmlformats.org/officeDocument/2006/relationships/slide" Target="slides/slide5.xml"/><Relationship Id="rId32" Type="http://schemas.openxmlformats.org/officeDocument/2006/relationships/font" Target="fonts/MontserratSemiBold-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5"/>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5"/>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medium.com/@sabber/financial-data-analysis-80ba39149126" TargetMode="External"/><Relationship Id="rId4" Type="http://schemas.openxmlformats.org/officeDocument/2006/relationships/hyperlink" Target="https://medium.com/@sabber/financial-data-analysis-bf4b5e78c45c" TargetMode="External"/><Relationship Id="rId5" Type="http://schemas.openxmlformats.org/officeDocument/2006/relationships/hyperlink" Target="https://medium.com/@sabber/financial-data-analysis-2f86b1341e6e" TargetMode="External"/><Relationship Id="rId6" Type="http://schemas.openxmlformats.org/officeDocument/2006/relationships/hyperlink" Target="https://medium.com/@sabber/financial-data-analysis-51e7275d0a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9775" y="1650380"/>
            <a:ext cx="8512500" cy="2664844"/>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Capstone Project - 1</a:t>
            </a:r>
            <a:endParaRPr b="1" sz="4200">
              <a:solidFill>
                <a:srgbClr val="CC0000"/>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rPr b="1" i="0" lang="en-IN" sz="3600">
                <a:solidFill>
                  <a:srgbClr val="002060"/>
                </a:solidFill>
                <a:latin typeface="Montserrat"/>
                <a:ea typeface="Montserrat"/>
                <a:cs typeface="Montserrat"/>
                <a:sym typeface="Montserrat"/>
              </a:rPr>
              <a:t>   PlayStore App Review Analysis</a:t>
            </a:r>
            <a:br>
              <a:rPr b="0" i="0" lang="en-IN" sz="1100">
                <a:solidFill>
                  <a:srgbClr val="D5D5D5"/>
                </a:solidFill>
                <a:latin typeface="Roboto"/>
                <a:ea typeface="Roboto"/>
                <a:cs typeface="Roboto"/>
                <a:sym typeface="Roboto"/>
              </a:rPr>
            </a:br>
            <a:br>
              <a:rPr b="0" i="0" lang="en-IN" sz="1100">
                <a:solidFill>
                  <a:srgbClr val="D5D5D5"/>
                </a:solidFill>
                <a:latin typeface="Arial"/>
                <a:ea typeface="Arial"/>
                <a:cs typeface="Arial"/>
                <a:sym typeface="Arial"/>
              </a:rPr>
            </a:br>
            <a:br>
              <a:rPr lang="en-IN" sz="1100"/>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2000" u="sng">
                <a:solidFill>
                  <a:schemeClr val="lt1"/>
                </a:solidFill>
                <a:latin typeface="Montserrat"/>
                <a:ea typeface="Montserrat"/>
                <a:cs typeface="Montserrat"/>
                <a:sym typeface="Montserrat"/>
              </a:rPr>
              <a:t>Team Members</a:t>
            </a:r>
            <a:endParaRPr/>
          </a:p>
          <a:p>
            <a:pPr indent="0" lvl="0" marL="0" rtl="0" algn="ctr">
              <a:lnSpc>
                <a:spcPct val="100000"/>
              </a:lnSpc>
              <a:spcBef>
                <a:spcPts val="0"/>
              </a:spcBef>
              <a:spcAft>
                <a:spcPts val="0"/>
              </a:spcAft>
              <a:buSzPts val="5200"/>
              <a:buNone/>
            </a:pPr>
            <a:r>
              <a:rPr b="1" lang="en-IN" sz="1600">
                <a:solidFill>
                  <a:schemeClr val="lt1"/>
                </a:solidFill>
                <a:latin typeface="Montserrat"/>
                <a:ea typeface="Montserrat"/>
                <a:cs typeface="Montserrat"/>
                <a:sym typeface="Montserrat"/>
              </a:rPr>
              <a:t>Priya Debrani</a:t>
            </a:r>
            <a:br>
              <a:rPr b="1" lang="en-IN" sz="1600">
                <a:solidFill>
                  <a:schemeClr val="lt1"/>
                </a:solidFill>
                <a:latin typeface="Montserrat"/>
                <a:ea typeface="Montserrat"/>
                <a:cs typeface="Montserrat"/>
                <a:sym typeface="Montserrat"/>
              </a:rPr>
            </a:br>
            <a:r>
              <a:rPr b="1" lang="en-IN" sz="1600">
                <a:solidFill>
                  <a:schemeClr val="lt1"/>
                </a:solidFill>
                <a:latin typeface="Montserrat"/>
                <a:ea typeface="Montserrat"/>
                <a:cs typeface="Montserrat"/>
                <a:sym typeface="Montserrat"/>
              </a:rPr>
              <a:t>Vikash Kumar</a:t>
            </a:r>
            <a:br>
              <a:rPr b="1" lang="en-IN" sz="1600">
                <a:solidFill>
                  <a:schemeClr val="lt1"/>
                </a:solidFill>
                <a:latin typeface="Montserrat"/>
                <a:ea typeface="Montserrat"/>
                <a:cs typeface="Montserrat"/>
                <a:sym typeface="Montserrat"/>
              </a:rPr>
            </a:br>
            <a:br>
              <a:rPr b="1" lang="en-IN" sz="1600">
                <a:solidFill>
                  <a:schemeClr val="lt1"/>
                </a:solidFill>
                <a:latin typeface="Montserrat"/>
                <a:ea typeface="Montserrat"/>
                <a:cs typeface="Montserrat"/>
                <a:sym typeface="Montserrat"/>
              </a:rPr>
            </a:b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12550" y="147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Preparing dataset for modeling </a:t>
            </a:r>
            <a:endParaRPr b="1" sz="3600">
              <a:latin typeface="Montserrat"/>
              <a:ea typeface="Montserrat"/>
              <a:cs typeface="Montserrat"/>
              <a:sym typeface="Montserrat"/>
            </a:endParaRPr>
          </a:p>
        </p:txBody>
      </p:sp>
      <p:pic>
        <p:nvPicPr>
          <p:cNvPr id="110" name="Google Shape;110;p20"/>
          <p:cNvPicPr preferRelativeResize="0"/>
          <p:nvPr/>
        </p:nvPicPr>
        <p:blipFill rotWithShape="1">
          <a:blip r:embed="rId3">
            <a:alphaModFix/>
          </a:blip>
          <a:srcRect b="8099" l="4494" r="3548" t="21936"/>
          <a:stretch/>
        </p:blipFill>
        <p:spPr>
          <a:xfrm>
            <a:off x="324465" y="929149"/>
            <a:ext cx="8408685" cy="4066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506275" y="-253725"/>
            <a:ext cx="6009600" cy="121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IN" sz="2200" u="sng">
                <a:latin typeface="Times New Roman"/>
                <a:ea typeface="Times New Roman"/>
                <a:cs typeface="Times New Roman"/>
                <a:sym typeface="Times New Roman"/>
              </a:rPr>
              <a:t>Top categories on google playstore</a:t>
            </a:r>
            <a:endParaRPr sz="2200" u="sng">
              <a:latin typeface="Times New Roman"/>
              <a:ea typeface="Times New Roman"/>
              <a:cs typeface="Times New Roman"/>
              <a:sym typeface="Times New Roman"/>
            </a:endParaRPr>
          </a:p>
        </p:txBody>
      </p:sp>
      <p:pic>
        <p:nvPicPr>
          <p:cNvPr id="116" name="Google Shape;116;p9"/>
          <p:cNvPicPr preferRelativeResize="0"/>
          <p:nvPr/>
        </p:nvPicPr>
        <p:blipFill>
          <a:blip r:embed="rId3">
            <a:alphaModFix/>
          </a:blip>
          <a:stretch>
            <a:fillRect/>
          </a:stretch>
        </p:blipFill>
        <p:spPr>
          <a:xfrm>
            <a:off x="2819400" y="645825"/>
            <a:ext cx="6022925" cy="4255501"/>
          </a:xfrm>
          <a:prstGeom prst="rect">
            <a:avLst/>
          </a:prstGeom>
          <a:noFill/>
          <a:ln>
            <a:noFill/>
          </a:ln>
        </p:spPr>
      </p:pic>
      <p:sp>
        <p:nvSpPr>
          <p:cNvPr id="117" name="Google Shape;117;p9"/>
          <p:cNvSpPr txBox="1"/>
          <p:nvPr/>
        </p:nvSpPr>
        <p:spPr>
          <a:xfrm>
            <a:off x="506275" y="821700"/>
            <a:ext cx="2214300" cy="4086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100" u="sng">
                <a:solidFill>
                  <a:schemeClr val="lt1"/>
                </a:solidFill>
                <a:highlight>
                  <a:schemeClr val="dk2"/>
                </a:highlight>
              </a:rPr>
              <a:t>Insights:</a:t>
            </a:r>
            <a:endParaRPr b="1" sz="2100" u="sng">
              <a:solidFill>
                <a:schemeClr val="lt1"/>
              </a:solidFill>
              <a:highlight>
                <a:schemeClr val="dk2"/>
              </a:highlight>
            </a:endParaRPr>
          </a:p>
          <a:p>
            <a:pPr indent="0" lvl="0" marL="0" rtl="0" algn="l">
              <a:spcBef>
                <a:spcPts val="0"/>
              </a:spcBef>
              <a:spcAft>
                <a:spcPts val="0"/>
              </a:spcAft>
              <a:buNone/>
            </a:pPr>
            <a:r>
              <a:t/>
            </a:r>
            <a:endParaRPr b="1" sz="2100" u="sng">
              <a:solidFill>
                <a:schemeClr val="lt1"/>
              </a:solidFill>
              <a:highlight>
                <a:schemeClr val="dk2"/>
              </a:highlight>
            </a:endParaRPr>
          </a:p>
          <a:p>
            <a:pPr indent="0" lvl="0" marL="457200" rtl="0" algn="l">
              <a:lnSpc>
                <a:spcPct val="100000"/>
              </a:lnSpc>
              <a:spcBef>
                <a:spcPts val="0"/>
              </a:spcBef>
              <a:spcAft>
                <a:spcPts val="0"/>
              </a:spcAft>
              <a:buNone/>
            </a:pPr>
            <a:r>
              <a:rPr b="1" lang="en-IN" sz="1450">
                <a:solidFill>
                  <a:schemeClr val="accent2"/>
                </a:solidFill>
                <a:highlight>
                  <a:schemeClr val="dk2"/>
                </a:highlight>
                <a:latin typeface="Times New Roman"/>
                <a:ea typeface="Times New Roman"/>
                <a:cs typeface="Times New Roman"/>
                <a:sym typeface="Times New Roman"/>
              </a:rPr>
              <a:t>There are all total of 33 categories in the dataset from the above output we can come to the conclusion that in the play store most of the apps are under Game &amp; Family category and least are of Events, Weather &amp; Comics Category.</a:t>
            </a:r>
            <a:endParaRPr b="1" sz="1450">
              <a:solidFill>
                <a:schemeClr val="accent2"/>
              </a:solidFill>
              <a:highlight>
                <a:schemeClr val="dk2"/>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300">
              <a:solidFill>
                <a:schemeClr val="accent2"/>
              </a:solidFill>
              <a:highlight>
                <a:schemeClr val="dk2"/>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162975" y="2467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Distribution Rating:-</a:t>
            </a:r>
            <a:endParaRPr b="1">
              <a:latin typeface="Montserrat"/>
              <a:ea typeface="Montserrat"/>
              <a:cs typeface="Montserrat"/>
              <a:sym typeface="Montserrat"/>
            </a:endParaRPr>
          </a:p>
        </p:txBody>
      </p:sp>
      <p:sp>
        <p:nvSpPr>
          <p:cNvPr id="123" name="Google Shape;123;p10"/>
          <p:cNvSpPr txBox="1"/>
          <p:nvPr>
            <p:ph idx="1" type="body"/>
          </p:nvPr>
        </p:nvSpPr>
        <p:spPr>
          <a:xfrm>
            <a:off x="2917725" y="3325250"/>
            <a:ext cx="2325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1800"/>
              <a:buNone/>
            </a:pPr>
            <a:r>
              <a:t/>
            </a:r>
            <a:endParaRPr/>
          </a:p>
        </p:txBody>
      </p:sp>
      <p:pic>
        <p:nvPicPr>
          <p:cNvPr id="124" name="Google Shape;124;p10"/>
          <p:cNvPicPr preferRelativeResize="0"/>
          <p:nvPr/>
        </p:nvPicPr>
        <p:blipFill rotWithShape="1">
          <a:blip r:embed="rId3">
            <a:alphaModFix/>
          </a:blip>
          <a:srcRect b="0" l="0" r="0" t="5066"/>
          <a:stretch/>
        </p:blipFill>
        <p:spPr>
          <a:xfrm>
            <a:off x="3840325" y="876125"/>
            <a:ext cx="5216001" cy="4050749"/>
          </a:xfrm>
          <a:prstGeom prst="rect">
            <a:avLst/>
          </a:prstGeom>
          <a:noFill/>
          <a:ln>
            <a:noFill/>
          </a:ln>
        </p:spPr>
      </p:pic>
      <p:sp>
        <p:nvSpPr>
          <p:cNvPr id="125" name="Google Shape;125;p10"/>
          <p:cNvSpPr txBox="1"/>
          <p:nvPr/>
        </p:nvSpPr>
        <p:spPr>
          <a:xfrm>
            <a:off x="299850" y="1303175"/>
            <a:ext cx="2526900" cy="29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900" u="sng">
                <a:solidFill>
                  <a:schemeClr val="lt1"/>
                </a:solidFill>
              </a:rPr>
              <a:t>Insight :</a:t>
            </a:r>
            <a:endParaRPr b="1" sz="1900" u="sng">
              <a:solidFill>
                <a:schemeClr val="lt1"/>
              </a:solidFill>
            </a:endParaRPr>
          </a:p>
          <a:p>
            <a:pPr indent="0" lvl="0" marL="179999" rtl="0" algn="l">
              <a:spcBef>
                <a:spcPts val="0"/>
              </a:spcBef>
              <a:spcAft>
                <a:spcPts val="0"/>
              </a:spcAft>
              <a:buNone/>
            </a:pPr>
            <a:r>
              <a:rPr b="1" lang="en-IN" sz="1900" u="sng">
                <a:solidFill>
                  <a:schemeClr val="lt1"/>
                </a:solidFill>
              </a:rPr>
              <a:t>   					</a:t>
            </a:r>
            <a:r>
              <a:rPr b="1" lang="en-IN" sz="1650">
                <a:solidFill>
                  <a:schemeClr val="accent2"/>
                </a:solidFill>
                <a:highlight>
                  <a:schemeClr val="dk2"/>
                </a:highlight>
                <a:latin typeface="Courier New"/>
                <a:ea typeface="Courier New"/>
                <a:cs typeface="Courier New"/>
                <a:sym typeface="Courier New"/>
              </a:rPr>
              <a:t>we can come to the conclusion that most of the apps in the google play store are rated between 3.8 to 4.5.</a:t>
            </a:r>
            <a:endParaRPr b="1" sz="16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sz="2300">
              <a:solidFill>
                <a:schemeClr val="accent2"/>
              </a:solidFill>
              <a:highlight>
                <a:schemeClr val="dk2"/>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1"/>
          <p:cNvPicPr preferRelativeResize="0"/>
          <p:nvPr/>
        </p:nvPicPr>
        <p:blipFill rotWithShape="1">
          <a:blip r:embed="rId3">
            <a:alphaModFix/>
          </a:blip>
          <a:srcRect b="0" l="0" r="0" t="0"/>
          <a:stretch/>
        </p:blipFill>
        <p:spPr>
          <a:xfrm>
            <a:off x="259650" y="163550"/>
            <a:ext cx="6251375" cy="4857475"/>
          </a:xfrm>
          <a:prstGeom prst="rect">
            <a:avLst/>
          </a:prstGeom>
          <a:noFill/>
          <a:ln>
            <a:noFill/>
          </a:ln>
        </p:spPr>
      </p:pic>
      <p:sp>
        <p:nvSpPr>
          <p:cNvPr id="131" name="Google Shape;131;p11"/>
          <p:cNvSpPr txBox="1"/>
          <p:nvPr/>
        </p:nvSpPr>
        <p:spPr>
          <a:xfrm>
            <a:off x="6847800" y="1326700"/>
            <a:ext cx="20820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u="sng">
                <a:solidFill>
                  <a:schemeClr val="lt1"/>
                </a:solidFill>
              </a:rPr>
              <a:t>Insights :</a:t>
            </a:r>
            <a:endParaRPr b="1" sz="1700" u="sng">
              <a:solidFill>
                <a:schemeClr val="lt1"/>
              </a:solidFill>
            </a:endParaRPr>
          </a:p>
          <a:p>
            <a:pPr indent="0" lvl="0" marL="0" rtl="0" algn="l">
              <a:spcBef>
                <a:spcPts val="0"/>
              </a:spcBef>
              <a:spcAft>
                <a:spcPts val="0"/>
              </a:spcAft>
              <a:buNone/>
            </a:pPr>
            <a:r>
              <a:rPr b="1" lang="en-IN" sz="1700" u="sng">
                <a:solidFill>
                  <a:schemeClr val="lt1"/>
                </a:solidFill>
              </a:rPr>
              <a:t>      </a:t>
            </a:r>
            <a:endParaRPr b="1" sz="1700" u="sng">
              <a:solidFill>
                <a:schemeClr val="lt1"/>
              </a:solidFill>
            </a:endParaRPr>
          </a:p>
          <a:p>
            <a:pPr indent="0" lvl="0" marL="0" rtl="0" algn="l">
              <a:spcBef>
                <a:spcPts val="0"/>
              </a:spcBef>
              <a:spcAft>
                <a:spcPts val="0"/>
              </a:spcAft>
              <a:buNone/>
            </a:pPr>
            <a:r>
              <a:rPr b="1" lang="en-IN" sz="1350">
                <a:solidFill>
                  <a:schemeClr val="accent2"/>
                </a:solidFill>
                <a:highlight>
                  <a:schemeClr val="dk2"/>
                </a:highlight>
                <a:latin typeface="Courier New"/>
                <a:ea typeface="Courier New"/>
                <a:cs typeface="Courier New"/>
                <a:sym typeface="Courier New"/>
              </a:rPr>
              <a:t>The insights found from the above chart is that 63.62% reviews are positive reviews, 24.97% are negative reviews and 11.41% are neutral reviews.</a:t>
            </a:r>
            <a:endParaRPr b="1" sz="13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sz="2000" u="sng">
              <a:solidFill>
                <a:schemeClr val="accent2"/>
              </a:solidFill>
              <a:highlight>
                <a:schemeClr val="dk2"/>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205350" y="22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Number Of Installs Type Wise:-</a:t>
            </a:r>
            <a:endParaRPr b="1">
              <a:latin typeface="Montserrat"/>
              <a:ea typeface="Montserrat"/>
              <a:cs typeface="Montserrat"/>
              <a:sym typeface="Montserrat"/>
            </a:endParaRPr>
          </a:p>
        </p:txBody>
      </p:sp>
      <p:sp>
        <p:nvSpPr>
          <p:cNvPr id="137" name="Google Shape;137;p12"/>
          <p:cNvSpPr txBox="1"/>
          <p:nvPr>
            <p:ph idx="1" type="body"/>
          </p:nvPr>
        </p:nvSpPr>
        <p:spPr>
          <a:xfrm>
            <a:off x="99150" y="869795"/>
            <a:ext cx="8733000" cy="421178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38" name="Google Shape;138;p12"/>
          <p:cNvPicPr preferRelativeResize="0"/>
          <p:nvPr/>
        </p:nvPicPr>
        <p:blipFill rotWithShape="1">
          <a:blip r:embed="rId3">
            <a:alphaModFix/>
          </a:blip>
          <a:srcRect b="0" l="0" r="0" t="0"/>
          <a:stretch/>
        </p:blipFill>
        <p:spPr>
          <a:xfrm>
            <a:off x="311850" y="918125"/>
            <a:ext cx="6689024" cy="4071749"/>
          </a:xfrm>
          <a:prstGeom prst="rect">
            <a:avLst/>
          </a:prstGeom>
          <a:noFill/>
          <a:ln>
            <a:noFill/>
          </a:ln>
        </p:spPr>
      </p:pic>
      <p:sp>
        <p:nvSpPr>
          <p:cNvPr id="139" name="Google Shape;139;p12"/>
          <p:cNvSpPr txBox="1"/>
          <p:nvPr/>
        </p:nvSpPr>
        <p:spPr>
          <a:xfrm>
            <a:off x="7092725" y="1377725"/>
            <a:ext cx="18675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lt1"/>
                </a:solidFill>
              </a:rPr>
              <a:t>Insights :</a:t>
            </a:r>
            <a:endParaRPr b="1" u="sng">
              <a:solidFill>
                <a:schemeClr val="lt1"/>
              </a:solidFill>
            </a:endParaRPr>
          </a:p>
          <a:p>
            <a:pPr indent="0" lvl="0" marL="0" rtl="0" algn="l">
              <a:spcBef>
                <a:spcPts val="0"/>
              </a:spcBef>
              <a:spcAft>
                <a:spcPts val="0"/>
              </a:spcAft>
              <a:buNone/>
            </a:pPr>
            <a:r>
              <a:t/>
            </a:r>
            <a:endParaRPr b="1" u="sng">
              <a:solidFill>
                <a:schemeClr val="lt1"/>
              </a:solidFill>
            </a:endParaRPr>
          </a:p>
          <a:p>
            <a:pPr indent="0" lvl="0" marL="0" rtl="0" algn="l">
              <a:spcBef>
                <a:spcPts val="0"/>
              </a:spcBef>
              <a:spcAft>
                <a:spcPts val="0"/>
              </a:spcAft>
              <a:buNone/>
            </a:pPr>
            <a:r>
              <a:t/>
            </a:r>
            <a:endParaRPr b="1" sz="1600" u="sng">
              <a:solidFill>
                <a:schemeClr val="accent2"/>
              </a:solidFill>
              <a:highlight>
                <a:schemeClr val="dk2"/>
              </a:highlight>
            </a:endParaRPr>
          </a:p>
          <a:p>
            <a:pPr indent="0" lvl="0" marL="0" rtl="0" algn="l">
              <a:spcBef>
                <a:spcPts val="0"/>
              </a:spcBef>
              <a:spcAft>
                <a:spcPts val="0"/>
              </a:spcAft>
              <a:buNone/>
            </a:pPr>
            <a:r>
              <a:rPr b="1" lang="en-IN" sz="1250">
                <a:solidFill>
                  <a:schemeClr val="accent2"/>
                </a:solidFill>
                <a:highlight>
                  <a:schemeClr val="dk2"/>
                </a:highlight>
                <a:latin typeface="Courier New"/>
                <a:ea typeface="Courier New"/>
                <a:cs typeface="Courier New"/>
                <a:sym typeface="Courier New"/>
              </a:rPr>
              <a:t>It can be concluded that the number of free applications installed by the user are high when compared with the paid ones.</a:t>
            </a:r>
            <a:endParaRPr b="1" sz="12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sz="1900" u="sng">
              <a:solidFill>
                <a:schemeClr val="accent2"/>
              </a:solidFill>
              <a:highlight>
                <a:schemeClr val="dk2"/>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3"/>
          <p:cNvPicPr preferRelativeResize="0"/>
          <p:nvPr/>
        </p:nvPicPr>
        <p:blipFill rotWithShape="1">
          <a:blip r:embed="rId3">
            <a:alphaModFix/>
          </a:blip>
          <a:srcRect b="0" l="0" r="0" t="0"/>
          <a:stretch/>
        </p:blipFill>
        <p:spPr>
          <a:xfrm>
            <a:off x="141250" y="364273"/>
            <a:ext cx="8586438" cy="46424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311700" y="148621"/>
            <a:ext cx="8520600" cy="51301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300">
                <a:latin typeface="Montserrat"/>
                <a:ea typeface="Montserrat"/>
                <a:cs typeface="Montserrat"/>
                <a:sym typeface="Montserrat"/>
              </a:rPr>
              <a:t>Top 20 Genres according to categories:-</a:t>
            </a:r>
            <a:endParaRPr b="1">
              <a:latin typeface="Montserrat"/>
              <a:ea typeface="Montserrat"/>
              <a:cs typeface="Montserrat"/>
              <a:sym typeface="Montserrat"/>
            </a:endParaRPr>
          </a:p>
        </p:txBody>
      </p:sp>
      <p:pic>
        <p:nvPicPr>
          <p:cNvPr id="150" name="Google Shape;150;p14"/>
          <p:cNvPicPr preferRelativeResize="0"/>
          <p:nvPr/>
        </p:nvPicPr>
        <p:blipFill rotWithShape="1">
          <a:blip r:embed="rId3">
            <a:alphaModFix/>
          </a:blip>
          <a:srcRect b="0" l="0" r="0" t="0"/>
          <a:stretch/>
        </p:blipFill>
        <p:spPr>
          <a:xfrm>
            <a:off x="252750" y="731375"/>
            <a:ext cx="6615450" cy="4263500"/>
          </a:xfrm>
          <a:prstGeom prst="rect">
            <a:avLst/>
          </a:prstGeom>
          <a:noFill/>
          <a:ln>
            <a:noFill/>
          </a:ln>
        </p:spPr>
      </p:pic>
      <p:sp>
        <p:nvSpPr>
          <p:cNvPr id="151" name="Google Shape;151;p14"/>
          <p:cNvSpPr txBox="1"/>
          <p:nvPr/>
        </p:nvSpPr>
        <p:spPr>
          <a:xfrm>
            <a:off x="7041700" y="1245050"/>
            <a:ext cx="1887900" cy="416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lt1"/>
                </a:solidFill>
              </a:rPr>
              <a:t>Insights :</a:t>
            </a:r>
            <a:endParaRPr b="1" u="sng">
              <a:solidFill>
                <a:schemeClr val="lt1"/>
              </a:solidFill>
            </a:endParaRPr>
          </a:p>
          <a:p>
            <a:pPr indent="0" lvl="0" marL="0" rtl="0" algn="l">
              <a:spcBef>
                <a:spcPts val="0"/>
              </a:spcBef>
              <a:spcAft>
                <a:spcPts val="0"/>
              </a:spcAft>
              <a:buNone/>
            </a:pPr>
            <a:r>
              <a:t/>
            </a:r>
            <a:endParaRPr b="1" u="sng">
              <a:solidFill>
                <a:schemeClr val="lt1"/>
              </a:solidFill>
            </a:endParaRPr>
          </a:p>
          <a:p>
            <a:pPr indent="0" lvl="0" marL="0" rtl="0" algn="l">
              <a:lnSpc>
                <a:spcPct val="135714"/>
              </a:lnSpc>
              <a:spcBef>
                <a:spcPts val="0"/>
              </a:spcBef>
              <a:spcAft>
                <a:spcPts val="0"/>
              </a:spcAft>
              <a:buNone/>
            </a:pPr>
            <a:r>
              <a:rPr b="1" lang="en-IN" sz="1150">
                <a:solidFill>
                  <a:schemeClr val="accent2"/>
                </a:solidFill>
                <a:highlight>
                  <a:schemeClr val="dk2"/>
                </a:highlight>
                <a:latin typeface="Courier New"/>
                <a:ea typeface="Courier New"/>
                <a:cs typeface="Courier New"/>
                <a:sym typeface="Courier New"/>
              </a:rPr>
              <a:t>we can see that in the Sports, Action,Health &amp; Fitness and Causal has the highest installs. In the same way by passing different category names to the function, we can get the top 20 installed apps.</a:t>
            </a:r>
            <a:endParaRPr b="1" sz="11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sz="1700" u="sng">
              <a:solidFill>
                <a:schemeClr val="accent2"/>
              </a:solidFill>
              <a:highlight>
                <a:schemeClr val="dk2"/>
              </a:highlight>
            </a:endParaRPr>
          </a:p>
          <a:p>
            <a:pPr indent="0" lvl="0" marL="0" rtl="0" algn="l">
              <a:spcBef>
                <a:spcPts val="0"/>
              </a:spcBef>
              <a:spcAft>
                <a:spcPts val="0"/>
              </a:spcAft>
              <a:buNone/>
            </a:pPr>
            <a:r>
              <a:t/>
            </a:r>
            <a:endParaRPr b="1" sz="12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311700" y="0"/>
            <a:ext cx="8520600" cy="55012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300">
                <a:latin typeface="Montserrat"/>
                <a:ea typeface="Montserrat"/>
                <a:cs typeface="Montserrat"/>
                <a:sym typeface="Montserrat"/>
              </a:rPr>
              <a:t>Top Installs:-</a:t>
            </a:r>
            <a:endParaRPr b="1">
              <a:latin typeface="Montserrat"/>
              <a:ea typeface="Montserrat"/>
              <a:cs typeface="Montserrat"/>
              <a:sym typeface="Montserrat"/>
            </a:endParaRPr>
          </a:p>
        </p:txBody>
      </p:sp>
      <p:pic>
        <p:nvPicPr>
          <p:cNvPr id="157" name="Google Shape;157;p15"/>
          <p:cNvPicPr preferRelativeResize="0"/>
          <p:nvPr/>
        </p:nvPicPr>
        <p:blipFill rotWithShape="1">
          <a:blip r:embed="rId3">
            <a:alphaModFix/>
          </a:blip>
          <a:srcRect b="0" l="0" r="0" t="0"/>
          <a:stretch/>
        </p:blipFill>
        <p:spPr>
          <a:xfrm>
            <a:off x="371707" y="657875"/>
            <a:ext cx="6725551" cy="4485625"/>
          </a:xfrm>
          <a:prstGeom prst="rect">
            <a:avLst/>
          </a:prstGeom>
          <a:noFill/>
          <a:ln>
            <a:noFill/>
          </a:ln>
        </p:spPr>
      </p:pic>
      <p:sp>
        <p:nvSpPr>
          <p:cNvPr id="158" name="Google Shape;158;p15"/>
          <p:cNvSpPr txBox="1"/>
          <p:nvPr/>
        </p:nvSpPr>
        <p:spPr>
          <a:xfrm>
            <a:off x="7358075" y="1204225"/>
            <a:ext cx="16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15"/>
          <p:cNvSpPr txBox="1"/>
          <p:nvPr/>
        </p:nvSpPr>
        <p:spPr>
          <a:xfrm>
            <a:off x="7286625" y="1071575"/>
            <a:ext cx="1704300" cy="484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lt1"/>
                </a:solidFill>
              </a:rPr>
              <a:t>Insights :</a:t>
            </a:r>
            <a:endParaRPr b="1" u="sng">
              <a:solidFill>
                <a:schemeClr val="lt1"/>
              </a:solidFill>
            </a:endParaRPr>
          </a:p>
          <a:p>
            <a:pPr indent="0" lvl="0" marL="0" rtl="0" algn="l">
              <a:spcBef>
                <a:spcPts val="0"/>
              </a:spcBef>
              <a:spcAft>
                <a:spcPts val="0"/>
              </a:spcAft>
              <a:buNone/>
            </a:pPr>
            <a:r>
              <a:t/>
            </a:r>
            <a:endParaRPr b="1" u="sng">
              <a:solidFill>
                <a:schemeClr val="lt1"/>
              </a:solidFill>
            </a:endParaRPr>
          </a:p>
          <a:p>
            <a:pPr indent="0" lvl="0" marL="0" rtl="0" algn="l">
              <a:lnSpc>
                <a:spcPct val="135714"/>
              </a:lnSpc>
              <a:spcBef>
                <a:spcPts val="0"/>
              </a:spcBef>
              <a:spcAft>
                <a:spcPts val="0"/>
              </a:spcAft>
              <a:buNone/>
            </a:pPr>
            <a:r>
              <a:rPr b="1" lang="en-IN" sz="1250">
                <a:solidFill>
                  <a:schemeClr val="accent2"/>
                </a:solidFill>
                <a:highlight>
                  <a:schemeClr val="dk2"/>
                </a:highlight>
                <a:latin typeface="Courier New"/>
                <a:ea typeface="Courier New"/>
                <a:cs typeface="Courier New"/>
                <a:sym typeface="Courier New"/>
              </a:rPr>
              <a:t>It can be interpreted that the top categories with the highest installs are Game, Communication,Photography, Productivity News &amp; Magazines, &amp; Social.</a:t>
            </a:r>
            <a:endParaRPr b="1" sz="12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sz="12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212550" y="19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Percent of Free Vs Paid Apps:-</a:t>
            </a:r>
            <a:endParaRPr b="1"/>
          </a:p>
        </p:txBody>
      </p:sp>
      <p:sp>
        <p:nvSpPr>
          <p:cNvPr id="165" name="Google Shape;165;p16"/>
          <p:cNvSpPr txBox="1"/>
          <p:nvPr>
            <p:ph idx="1" type="body"/>
          </p:nvPr>
        </p:nvSpPr>
        <p:spPr>
          <a:xfrm>
            <a:off x="60850" y="769850"/>
            <a:ext cx="8672400" cy="43736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66" name="Google Shape;166;p16"/>
          <p:cNvPicPr preferRelativeResize="0"/>
          <p:nvPr/>
        </p:nvPicPr>
        <p:blipFill rotWithShape="1">
          <a:blip r:embed="rId3">
            <a:alphaModFix/>
          </a:blip>
          <a:srcRect b="0" l="0" r="0" t="0"/>
          <a:stretch/>
        </p:blipFill>
        <p:spPr>
          <a:xfrm>
            <a:off x="765275" y="908275"/>
            <a:ext cx="5845950" cy="4071951"/>
          </a:xfrm>
          <a:prstGeom prst="rect">
            <a:avLst/>
          </a:prstGeom>
          <a:noFill/>
          <a:ln>
            <a:noFill/>
          </a:ln>
        </p:spPr>
      </p:pic>
      <p:sp>
        <p:nvSpPr>
          <p:cNvPr id="167" name="Google Shape;167;p16"/>
          <p:cNvSpPr txBox="1"/>
          <p:nvPr/>
        </p:nvSpPr>
        <p:spPr>
          <a:xfrm>
            <a:off x="6827375" y="1153200"/>
            <a:ext cx="1905900" cy="33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600" u="sng">
                <a:solidFill>
                  <a:schemeClr val="lt1"/>
                </a:solidFill>
              </a:rPr>
              <a:t>Insights :</a:t>
            </a:r>
            <a:endParaRPr b="1" sz="1600" u="sng">
              <a:solidFill>
                <a:schemeClr val="lt1"/>
              </a:solidFill>
            </a:endParaRPr>
          </a:p>
          <a:p>
            <a:pPr indent="0" lvl="0" marL="0" rtl="0" algn="l">
              <a:spcBef>
                <a:spcPts val="0"/>
              </a:spcBef>
              <a:spcAft>
                <a:spcPts val="0"/>
              </a:spcAft>
              <a:buNone/>
            </a:pPr>
            <a:r>
              <a:t/>
            </a:r>
            <a:endParaRPr b="1" sz="1600">
              <a:solidFill>
                <a:schemeClr val="lt1"/>
              </a:solidFill>
            </a:endParaRPr>
          </a:p>
          <a:p>
            <a:pPr indent="0" lvl="0" marL="0" rtl="0" algn="l">
              <a:lnSpc>
                <a:spcPct val="135714"/>
              </a:lnSpc>
              <a:spcBef>
                <a:spcPts val="0"/>
              </a:spcBef>
              <a:spcAft>
                <a:spcPts val="0"/>
              </a:spcAft>
              <a:buNone/>
            </a:pPr>
            <a:r>
              <a:rPr b="1" lang="en-IN" sz="1450">
                <a:solidFill>
                  <a:schemeClr val="accent2"/>
                </a:solidFill>
                <a:highlight>
                  <a:schemeClr val="dk2"/>
                </a:highlight>
                <a:latin typeface="Courier New"/>
                <a:ea typeface="Courier New"/>
                <a:cs typeface="Courier New"/>
                <a:sym typeface="Courier New"/>
              </a:rPr>
              <a:t>we can see that 98.7%(Approx.) of apps in the google play store are free and 1.3%(Approx.) are paid.</a:t>
            </a:r>
            <a:endParaRPr b="1" sz="14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sz="1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212550" y="19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Category Wise Rating:-</a:t>
            </a:r>
            <a:endParaRPr b="1"/>
          </a:p>
        </p:txBody>
      </p:sp>
      <p:pic>
        <p:nvPicPr>
          <p:cNvPr id="173" name="Google Shape;173;p17"/>
          <p:cNvPicPr preferRelativeResize="0"/>
          <p:nvPr/>
        </p:nvPicPr>
        <p:blipFill rotWithShape="1">
          <a:blip r:embed="rId3">
            <a:alphaModFix/>
          </a:blip>
          <a:srcRect b="0" l="0" r="0" t="0"/>
          <a:stretch/>
        </p:blipFill>
        <p:spPr>
          <a:xfrm>
            <a:off x="59775" y="1163980"/>
            <a:ext cx="7328901" cy="3687594"/>
          </a:xfrm>
          <a:prstGeom prst="rect">
            <a:avLst/>
          </a:prstGeom>
          <a:noFill/>
          <a:ln>
            <a:noFill/>
          </a:ln>
        </p:spPr>
      </p:pic>
      <p:sp>
        <p:nvSpPr>
          <p:cNvPr id="174" name="Google Shape;174;p17"/>
          <p:cNvSpPr txBox="1"/>
          <p:nvPr/>
        </p:nvSpPr>
        <p:spPr>
          <a:xfrm>
            <a:off x="7674425" y="1163975"/>
            <a:ext cx="1245000" cy="347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lt1"/>
                </a:solidFill>
              </a:rPr>
              <a:t>Insights:</a:t>
            </a:r>
            <a:endParaRPr b="1" u="sng">
              <a:solidFill>
                <a:schemeClr val="lt1"/>
              </a:solidFill>
            </a:endParaRPr>
          </a:p>
          <a:p>
            <a:pPr indent="0" lvl="0" marL="0" rtl="0" algn="l">
              <a:spcBef>
                <a:spcPts val="0"/>
              </a:spcBef>
              <a:spcAft>
                <a:spcPts val="0"/>
              </a:spcAft>
              <a:buNone/>
            </a:pPr>
            <a:r>
              <a:t/>
            </a:r>
            <a:endParaRPr b="1" u="sng">
              <a:solidFill>
                <a:schemeClr val="lt1"/>
              </a:solidFill>
            </a:endParaRPr>
          </a:p>
          <a:p>
            <a:pPr indent="0" lvl="0" marL="0" rtl="0" algn="l">
              <a:lnSpc>
                <a:spcPct val="135714"/>
              </a:lnSpc>
              <a:spcBef>
                <a:spcPts val="0"/>
              </a:spcBef>
              <a:spcAft>
                <a:spcPts val="0"/>
              </a:spcAft>
              <a:buNone/>
            </a:pPr>
            <a:r>
              <a:rPr b="1" lang="en-IN" sz="1150">
                <a:solidFill>
                  <a:schemeClr val="accent2"/>
                </a:solidFill>
                <a:highlight>
                  <a:schemeClr val="dk2"/>
                </a:highlight>
                <a:latin typeface="Courier New"/>
                <a:ea typeface="Courier New"/>
                <a:cs typeface="Courier New"/>
                <a:sym typeface="Courier New"/>
              </a:rPr>
              <a:t>The insights found from the above data is that Auto_and_vehicles and Games category has gotten the best ratings.</a:t>
            </a:r>
            <a:endParaRPr b="1" sz="11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u="sng">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Let’s Start Analysis</a:t>
            </a:r>
            <a:endParaRPr b="1">
              <a:latin typeface="Montserrat"/>
              <a:ea typeface="Montserrat"/>
              <a:cs typeface="Montserrat"/>
              <a:sym typeface="Montserrat"/>
            </a:endParaRPr>
          </a:p>
        </p:txBody>
      </p:sp>
      <p:sp>
        <p:nvSpPr>
          <p:cNvPr id="61" name="Google Shape;61;p2"/>
          <p:cNvSpPr txBox="1"/>
          <p:nvPr>
            <p:ph idx="1" type="body"/>
          </p:nvPr>
        </p:nvSpPr>
        <p:spPr>
          <a:xfrm>
            <a:off x="368350" y="1112375"/>
            <a:ext cx="4642800" cy="2653500"/>
          </a:xfrm>
          <a:prstGeom prst="rect">
            <a:avLst/>
          </a:prstGeom>
          <a:noFill/>
          <a:ln>
            <a:noFill/>
          </a:ln>
        </p:spPr>
        <p:txBody>
          <a:bodyPr anchorCtr="0" anchor="ctr" bIns="76175" lIns="0" spcFirstLastPara="1" rIns="0" wrap="square" tIns="0">
            <a:noAutofit/>
          </a:bodyPr>
          <a:lstStyle/>
          <a:p>
            <a:pPr indent="-355600" lvl="0" marL="457200" marR="0" rtl="0" algn="l">
              <a:lnSpc>
                <a:spcPct val="100000"/>
              </a:lnSpc>
              <a:spcBef>
                <a:spcPts val="0"/>
              </a:spcBef>
              <a:spcAft>
                <a:spcPts val="0"/>
              </a:spcAft>
              <a:buClr>
                <a:schemeClr val="lt1"/>
              </a:buClr>
              <a:buSzPts val="2000"/>
              <a:buFont typeface="Montserrat SemiBold"/>
              <a:buChar char="●"/>
            </a:pPr>
            <a:r>
              <a:rPr lang="en-IN" sz="2000">
                <a:solidFill>
                  <a:schemeClr val="lt1"/>
                </a:solidFill>
                <a:latin typeface="Montserrat SemiBold"/>
                <a:ea typeface="Montserrat SemiBold"/>
                <a:cs typeface="Montserrat SemiBold"/>
                <a:sym typeface="Montserrat SemiBold"/>
              </a:rPr>
              <a:t>  Defining problem statement </a:t>
            </a:r>
            <a:endParaRPr i="0" sz="2000" u="none" cap="none" strike="noStrike">
              <a:solidFill>
                <a:schemeClr val="lt1"/>
              </a:solidFill>
              <a:latin typeface="Montserrat SemiBold"/>
              <a:ea typeface="Montserrat SemiBold"/>
              <a:cs typeface="Montserrat SemiBold"/>
              <a:sym typeface="Montserrat SemiBold"/>
            </a:endParaRPr>
          </a:p>
          <a:p>
            <a:pPr indent="-355600" lvl="0" marL="457200" marR="0" rtl="0" algn="l">
              <a:lnSpc>
                <a:spcPct val="100000"/>
              </a:lnSpc>
              <a:spcBef>
                <a:spcPts val="0"/>
              </a:spcBef>
              <a:spcAft>
                <a:spcPts val="0"/>
              </a:spcAft>
              <a:buClr>
                <a:schemeClr val="lt1"/>
              </a:buClr>
              <a:buSzPts val="2000"/>
              <a:buFont typeface="Montserrat SemiBold"/>
              <a:buChar char="●"/>
            </a:pPr>
            <a:r>
              <a:rPr lang="en-IN" sz="2000">
                <a:solidFill>
                  <a:schemeClr val="lt1"/>
                </a:solidFill>
                <a:latin typeface="Montserrat SemiBold"/>
                <a:ea typeface="Montserrat SemiBold"/>
                <a:cs typeface="Montserrat SemiBold"/>
                <a:sym typeface="Montserrat SemiBold"/>
              </a:rPr>
              <a:t>  Data Pre-processing</a:t>
            </a:r>
            <a:endParaRPr sz="2000">
              <a:solidFill>
                <a:schemeClr val="lt1"/>
              </a:solidFill>
              <a:highlight>
                <a:srgbClr val="FFFFFF"/>
              </a:highlight>
              <a:latin typeface="Montserrat SemiBold"/>
              <a:ea typeface="Montserrat SemiBold"/>
              <a:cs typeface="Montserrat SemiBold"/>
              <a:sym typeface="Montserrat SemiBold"/>
            </a:endParaRPr>
          </a:p>
          <a:p>
            <a:pPr indent="-355600" lvl="0" marL="457200" marR="0" rtl="0" algn="l">
              <a:lnSpc>
                <a:spcPct val="100000"/>
              </a:lnSpc>
              <a:spcBef>
                <a:spcPts val="0"/>
              </a:spcBef>
              <a:spcAft>
                <a:spcPts val="0"/>
              </a:spcAft>
              <a:buClr>
                <a:schemeClr val="lt1"/>
              </a:buClr>
              <a:buSzPts val="2000"/>
              <a:buFont typeface="Montserrat SemiBold"/>
              <a:buChar char="●"/>
            </a:pPr>
            <a:r>
              <a:rPr lang="en-IN" sz="2000">
                <a:solidFill>
                  <a:schemeClr val="lt1"/>
                </a:solidFill>
                <a:highlight>
                  <a:srgbClr val="FFFFFF"/>
                </a:highlight>
                <a:latin typeface="Montserrat SemiBold"/>
                <a:ea typeface="Montserrat SemiBold"/>
                <a:cs typeface="Montserrat SemiBold"/>
                <a:sym typeface="Montserrat SemiBold"/>
              </a:rPr>
              <a:t>  EDA</a:t>
            </a:r>
            <a:endParaRPr sz="2000">
              <a:solidFill>
                <a:schemeClr val="lt1"/>
              </a:solidFill>
              <a:highlight>
                <a:srgbClr val="FFFFFF"/>
              </a:highlight>
              <a:latin typeface="Montserrat SemiBold"/>
              <a:ea typeface="Montserrat SemiBold"/>
              <a:cs typeface="Montserrat SemiBold"/>
              <a:sym typeface="Montserrat SemiBold"/>
            </a:endParaRPr>
          </a:p>
          <a:p>
            <a:pPr indent="-355600" lvl="0" marL="457200" marR="0" rtl="0" algn="l">
              <a:lnSpc>
                <a:spcPct val="100000"/>
              </a:lnSpc>
              <a:spcBef>
                <a:spcPts val="0"/>
              </a:spcBef>
              <a:spcAft>
                <a:spcPts val="0"/>
              </a:spcAft>
              <a:buClr>
                <a:schemeClr val="lt1"/>
              </a:buClr>
              <a:buSzPts val="2000"/>
              <a:buFont typeface="Montserrat SemiBold"/>
              <a:buChar char="●"/>
            </a:pPr>
            <a:r>
              <a:rPr lang="en-IN" sz="2000">
                <a:solidFill>
                  <a:schemeClr val="lt1"/>
                </a:solidFill>
                <a:latin typeface="Montserrat SemiBold"/>
                <a:ea typeface="Montserrat SemiBold"/>
                <a:cs typeface="Montserrat SemiBold"/>
                <a:sym typeface="Montserrat SemiBold"/>
              </a:rPr>
              <a:t>  Data Visualization</a:t>
            </a:r>
            <a:endParaRPr i="0" sz="2000" u="none" cap="none" strike="noStrike">
              <a:solidFill>
                <a:schemeClr val="lt1"/>
              </a:solidFill>
              <a:latin typeface="Montserrat SemiBold"/>
              <a:ea typeface="Montserrat SemiBold"/>
              <a:cs typeface="Montserrat SemiBold"/>
              <a:sym typeface="Montserrat SemiBold"/>
            </a:endParaRPr>
          </a:p>
          <a:p>
            <a:pPr indent="-355600" lvl="0" marL="457200" marR="0" rtl="0" algn="l">
              <a:lnSpc>
                <a:spcPct val="100000"/>
              </a:lnSpc>
              <a:spcBef>
                <a:spcPts val="0"/>
              </a:spcBef>
              <a:spcAft>
                <a:spcPts val="0"/>
              </a:spcAft>
              <a:buClr>
                <a:schemeClr val="lt1"/>
              </a:buClr>
              <a:buSzPts val="2000"/>
              <a:buFont typeface="Montserrat SemiBold"/>
              <a:buChar char="●"/>
            </a:pPr>
            <a:r>
              <a:rPr lang="en-IN" sz="2000">
                <a:solidFill>
                  <a:schemeClr val="lt1"/>
                </a:solidFill>
                <a:latin typeface="Montserrat SemiBold"/>
                <a:ea typeface="Montserrat SemiBold"/>
                <a:cs typeface="Montserrat SemiBold"/>
                <a:sym typeface="Montserrat SemiBold"/>
              </a:rPr>
              <a:t>  Conclusion</a:t>
            </a:r>
            <a:endParaRPr>
              <a:latin typeface="Montserrat SemiBold"/>
              <a:ea typeface="Montserrat SemiBold"/>
              <a:cs typeface="Montserrat SemiBold"/>
              <a:sym typeface="Montserrat SemiBold"/>
            </a:endParaRPr>
          </a:p>
          <a:p>
            <a:pPr indent="-355600" lvl="0" marL="457200" marR="0" rtl="0" algn="l">
              <a:lnSpc>
                <a:spcPct val="100000"/>
              </a:lnSpc>
              <a:spcBef>
                <a:spcPts val="0"/>
              </a:spcBef>
              <a:spcAft>
                <a:spcPts val="0"/>
              </a:spcAft>
              <a:buClr>
                <a:schemeClr val="lt1"/>
              </a:buClr>
              <a:buSzPts val="2000"/>
              <a:buFont typeface="Montserrat SemiBold"/>
              <a:buChar char="●"/>
            </a:pPr>
            <a:r>
              <a:rPr lang="en-IN" sz="2000">
                <a:solidFill>
                  <a:schemeClr val="lt1"/>
                </a:solidFill>
                <a:highlight>
                  <a:srgbClr val="FFFFFF"/>
                </a:highlight>
                <a:latin typeface="Montserrat SemiBold"/>
                <a:ea typeface="Montserrat SemiBold"/>
                <a:cs typeface="Montserrat SemiBold"/>
                <a:sym typeface="Montserrat SemiBold"/>
              </a:rPr>
              <a:t>  Business Approach</a:t>
            </a:r>
            <a:endParaRPr sz="2200">
              <a:solidFill>
                <a:schemeClr val="lt1"/>
              </a:solidFill>
              <a:latin typeface="Montserrat SemiBold"/>
              <a:ea typeface="Montserrat SemiBold"/>
              <a:cs typeface="Montserrat SemiBold"/>
              <a:sym typeface="Montserrat SemiBold"/>
            </a:endParaRPr>
          </a:p>
        </p:txBody>
      </p:sp>
      <p:pic>
        <p:nvPicPr>
          <p:cNvPr id="62" name="Google Shape;62;p2"/>
          <p:cNvPicPr preferRelativeResize="0"/>
          <p:nvPr/>
        </p:nvPicPr>
        <p:blipFill>
          <a:blip r:embed="rId3">
            <a:alphaModFix/>
          </a:blip>
          <a:stretch>
            <a:fillRect/>
          </a:stretch>
        </p:blipFill>
        <p:spPr>
          <a:xfrm>
            <a:off x="5163550" y="1017725"/>
            <a:ext cx="3602852" cy="3364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311700" y="-52039"/>
            <a:ext cx="8520600" cy="69137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Heatmap</a:t>
            </a:r>
            <a:endParaRPr/>
          </a:p>
        </p:txBody>
      </p:sp>
      <p:pic>
        <p:nvPicPr>
          <p:cNvPr id="180" name="Google Shape;180;p18"/>
          <p:cNvPicPr preferRelativeResize="0"/>
          <p:nvPr/>
        </p:nvPicPr>
        <p:blipFill rotWithShape="1">
          <a:blip r:embed="rId3">
            <a:alphaModFix/>
          </a:blip>
          <a:srcRect b="0" l="0" r="0" t="0"/>
          <a:stretch/>
        </p:blipFill>
        <p:spPr>
          <a:xfrm>
            <a:off x="542150" y="639325"/>
            <a:ext cx="6070924" cy="4044926"/>
          </a:xfrm>
          <a:prstGeom prst="rect">
            <a:avLst/>
          </a:prstGeom>
          <a:noFill/>
          <a:ln>
            <a:noFill/>
          </a:ln>
        </p:spPr>
      </p:pic>
      <p:sp>
        <p:nvSpPr>
          <p:cNvPr id="181" name="Google Shape;181;p18"/>
          <p:cNvSpPr txBox="1"/>
          <p:nvPr/>
        </p:nvSpPr>
        <p:spPr>
          <a:xfrm>
            <a:off x="6704900" y="71450"/>
            <a:ext cx="1806300" cy="498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u="sng">
                <a:solidFill>
                  <a:schemeClr val="lt1"/>
                </a:solidFill>
              </a:rPr>
              <a:t>Insights :</a:t>
            </a:r>
            <a:endParaRPr b="1" u="sng">
              <a:solidFill>
                <a:schemeClr val="lt1"/>
              </a:solidFill>
            </a:endParaRPr>
          </a:p>
          <a:p>
            <a:pPr indent="0" lvl="0" marL="0" rtl="0" algn="l">
              <a:spcBef>
                <a:spcPts val="0"/>
              </a:spcBef>
              <a:spcAft>
                <a:spcPts val="0"/>
              </a:spcAft>
              <a:buNone/>
            </a:pPr>
            <a:r>
              <a:t/>
            </a:r>
            <a:endParaRPr b="1" u="sng">
              <a:solidFill>
                <a:schemeClr val="lt1"/>
              </a:solidFill>
            </a:endParaRPr>
          </a:p>
          <a:p>
            <a:pPr indent="0" lvl="0" marL="0" rtl="0" algn="l">
              <a:lnSpc>
                <a:spcPct val="135714"/>
              </a:lnSpc>
              <a:spcBef>
                <a:spcPts val="0"/>
              </a:spcBef>
              <a:spcAft>
                <a:spcPts val="0"/>
              </a:spcAft>
              <a:buNone/>
            </a:pPr>
            <a:r>
              <a:rPr b="1" lang="en-IN" sz="950">
                <a:solidFill>
                  <a:schemeClr val="accent2"/>
                </a:solidFill>
                <a:highlight>
                  <a:schemeClr val="dk2"/>
                </a:highlight>
                <a:latin typeface="Courier New"/>
                <a:ea typeface="Courier New"/>
                <a:cs typeface="Courier New"/>
                <a:sym typeface="Courier New"/>
              </a:rPr>
              <a:t>A moderate positive correlation of 0.52 exists between the number of reviews and Size. This means that customers tend to download a given app more if it has been reviewed by a larger number of people. This also means that many active users who download an app usually also leave back a review or feedback. So, getting your app reviewed by more people maybe a good idea to increase your app's capture in the market!</a:t>
            </a:r>
            <a:endParaRPr b="1" sz="950">
              <a:solidFill>
                <a:schemeClr val="accent2"/>
              </a:solidFill>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b="1" sz="1300" u="sng">
              <a:solidFill>
                <a:schemeClr val="accent2"/>
              </a:solidFill>
              <a:highlight>
                <a:schemeClr val="dk2"/>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11700" y="111512"/>
            <a:ext cx="8520600" cy="63190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Pairplot</a:t>
            </a:r>
            <a:endParaRPr b="1"/>
          </a:p>
        </p:txBody>
      </p:sp>
      <p:pic>
        <p:nvPicPr>
          <p:cNvPr id="187" name="Google Shape;187;p19"/>
          <p:cNvPicPr preferRelativeResize="0"/>
          <p:nvPr/>
        </p:nvPicPr>
        <p:blipFill rotWithShape="1">
          <a:blip r:embed="rId3">
            <a:alphaModFix/>
          </a:blip>
          <a:srcRect b="0" l="0" r="0" t="0"/>
          <a:stretch/>
        </p:blipFill>
        <p:spPr>
          <a:xfrm>
            <a:off x="311700" y="743415"/>
            <a:ext cx="8793283" cy="42300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0"/>
            <a:ext cx="7625026" cy="60549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800"/>
              <a:buNone/>
            </a:pPr>
            <a:r>
              <a:rPr b="1" lang="en-IN" sz="2850">
                <a:solidFill>
                  <a:srgbClr val="CC0000"/>
                </a:solidFill>
                <a:highlight>
                  <a:srgbClr val="FFFFFF"/>
                </a:highlight>
                <a:latin typeface="Montserrat"/>
                <a:ea typeface="Montserrat"/>
                <a:cs typeface="Montserrat"/>
                <a:sym typeface="Montserrat"/>
              </a:rPr>
              <a:t>Conclusion</a:t>
            </a:r>
            <a:endParaRPr b="1" sz="2850">
              <a:solidFill>
                <a:srgbClr val="CC0000"/>
              </a:solidFill>
              <a:highlight>
                <a:srgbClr val="FFFFFF"/>
              </a:highlight>
              <a:latin typeface="Montserrat"/>
              <a:ea typeface="Montserrat"/>
              <a:cs typeface="Montserrat"/>
              <a:sym typeface="Montserrat"/>
            </a:endParaRPr>
          </a:p>
          <a:p>
            <a:pPr indent="0" lvl="0" marL="0" rtl="0" algn="l">
              <a:lnSpc>
                <a:spcPct val="100000"/>
              </a:lnSpc>
              <a:spcBef>
                <a:spcPts val="1200"/>
              </a:spcBef>
              <a:spcAft>
                <a:spcPts val="0"/>
              </a:spcAft>
              <a:buSzPts val="2800"/>
              <a:buNone/>
            </a:pPr>
            <a:r>
              <a:t/>
            </a:r>
            <a:endParaRPr b="1" sz="1950">
              <a:solidFill>
                <a:srgbClr val="D5D5D5"/>
              </a:solidFill>
              <a:highlight>
                <a:srgbClr val="383838"/>
              </a:highlight>
              <a:latin typeface="Roboto"/>
              <a:ea typeface="Roboto"/>
              <a:cs typeface="Roboto"/>
              <a:sym typeface="Roboto"/>
            </a:endParaRPr>
          </a:p>
        </p:txBody>
      </p:sp>
      <p:sp>
        <p:nvSpPr>
          <p:cNvPr id="193" name="Google Shape;193;p22"/>
          <p:cNvSpPr txBox="1"/>
          <p:nvPr>
            <p:ph idx="1" type="body"/>
          </p:nvPr>
        </p:nvSpPr>
        <p:spPr>
          <a:xfrm>
            <a:off x="311700" y="803787"/>
            <a:ext cx="8520600" cy="426386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SzPts val="1800"/>
              <a:buNone/>
            </a:pPr>
            <a:r>
              <a:t/>
            </a:r>
            <a:endParaRPr sz="1200"/>
          </a:p>
        </p:txBody>
      </p:sp>
      <p:pic>
        <p:nvPicPr>
          <p:cNvPr id="194" name="Google Shape;194;p22"/>
          <p:cNvPicPr preferRelativeResize="0"/>
          <p:nvPr/>
        </p:nvPicPr>
        <p:blipFill rotWithShape="1">
          <a:blip r:embed="rId3">
            <a:alphaModFix/>
          </a:blip>
          <a:srcRect b="0" l="0" r="0" t="0"/>
          <a:stretch/>
        </p:blipFill>
        <p:spPr>
          <a:xfrm>
            <a:off x="655638" y="2535238"/>
            <a:ext cx="55562" cy="60325"/>
          </a:xfrm>
          <a:prstGeom prst="rect">
            <a:avLst/>
          </a:prstGeom>
          <a:noFill/>
          <a:ln>
            <a:noFill/>
          </a:ln>
        </p:spPr>
      </p:pic>
      <p:pic>
        <p:nvPicPr>
          <p:cNvPr id="195" name="Google Shape;195;p22"/>
          <p:cNvPicPr preferRelativeResize="0"/>
          <p:nvPr/>
        </p:nvPicPr>
        <p:blipFill rotWithShape="1">
          <a:blip r:embed="rId4">
            <a:alphaModFix/>
          </a:blip>
          <a:srcRect b="0" l="0" r="0" t="0"/>
          <a:stretch/>
        </p:blipFill>
        <p:spPr>
          <a:xfrm>
            <a:off x="655638" y="4960938"/>
            <a:ext cx="55562" cy="55562"/>
          </a:xfrm>
          <a:prstGeom prst="rect">
            <a:avLst/>
          </a:prstGeom>
          <a:noFill/>
          <a:ln>
            <a:noFill/>
          </a:ln>
        </p:spPr>
      </p:pic>
      <p:sp>
        <p:nvSpPr>
          <p:cNvPr id="196" name="Google Shape;196;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22"/>
          <p:cNvSpPr/>
          <p:nvPr/>
        </p:nvSpPr>
        <p:spPr>
          <a:xfrm>
            <a:off x="311700" y="837416"/>
            <a:ext cx="8146998" cy="397031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The Google Play Store Apps report provides some useful details regarding </a:t>
            </a:r>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he trending of the apps in the play store. As per the graphs visualizations </a:t>
            </a:r>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shown above, most of the trending apps (in terms of users' installs) are from</a:t>
            </a:r>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 the categories like </a:t>
            </a:r>
            <a:r>
              <a:rPr lang="en-IN" sz="1800">
                <a:latin typeface="Calibri"/>
                <a:ea typeface="Calibri"/>
                <a:cs typeface="Calibri"/>
                <a:sym typeface="Calibri"/>
              </a:rPr>
              <a:t>G</a:t>
            </a:r>
            <a:r>
              <a:rPr b="0" i="0" lang="en-IN" sz="1800" u="none" cap="none" strike="noStrike">
                <a:solidFill>
                  <a:srgbClr val="000000"/>
                </a:solidFill>
                <a:latin typeface="Calibri"/>
                <a:ea typeface="Calibri"/>
                <a:cs typeface="Calibri"/>
                <a:sym typeface="Calibri"/>
              </a:rPr>
              <a:t>AME, COMMUNICATION, and TOOL even though the </a:t>
            </a:r>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amount of available apps from these categories are twice as much lesser </a:t>
            </a:r>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than the category FAMILY but still used most.</a:t>
            </a:r>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The trending of these apps are most probably due to their nature of being able to entertain or assist the user. Besides, it also shows a good trend where we can see that developers from these categories are focusing on the quality instead of the quantity of the apps</a:t>
            </a:r>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Other than that, the charts shown above actually implies that most of the apps having good ratings of above 4.0 are mostly confirmed to have high amount of reviews and user installs.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ctrTitle"/>
          </p:nvPr>
        </p:nvSpPr>
        <p:spPr>
          <a:xfrm>
            <a:off x="311708" y="744574"/>
            <a:ext cx="8520600" cy="4343620"/>
          </a:xfrm>
          <a:prstGeom prst="rect">
            <a:avLst/>
          </a:prstGeom>
          <a:noFill/>
          <a:ln>
            <a:noFill/>
          </a:ln>
        </p:spPr>
        <p:txBody>
          <a:bodyPr anchorCtr="0" anchor="b" bIns="91425" lIns="91425" spcFirstLastPara="1" rIns="91425" wrap="square" tIns="91425">
            <a:noAutofit/>
          </a:bodyPr>
          <a:lstStyle/>
          <a:p>
            <a:pPr indent="-342900" lvl="0" marL="342900" marR="5080" rtl="0" algn="l">
              <a:lnSpc>
                <a:spcPct val="111000"/>
              </a:lnSpc>
              <a:spcBef>
                <a:spcPts val="0"/>
              </a:spcBef>
              <a:spcAft>
                <a:spcPts val="55"/>
              </a:spcAft>
              <a:buSzPts val="5200"/>
              <a:buNone/>
            </a:pPr>
            <a:br>
              <a:rPr lang="en-IN" sz="1800" u="none" strike="noStrike">
                <a:solidFill>
                  <a:srgbClr val="000000"/>
                </a:solidFill>
                <a:latin typeface="Calibri"/>
                <a:ea typeface="Calibri"/>
                <a:cs typeface="Calibri"/>
                <a:sym typeface="Calibri"/>
              </a:rPr>
            </a:br>
            <a:br>
              <a:rPr lang="en-IN" sz="1800" u="none" strike="noStrike">
                <a:solidFill>
                  <a:srgbClr val="000000"/>
                </a:solidFill>
                <a:latin typeface="Calibri"/>
                <a:ea typeface="Calibri"/>
                <a:cs typeface="Calibri"/>
                <a:sym typeface="Calibri"/>
              </a:rPr>
            </a:br>
            <a:r>
              <a:rPr lang="en-IN" sz="1800" u="none" strike="noStrike">
                <a:solidFill>
                  <a:srgbClr val="000000"/>
                </a:solidFill>
                <a:latin typeface="Calibri"/>
                <a:ea typeface="Calibri"/>
                <a:cs typeface="Calibri"/>
                <a:sym typeface="Calibri"/>
              </a:rPr>
              <a:t>The size and price shouldn't reflect that apps with high rating are mostly big in size and </a:t>
            </a:r>
            <a:r>
              <a:rPr lang="en-IN" sz="1800">
                <a:solidFill>
                  <a:srgbClr val="000000"/>
                </a:solidFill>
                <a:latin typeface="Calibri"/>
                <a:ea typeface="Calibri"/>
                <a:cs typeface="Calibri"/>
                <a:sym typeface="Calibri"/>
              </a:rPr>
              <a:t>pricey</a:t>
            </a:r>
            <a:r>
              <a:rPr lang="en-IN" sz="1800" u="none" strike="noStrike">
                <a:solidFill>
                  <a:srgbClr val="000000"/>
                </a:solidFill>
                <a:latin typeface="Calibri"/>
                <a:ea typeface="Calibri"/>
                <a:cs typeface="Calibri"/>
                <a:sym typeface="Calibri"/>
              </a:rPr>
              <a:t> as by looking at the graphs they are most probably are due to some minority. </a:t>
            </a:r>
            <a:r>
              <a:rPr lang="en-IN" sz="1800">
                <a:solidFill>
                  <a:srgbClr val="000000"/>
                </a:solidFill>
                <a:latin typeface="Calibri"/>
                <a:ea typeface="Calibri"/>
                <a:cs typeface="Calibri"/>
                <a:sym typeface="Calibri"/>
              </a:rPr>
              <a:t>Furthermore</a:t>
            </a:r>
            <a:r>
              <a:rPr lang="en-IN" sz="1800" u="none" strike="noStrike">
                <a:solidFill>
                  <a:srgbClr val="000000"/>
                </a:solidFill>
                <a:latin typeface="Calibri"/>
                <a:ea typeface="Calibri"/>
                <a:cs typeface="Calibri"/>
                <a:sym typeface="Calibri"/>
              </a:rPr>
              <a:t>, most of the apps that are having high amount of reviews are from the categories of SOCIAL,</a:t>
            </a:r>
            <a:br>
              <a:rPr lang="en-IN" sz="1800" u="none" strike="noStrike">
                <a:solidFill>
                  <a:srgbClr val="000000"/>
                </a:solidFill>
                <a:latin typeface="Calibri"/>
                <a:ea typeface="Calibri"/>
                <a:cs typeface="Calibri"/>
                <a:sym typeface="Calibri"/>
              </a:rPr>
            </a:br>
            <a:r>
              <a:rPr lang="en-IN" sz="1800">
                <a:solidFill>
                  <a:srgbClr val="000000"/>
                </a:solidFill>
                <a:latin typeface="Calibri"/>
                <a:ea typeface="Calibri"/>
                <a:cs typeface="Calibri"/>
                <a:sym typeface="Calibri"/>
              </a:rPr>
              <a:t>COMMUNICATION and CAME like Facebook, WhatsApp Messenger, Instagram, Messenger — Text and Video Chat for Free, Clash of Clans</a:t>
            </a:r>
            <a:br>
              <a:rPr lang="en-IN" sz="1800">
                <a:solidFill>
                  <a:srgbClr val="000000"/>
                </a:solidFill>
                <a:latin typeface="Calibri"/>
                <a:ea typeface="Calibri"/>
                <a:cs typeface="Calibri"/>
                <a:sym typeface="Calibri"/>
              </a:rPr>
            </a:br>
            <a:r>
              <a:rPr lang="en-IN" sz="1800">
                <a:solidFill>
                  <a:srgbClr val="000000"/>
                </a:solidFill>
                <a:latin typeface="Calibri"/>
                <a:ea typeface="Calibri"/>
                <a:cs typeface="Calibri"/>
                <a:sym typeface="Calibri"/>
              </a:rPr>
              <a:t>,google apps etc.</a:t>
            </a:r>
            <a:br>
              <a:rPr lang="en-IN" sz="1800">
                <a:solidFill>
                  <a:srgbClr val="000000"/>
                </a:solidFill>
                <a:latin typeface="Calibri"/>
                <a:ea typeface="Calibri"/>
                <a:cs typeface="Calibri"/>
                <a:sym typeface="Calibri"/>
              </a:rPr>
            </a:br>
            <a:r>
              <a:rPr lang="en-IN" sz="1800" u="none" strike="noStrike">
                <a:solidFill>
                  <a:srgbClr val="000000"/>
                </a:solidFill>
                <a:latin typeface="Calibri"/>
                <a:ea typeface="Calibri"/>
                <a:cs typeface="Calibri"/>
                <a:sym typeface="Calibri"/>
              </a:rPr>
              <a:t>Even though apps from the categories like GAME, SOCIAL, COMMUNICATION and TOOL of having the highest amount of installs, rating and reviews are reflecting the current trend of Android users, they are not even appearing as category in the top 5 most expensive apps in the store .</a:t>
            </a:r>
            <a:br>
              <a:rPr lang="en-IN" sz="1800" u="none" strike="noStrike">
                <a:solidFill>
                  <a:srgbClr val="000000"/>
                </a:solidFill>
                <a:latin typeface="Calibri"/>
                <a:ea typeface="Calibri"/>
                <a:cs typeface="Calibri"/>
                <a:sym typeface="Calibri"/>
              </a:rPr>
            </a:br>
            <a:r>
              <a:rPr lang="en-IN" sz="1800" u="none" strike="noStrike">
                <a:solidFill>
                  <a:srgbClr val="000000"/>
                </a:solidFill>
                <a:latin typeface="Calibri"/>
                <a:ea typeface="Calibri"/>
                <a:cs typeface="Calibri"/>
                <a:sym typeface="Calibri"/>
              </a:rPr>
              <a:t>As a conclusion, we learn that the current trend in the Android market are mostly from these categories which either assisting, communicating or entertaining apps.</a:t>
            </a:r>
            <a:br>
              <a:rPr lang="en-IN" sz="1800" u="none" strike="noStrike">
                <a:solidFill>
                  <a:srgbClr val="000000"/>
                </a:solidFill>
                <a:latin typeface="Calibri"/>
                <a:ea typeface="Calibri"/>
                <a:cs typeface="Calibri"/>
                <a:sym typeface="Calibri"/>
              </a:rPr>
            </a:br>
            <a:endParaRPr sz="1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15240" rtl="0" algn="l">
              <a:lnSpc>
                <a:spcPct val="107000"/>
              </a:lnSpc>
              <a:spcBef>
                <a:spcPts val="0"/>
              </a:spcBef>
              <a:spcAft>
                <a:spcPts val="800"/>
              </a:spcAft>
              <a:buSzPts val="2800"/>
              <a:buNone/>
            </a:pPr>
            <a:r>
              <a:rPr b="1" lang="en-IN" sz="2500" u="sng">
                <a:solidFill>
                  <a:srgbClr val="FF0000"/>
                </a:solidFill>
                <a:latin typeface="Montserrat"/>
                <a:ea typeface="Montserrat"/>
                <a:cs typeface="Montserrat"/>
                <a:sym typeface="Montserrat"/>
              </a:rPr>
              <a:t>Some important points we get:</a:t>
            </a:r>
            <a:endParaRPr b="1" sz="2500">
              <a:latin typeface="Montserrat"/>
              <a:ea typeface="Montserrat"/>
              <a:cs typeface="Montserrat"/>
              <a:sym typeface="Montserrat"/>
            </a:endParaRPr>
          </a:p>
        </p:txBody>
      </p:sp>
      <p:pic>
        <p:nvPicPr>
          <p:cNvPr id="208" name="Google Shape;208;p24"/>
          <p:cNvPicPr preferRelativeResize="0"/>
          <p:nvPr/>
        </p:nvPicPr>
        <p:blipFill rotWithShape="1">
          <a:blip r:embed="rId3">
            <a:alphaModFix/>
          </a:blip>
          <a:srcRect b="0" l="0" r="0" t="0"/>
          <a:stretch/>
        </p:blipFill>
        <p:spPr>
          <a:xfrm>
            <a:off x="9590088" y="1733550"/>
            <a:ext cx="44450" cy="69850"/>
          </a:xfrm>
          <a:prstGeom prst="rect">
            <a:avLst/>
          </a:prstGeom>
          <a:noFill/>
          <a:ln>
            <a:noFill/>
          </a:ln>
        </p:spPr>
      </p:pic>
      <p:sp>
        <p:nvSpPr>
          <p:cNvPr id="209" name="Google Shape;209;p24"/>
          <p:cNvSpPr/>
          <p:nvPr/>
        </p:nvSpPr>
        <p:spPr>
          <a:xfrm>
            <a:off x="312737" y="1303591"/>
            <a:ext cx="8359315" cy="339734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Average rating of (active) apps on Google Play Store is 4.17.</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If we see individually app wise the communication app like facebook and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whatsapp get highly reviewed app it shown that people regularly active on </a:t>
            </a:r>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that and give </a:t>
            </a:r>
            <a:r>
              <a:rPr lang="en-IN" sz="2000">
                <a:latin typeface="Calibri"/>
                <a:ea typeface="Calibri"/>
                <a:cs typeface="Calibri"/>
                <a:sym typeface="Calibri"/>
              </a:rPr>
              <a:t>their</a:t>
            </a:r>
            <a:r>
              <a:rPr b="0" i="0" lang="en-IN" sz="2000" u="none" cap="none" strike="noStrike">
                <a:solidFill>
                  <a:srgbClr val="000000"/>
                </a:solidFill>
                <a:latin typeface="Calibri"/>
                <a:ea typeface="Calibri"/>
                <a:cs typeface="Calibri"/>
                <a:sym typeface="Calibri"/>
              </a:rPr>
              <a:t> feedback also on that.</a:t>
            </a:r>
            <a:endParaRPr/>
          </a:p>
          <a:p>
            <a:pPr indent="0" lvl="0" marL="0" marR="5080" rtl="0" algn="just">
              <a:lnSpc>
                <a:spcPct val="90000"/>
              </a:lnSpc>
              <a:spcBef>
                <a:spcPts val="0"/>
              </a:spcBef>
              <a:spcAft>
                <a:spcPts val="0"/>
              </a:spcAft>
              <a:buNone/>
            </a:pPr>
            <a:r>
              <a:rPr b="0" i="0" lang="en-IN" sz="1800" u="none" cap="none" strike="noStrike">
                <a:solidFill>
                  <a:srgbClr val="000000"/>
                </a:solidFill>
                <a:latin typeface="Calibri"/>
                <a:ea typeface="Calibri"/>
                <a:cs typeface="Calibri"/>
                <a:sym typeface="Calibri"/>
              </a:rPr>
              <a:t>Medical and Family apps are the most expensive and even extend up to 80$.</a:t>
            </a:r>
            <a:endParaRPr/>
          </a:p>
          <a:p>
            <a:pPr indent="0" lvl="0" marL="0" marR="5080" rtl="0" algn="just">
              <a:lnSpc>
                <a:spcPct val="90000"/>
              </a:lnSpc>
              <a:spcBef>
                <a:spcPts val="685"/>
              </a:spcBef>
              <a:spcAft>
                <a:spcPts val="0"/>
              </a:spcAft>
              <a:buNone/>
            </a:pPr>
            <a:r>
              <a:rPr b="0" i="0" lang="en-IN" sz="1800" u="none" cap="none" strike="noStrike">
                <a:solidFill>
                  <a:srgbClr val="000000"/>
                </a:solidFill>
                <a:latin typeface="Calibri"/>
                <a:ea typeface="Calibri"/>
                <a:cs typeface="Calibri"/>
                <a:sym typeface="Calibri"/>
              </a:rPr>
              <a:t>Users tend to download a given app more if it has been reviewed by a large number of people.</a:t>
            </a:r>
            <a:endParaRPr/>
          </a:p>
          <a:p>
            <a:pPr indent="0" lvl="0" marL="0" marR="0" rtl="0" algn="l">
              <a:lnSpc>
                <a:spcPct val="100000"/>
              </a:lnSpc>
              <a:spcBef>
                <a:spcPts val="970"/>
              </a:spcBef>
              <a:spcAft>
                <a:spcPts val="0"/>
              </a:spcAft>
              <a:buNone/>
            </a:pPr>
            <a:r>
              <a:rPr b="0" i="0" lang="en-IN" sz="1800" u="none" cap="none" strike="noStrike">
                <a:solidFill>
                  <a:srgbClr val="000000"/>
                </a:solidFill>
                <a:latin typeface="Calibri"/>
                <a:ea typeface="Calibri"/>
                <a:cs typeface="Calibri"/>
                <a:sym typeface="Calibri"/>
              </a:rPr>
              <a:t>More than half users rate Family, Sports and Health &amp; Fitness apps positively. Apps for games and social media get mixed reviews, with 50 percent positive and 50 percent negative responses.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208800" y="152400"/>
            <a:ext cx="8726400" cy="166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Content :</a:t>
            </a:r>
            <a:endParaRPr b="1">
              <a:latin typeface="Montserrat"/>
              <a:ea typeface="Montserrat"/>
              <a:cs typeface="Montserrat"/>
              <a:sym typeface="Montserrat"/>
            </a:endParaRPr>
          </a:p>
        </p:txBody>
      </p:sp>
      <p:sp>
        <p:nvSpPr>
          <p:cNvPr id="68" name="Google Shape;68;p3"/>
          <p:cNvSpPr txBox="1"/>
          <p:nvPr>
            <p:ph idx="1" type="body"/>
          </p:nvPr>
        </p:nvSpPr>
        <p:spPr>
          <a:xfrm>
            <a:off x="244725" y="834125"/>
            <a:ext cx="8520600" cy="3636000"/>
          </a:xfrm>
          <a:prstGeom prst="rect">
            <a:avLst/>
          </a:prstGeom>
          <a:noFill/>
          <a:ln cap="flat" cmpd="sng" w="9525">
            <a:solidFill>
              <a:srgbClr val="00206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b="1" sz="1600">
              <a:solidFill>
                <a:schemeClr val="lt1"/>
              </a:solidFill>
              <a:latin typeface="Montserrat"/>
              <a:ea typeface="Montserrat"/>
              <a:cs typeface="Montserrat"/>
              <a:sym typeface="Montserrat"/>
            </a:endParaRPr>
          </a:p>
          <a:p>
            <a:pPr indent="-342900" lvl="0" marL="457200" marR="219075" rtl="0" algn="l">
              <a:lnSpc>
                <a:spcPct val="100000"/>
              </a:lnSpc>
              <a:spcBef>
                <a:spcPts val="1000"/>
              </a:spcBef>
              <a:spcAft>
                <a:spcPts val="0"/>
              </a:spcAft>
              <a:buClr>
                <a:schemeClr val="lt1"/>
              </a:buClr>
              <a:buSzPts val="1800"/>
              <a:buFont typeface="Calibri"/>
              <a:buChar char="●"/>
            </a:pPr>
            <a:r>
              <a:rPr b="1" lang="en-IN" sz="1800" u="none" strike="noStrike">
                <a:solidFill>
                  <a:srgbClr val="990000"/>
                </a:solidFill>
                <a:latin typeface="Calibri"/>
                <a:ea typeface="Calibri"/>
                <a:cs typeface="Calibri"/>
                <a:sym typeface="Calibri"/>
              </a:rPr>
              <a:t>Introduction</a:t>
            </a:r>
            <a:endParaRPr b="1"/>
          </a:p>
          <a:p>
            <a:pPr indent="-342900" lvl="0" marL="457200" marR="219075" rtl="0" algn="l">
              <a:lnSpc>
                <a:spcPct val="100000"/>
              </a:lnSpc>
              <a:spcBef>
                <a:spcPts val="1000"/>
              </a:spcBef>
              <a:spcAft>
                <a:spcPts val="0"/>
              </a:spcAft>
              <a:buClr>
                <a:schemeClr val="lt1"/>
              </a:buClr>
              <a:buSzPts val="1800"/>
              <a:buFont typeface="Calibri"/>
              <a:buChar char="●"/>
            </a:pPr>
            <a:r>
              <a:rPr b="1" lang="en-IN" sz="1800" u="none" strike="noStrike">
                <a:solidFill>
                  <a:srgbClr val="990000"/>
                </a:solidFill>
                <a:latin typeface="Calibri"/>
                <a:ea typeface="Calibri"/>
                <a:cs typeface="Calibri"/>
                <a:sym typeface="Calibri"/>
              </a:rPr>
              <a:t>Problem definition</a:t>
            </a:r>
            <a:endParaRPr b="1"/>
          </a:p>
          <a:p>
            <a:pPr indent="-342900" lvl="0" marL="457200" marR="219075" rtl="0" algn="l">
              <a:lnSpc>
                <a:spcPct val="100000"/>
              </a:lnSpc>
              <a:spcBef>
                <a:spcPts val="1000"/>
              </a:spcBef>
              <a:spcAft>
                <a:spcPts val="0"/>
              </a:spcAft>
              <a:buClr>
                <a:schemeClr val="lt1"/>
              </a:buClr>
              <a:buSzPts val="1800"/>
              <a:buFont typeface="Calibri"/>
              <a:buChar char="●"/>
            </a:pPr>
            <a:r>
              <a:rPr b="1" lang="en-IN" sz="1800" u="none" strike="noStrike">
                <a:solidFill>
                  <a:srgbClr val="990000"/>
                </a:solidFill>
                <a:latin typeface="Calibri"/>
                <a:ea typeface="Calibri"/>
                <a:cs typeface="Calibri"/>
                <a:sym typeface="Calibri"/>
              </a:rPr>
              <a:t>Description of Dataset</a:t>
            </a:r>
            <a:endParaRPr b="1"/>
          </a:p>
          <a:p>
            <a:pPr indent="-342900" lvl="0" marL="457200" marR="219075" rtl="0" algn="l">
              <a:lnSpc>
                <a:spcPct val="100000"/>
              </a:lnSpc>
              <a:spcBef>
                <a:spcPts val="1000"/>
              </a:spcBef>
              <a:spcAft>
                <a:spcPts val="0"/>
              </a:spcAft>
              <a:buClr>
                <a:schemeClr val="lt1"/>
              </a:buClr>
              <a:buSzPts val="1800"/>
              <a:buFont typeface="Calibri"/>
              <a:buChar char="●"/>
            </a:pPr>
            <a:r>
              <a:rPr b="1" lang="en-IN" sz="1800" u="none" strike="noStrike">
                <a:solidFill>
                  <a:srgbClr val="990000"/>
                </a:solidFill>
                <a:latin typeface="Calibri"/>
                <a:ea typeface="Calibri"/>
                <a:cs typeface="Calibri"/>
                <a:sym typeface="Calibri"/>
              </a:rPr>
              <a:t>Data cleaning</a:t>
            </a:r>
            <a:endParaRPr b="1"/>
          </a:p>
          <a:p>
            <a:pPr indent="-342900" lvl="0" marL="457200" marR="219075" rtl="0" algn="l">
              <a:lnSpc>
                <a:spcPct val="100000"/>
              </a:lnSpc>
              <a:spcBef>
                <a:spcPts val="1000"/>
              </a:spcBef>
              <a:spcAft>
                <a:spcPts val="0"/>
              </a:spcAft>
              <a:buClr>
                <a:schemeClr val="lt1"/>
              </a:buClr>
              <a:buSzPts val="1800"/>
              <a:buFont typeface="Calibri"/>
              <a:buChar char="●"/>
            </a:pPr>
            <a:r>
              <a:rPr b="1" lang="en-IN" sz="1800" u="none" strike="noStrike">
                <a:solidFill>
                  <a:srgbClr val="990000"/>
                </a:solidFill>
                <a:latin typeface="Calibri"/>
                <a:ea typeface="Calibri"/>
                <a:cs typeface="Calibri"/>
                <a:sym typeface="Calibri"/>
              </a:rPr>
              <a:t>Data Analysis &amp; Visualization</a:t>
            </a:r>
            <a:endParaRPr b="1"/>
          </a:p>
          <a:p>
            <a:pPr indent="-342900" lvl="0" marL="457200" marR="219075" rtl="0" algn="l">
              <a:lnSpc>
                <a:spcPct val="100000"/>
              </a:lnSpc>
              <a:spcBef>
                <a:spcPts val="1000"/>
              </a:spcBef>
              <a:spcAft>
                <a:spcPts val="0"/>
              </a:spcAft>
              <a:buClr>
                <a:schemeClr val="lt1"/>
              </a:buClr>
              <a:buSzPts val="1800"/>
              <a:buFont typeface="Calibri"/>
              <a:buChar char="●"/>
            </a:pPr>
            <a:r>
              <a:rPr b="1" lang="en-IN" sz="1800" u="none" strike="noStrike">
                <a:solidFill>
                  <a:srgbClr val="990000"/>
                </a:solidFill>
                <a:latin typeface="Calibri"/>
                <a:ea typeface="Calibri"/>
                <a:cs typeface="Calibri"/>
                <a:sym typeface="Calibri"/>
              </a:rPr>
              <a:t>Important points get after Data visualization</a:t>
            </a:r>
            <a:endParaRPr b="1"/>
          </a:p>
          <a:p>
            <a:pPr indent="-342900" lvl="0" marL="457200" marR="219075" rtl="0" algn="l">
              <a:lnSpc>
                <a:spcPct val="100000"/>
              </a:lnSpc>
              <a:spcBef>
                <a:spcPts val="1000"/>
              </a:spcBef>
              <a:spcAft>
                <a:spcPts val="0"/>
              </a:spcAft>
              <a:buClr>
                <a:schemeClr val="lt1"/>
              </a:buClr>
              <a:buSzPts val="1800"/>
              <a:buFont typeface="Calibri"/>
              <a:buChar char="●"/>
            </a:pPr>
            <a:r>
              <a:rPr b="1" lang="en-IN" sz="1800" u="none" strike="noStrike">
                <a:solidFill>
                  <a:srgbClr val="990000"/>
                </a:solidFill>
                <a:latin typeface="Calibri"/>
                <a:ea typeface="Calibri"/>
                <a:cs typeface="Calibri"/>
                <a:sym typeface="Calibri"/>
              </a:rPr>
              <a:t>Work on Sentiment Analysis (2nd Data Set)</a:t>
            </a:r>
            <a:endParaRPr b="1"/>
          </a:p>
          <a:p>
            <a:pPr indent="-342900" lvl="0" marL="457200" marR="219075" rtl="0" algn="l">
              <a:lnSpc>
                <a:spcPct val="100000"/>
              </a:lnSpc>
              <a:spcBef>
                <a:spcPts val="1000"/>
              </a:spcBef>
              <a:spcAft>
                <a:spcPts val="0"/>
              </a:spcAft>
              <a:buClr>
                <a:schemeClr val="lt1"/>
              </a:buClr>
              <a:buSzPts val="1800"/>
              <a:buFont typeface="Calibri"/>
              <a:buChar char="●"/>
            </a:pPr>
            <a:r>
              <a:rPr b="1" lang="en-IN" sz="1800">
                <a:solidFill>
                  <a:srgbClr val="990000"/>
                </a:solidFill>
                <a:latin typeface="Calibri"/>
                <a:ea typeface="Calibri"/>
                <a:cs typeface="Calibri"/>
                <a:sym typeface="Calibri"/>
              </a:rPr>
              <a:t>Conclusion</a:t>
            </a:r>
            <a:endParaRPr b="1" sz="1800" u="none" strike="noStrike">
              <a:solidFill>
                <a:srgbClr val="990000"/>
              </a:solidFill>
              <a:latin typeface="Calibri"/>
              <a:ea typeface="Calibri"/>
              <a:cs typeface="Calibri"/>
              <a:sym typeface="Calibri"/>
            </a:endParaRPr>
          </a:p>
          <a:p>
            <a:pPr indent="-228600" lvl="0" marL="457200" rtl="0" algn="l">
              <a:lnSpc>
                <a:spcPct val="100000"/>
              </a:lnSpc>
              <a:spcBef>
                <a:spcPts val="1000"/>
              </a:spcBef>
              <a:spcAft>
                <a:spcPts val="1000"/>
              </a:spcAft>
              <a:buSzPts val="1800"/>
              <a:buNone/>
            </a:pPr>
            <a:r>
              <a:t/>
            </a:r>
            <a:endParaRPr b="1" sz="1600">
              <a:solidFill>
                <a:srgbClr val="990000"/>
              </a:solidFill>
              <a:latin typeface="Montserrat"/>
              <a:ea typeface="Montserrat"/>
              <a:cs typeface="Montserrat"/>
              <a:sym typeface="Montserrat"/>
            </a:endParaRPr>
          </a:p>
        </p:txBody>
      </p:sp>
      <p:pic>
        <p:nvPicPr>
          <p:cNvPr id="69" name="Google Shape;69;p3"/>
          <p:cNvPicPr preferRelativeResize="0"/>
          <p:nvPr/>
        </p:nvPicPr>
        <p:blipFill rotWithShape="1">
          <a:blip r:embed="rId3">
            <a:alphaModFix/>
          </a:blip>
          <a:srcRect b="85110" l="131240" r="-131240" t="-85110"/>
          <a:stretch/>
        </p:blipFill>
        <p:spPr>
          <a:xfrm>
            <a:off x="4643600" y="92496"/>
            <a:ext cx="3352800" cy="88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Data Pipeline</a:t>
            </a:r>
            <a:endParaRPr b="1">
              <a:latin typeface="Montserrat"/>
              <a:ea typeface="Montserrat"/>
              <a:cs typeface="Montserrat"/>
              <a:sym typeface="Montserrat"/>
            </a:endParaRPr>
          </a:p>
        </p:txBody>
      </p:sp>
      <p:sp>
        <p:nvSpPr>
          <p:cNvPr id="75" name="Google Shape;75;p4"/>
          <p:cNvSpPr txBox="1"/>
          <p:nvPr>
            <p:ph idx="1" type="body"/>
          </p:nvPr>
        </p:nvSpPr>
        <p:spPr>
          <a:xfrm>
            <a:off x="311700" y="1152475"/>
            <a:ext cx="8520600" cy="366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b="1" lang="en-IN" sz="1600" u="sng">
                <a:solidFill>
                  <a:schemeClr val="lt1"/>
                </a:solidFill>
                <a:latin typeface="Montserrat Medium"/>
                <a:ea typeface="Montserrat Medium"/>
                <a:cs typeface="Montserrat Medium"/>
                <a:sym typeface="Montserrat Medium"/>
                <a:hlinkClick r:id="rId3">
                  <a:extLst>
                    <a:ext uri="{A12FA001-AC4F-418D-AE19-62706E023703}">
                      <ahyp:hlinkClr val="tx"/>
                    </a:ext>
                  </a:extLst>
                </a:hlinkClick>
              </a:rPr>
              <a:t>Data processing-1</a:t>
            </a:r>
            <a:r>
              <a:rPr lang="en-IN" sz="1600">
                <a:solidFill>
                  <a:schemeClr val="lt1"/>
                </a:solidFill>
                <a:latin typeface="Montserrat Medium"/>
                <a:ea typeface="Montserrat Medium"/>
                <a:cs typeface="Montserrat Medium"/>
                <a:sym typeface="Montserrat Medium"/>
              </a:rPr>
              <a:t>: In this first part we’ve removed unnecessary features. </a:t>
            </a:r>
            <a:endParaRPr sz="1600">
              <a:solidFill>
                <a:schemeClr val="lt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SzPts val="1800"/>
              <a:buNone/>
            </a:pPr>
            <a:r>
              <a:rPr lang="en-IN" sz="1600">
                <a:solidFill>
                  <a:schemeClr val="lt1"/>
                </a:solidFill>
                <a:latin typeface="Montserrat Medium"/>
                <a:ea typeface="Montserrat Medium"/>
                <a:cs typeface="Montserrat Medium"/>
                <a:sym typeface="Montserrat Medium"/>
              </a:rPr>
              <a:t>Since there were nearly many columns with all null values.</a:t>
            </a:r>
            <a:endParaRPr sz="1600">
              <a:solidFill>
                <a:schemeClr val="lt1"/>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lt1"/>
              </a:buClr>
              <a:buSzPts val="1800"/>
              <a:buChar char="●"/>
            </a:pPr>
            <a:r>
              <a:rPr b="1" lang="en-IN" sz="1600" u="sng">
                <a:solidFill>
                  <a:schemeClr val="lt1"/>
                </a:solidFill>
                <a:latin typeface="Montserrat Medium"/>
                <a:ea typeface="Montserrat Medium"/>
                <a:cs typeface="Montserrat Medium"/>
                <a:sym typeface="Montserrat Medium"/>
                <a:hlinkClick r:id="rId4">
                  <a:extLst>
                    <a:ext uri="{A12FA001-AC4F-418D-AE19-62706E023703}">
                      <ahyp:hlinkClr val="tx"/>
                    </a:ext>
                  </a:extLst>
                </a:hlinkClick>
              </a:rPr>
              <a:t>Data processing-2</a:t>
            </a:r>
            <a:r>
              <a:rPr lang="en-IN" sz="1600">
                <a:solidFill>
                  <a:schemeClr val="lt1"/>
                </a:solidFill>
                <a:latin typeface="Montserrat Medium"/>
                <a:ea typeface="Montserrat Medium"/>
                <a:cs typeface="Montserrat Medium"/>
                <a:sym typeface="Montserrat Medium"/>
              </a:rPr>
              <a:t>:  In this part, we manually go through each features selected from part 1, And encoded the categorical features ,changed the columns containing date time values .</a:t>
            </a:r>
            <a:endParaRPr/>
          </a:p>
          <a:p>
            <a:pPr indent="-342900" lvl="0" marL="457200" rtl="0" algn="l">
              <a:lnSpc>
                <a:spcPct val="115000"/>
              </a:lnSpc>
              <a:spcBef>
                <a:spcPts val="0"/>
              </a:spcBef>
              <a:spcAft>
                <a:spcPts val="0"/>
              </a:spcAft>
              <a:buClr>
                <a:schemeClr val="lt1"/>
              </a:buClr>
              <a:buSzPts val="1800"/>
              <a:buChar char="●"/>
            </a:pPr>
            <a:r>
              <a:rPr b="1" lang="en-IN" sz="1600" u="sng">
                <a:solidFill>
                  <a:schemeClr val="lt1"/>
                </a:solidFill>
                <a:latin typeface="Montserrat Medium"/>
                <a:ea typeface="Montserrat Medium"/>
                <a:cs typeface="Montserrat Medium"/>
                <a:sym typeface="Montserrat Medium"/>
                <a:hlinkClick r:id="rId5">
                  <a:extLst>
                    <a:ext uri="{A12FA001-AC4F-418D-AE19-62706E023703}">
                      <ahyp:hlinkClr val="tx"/>
                    </a:ext>
                  </a:extLst>
                </a:hlinkClick>
              </a:rPr>
              <a:t>EDA</a:t>
            </a:r>
            <a:r>
              <a:rPr lang="en-IN" sz="1600">
                <a:solidFill>
                  <a:schemeClr val="lt1"/>
                </a:solidFill>
                <a:latin typeface="Montserrat Medium"/>
                <a:ea typeface="Montserrat Medium"/>
                <a:cs typeface="Montserrat Medium"/>
                <a:sym typeface="Montserrat Medium"/>
              </a:rPr>
              <a:t>: In in this part, we do some exploratory data analysis (EDA) on the features selected in part-1 and 2 to see the trend.</a:t>
            </a:r>
            <a:endParaRPr/>
          </a:p>
          <a:p>
            <a:pPr indent="-342900" lvl="0" marL="457200" rtl="0" algn="l">
              <a:lnSpc>
                <a:spcPct val="115000"/>
              </a:lnSpc>
              <a:spcBef>
                <a:spcPts val="0"/>
              </a:spcBef>
              <a:spcAft>
                <a:spcPts val="0"/>
              </a:spcAft>
              <a:buClr>
                <a:schemeClr val="lt1"/>
              </a:buClr>
              <a:buSzPts val="1800"/>
              <a:buChar char="●"/>
            </a:pPr>
            <a:r>
              <a:rPr b="1" lang="en-IN" sz="1600" u="sng">
                <a:solidFill>
                  <a:schemeClr val="lt1"/>
                </a:solidFill>
                <a:latin typeface="Montserrat Medium"/>
                <a:ea typeface="Montserrat Medium"/>
                <a:cs typeface="Montserrat Medium"/>
                <a:sym typeface="Montserrat Medium"/>
                <a:hlinkClick r:id="rId6">
                  <a:extLst>
                    <a:ext uri="{A12FA001-AC4F-418D-AE19-62706E023703}">
                      <ahyp:hlinkClr val="tx"/>
                    </a:ext>
                  </a:extLst>
                </a:hlinkClick>
              </a:rPr>
              <a:t>Create a model</a:t>
            </a:r>
            <a:r>
              <a:rPr lang="en-IN" sz="1600">
                <a:solidFill>
                  <a:schemeClr val="lt1"/>
                </a:solidFill>
                <a:latin typeface="Montserrat Medium"/>
                <a:ea typeface="Montserrat Medium"/>
                <a:cs typeface="Montserrat Medium"/>
                <a:sym typeface="Montserrat Medium"/>
              </a:rPr>
              <a:t>: Finally, In this last but not the last part, we create models. Creating a model is also not an easy task. It’s also an iterative process. we show how to start with a with a simple model, then slowly add complexity for better performance.</a:t>
            </a:r>
            <a:endParaRPr/>
          </a:p>
          <a:p>
            <a:pPr indent="-228600" lvl="0" marL="457200" rtl="0" algn="l">
              <a:lnSpc>
                <a:spcPct val="115000"/>
              </a:lnSpc>
              <a:spcBef>
                <a:spcPts val="0"/>
              </a:spcBef>
              <a:spcAft>
                <a:spcPts val="0"/>
              </a:spcAft>
              <a:buClr>
                <a:schemeClr val="lt1"/>
              </a:buClr>
              <a:buSzPts val="1800"/>
              <a:buNone/>
            </a:pPr>
            <a:r>
              <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0"/>
            <a:ext cx="79923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b="1" lang="en-IN">
                <a:latin typeface="Montserrat"/>
                <a:ea typeface="Montserrat"/>
                <a:cs typeface="Montserrat"/>
                <a:sym typeface="Montserrat"/>
              </a:rPr>
              <a:t>Data Summary</a:t>
            </a:r>
            <a:endParaRPr b="1">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2800"/>
              <a:buNone/>
            </a:pPr>
            <a:r>
              <a:rPr b="1" lang="en-IN" sz="1800" u="sng">
                <a:solidFill>
                  <a:schemeClr val="lt1"/>
                </a:solidFill>
                <a:latin typeface="Calibri"/>
                <a:ea typeface="Calibri"/>
                <a:cs typeface="Calibri"/>
                <a:sym typeface="Calibri"/>
              </a:rPr>
              <a:t>There are two dataset: PlayStore Data &amp; User Review data</a:t>
            </a:r>
            <a:br>
              <a:rPr lang="en-IN" sz="1800">
                <a:latin typeface="Calibri"/>
                <a:ea typeface="Calibri"/>
                <a:cs typeface="Calibri"/>
                <a:sym typeface="Calibri"/>
              </a:rPr>
            </a:br>
            <a:endParaRPr/>
          </a:p>
        </p:txBody>
      </p:sp>
      <p:sp>
        <p:nvSpPr>
          <p:cNvPr id="81" name="Google Shape;81;p5"/>
          <p:cNvSpPr txBox="1"/>
          <p:nvPr>
            <p:ph idx="1" type="body"/>
          </p:nvPr>
        </p:nvSpPr>
        <p:spPr>
          <a:xfrm>
            <a:off x="74350" y="812175"/>
            <a:ext cx="8718900" cy="42954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lang="en-IN">
                <a:solidFill>
                  <a:schemeClr val="lt1"/>
                </a:solidFill>
                <a:latin typeface="Calibri"/>
                <a:ea typeface="Calibri"/>
                <a:cs typeface="Calibri"/>
                <a:sym typeface="Calibri"/>
              </a:rPr>
              <a:t>           1.</a:t>
            </a:r>
            <a:r>
              <a:rPr lang="en-IN" sz="1800">
                <a:solidFill>
                  <a:srgbClr val="FF0000"/>
                </a:solidFill>
                <a:latin typeface="Calibri"/>
                <a:ea typeface="Calibri"/>
                <a:cs typeface="Calibri"/>
                <a:sym typeface="Calibri"/>
              </a:rPr>
              <a:t> </a:t>
            </a:r>
            <a:r>
              <a:rPr b="1" lang="en-IN" sz="1800" u="sng">
                <a:solidFill>
                  <a:schemeClr val="lt1"/>
                </a:solidFill>
                <a:latin typeface="Calibri"/>
                <a:ea typeface="Calibri"/>
                <a:cs typeface="Calibri"/>
                <a:sym typeface="Calibri"/>
              </a:rPr>
              <a:t>Play Store Data:</a:t>
            </a:r>
            <a:endParaRPr b="1" sz="1800">
              <a:solidFill>
                <a:schemeClr val="lt1"/>
              </a:solidFill>
              <a:latin typeface="Calibri"/>
              <a:ea typeface="Calibri"/>
              <a:cs typeface="Calibri"/>
              <a:sym typeface="Calibri"/>
            </a:endParaRPr>
          </a:p>
          <a:p>
            <a:pPr indent="-342900" lvl="1" marL="914400" rtl="0" algn="just">
              <a:lnSpc>
                <a:spcPct val="110000"/>
              </a:lnSpc>
              <a:spcBef>
                <a:spcPts val="70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App          		     :</a:t>
            </a:r>
            <a:r>
              <a:rPr b="1" lang="en-IN" sz="1800">
                <a:solidFill>
                  <a:schemeClr val="lt1"/>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The name of the app</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Category 		     :</a:t>
            </a:r>
            <a:r>
              <a:rPr lang="en-IN" sz="1800" u="none" strike="noStrike">
                <a:solidFill>
                  <a:srgbClr val="990000"/>
                </a:solidFill>
                <a:latin typeface="Calibri"/>
                <a:ea typeface="Calibri"/>
                <a:cs typeface="Calibri"/>
                <a:sym typeface="Calibri"/>
              </a:rPr>
              <a:t> The category of the app</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Rating      	     : </a:t>
            </a:r>
            <a:r>
              <a:rPr lang="en-IN" sz="1800" u="none" strike="noStrike">
                <a:solidFill>
                  <a:srgbClr val="990000"/>
                </a:solidFill>
                <a:latin typeface="Calibri"/>
                <a:ea typeface="Calibri"/>
                <a:cs typeface="Calibri"/>
                <a:sym typeface="Calibri"/>
              </a:rPr>
              <a:t>The rating of the app in the Play Store </a:t>
            </a:r>
            <a:endParaRPr sz="1800">
              <a:solidFill>
                <a:srgbClr val="990000"/>
              </a:solidFill>
              <a:latin typeface="Calibri"/>
              <a:ea typeface="Calibri"/>
              <a:cs typeface="Calibri"/>
              <a:sym typeface="Calibri"/>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Reviews   	     :</a:t>
            </a:r>
            <a:r>
              <a:rPr lang="en-IN" sz="1800" u="none" strike="noStrike">
                <a:solidFill>
                  <a:srgbClr val="990000"/>
                </a:solidFill>
                <a:latin typeface="Calibri"/>
                <a:ea typeface="Calibri"/>
                <a:cs typeface="Calibri"/>
                <a:sym typeface="Calibri"/>
              </a:rPr>
              <a:t> The number of reviews of the app</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Size           	</a:t>
            </a:r>
            <a:r>
              <a:rPr b="1" lang="en-IN" sz="1800">
                <a:solidFill>
                  <a:schemeClr val="lt1"/>
                </a:solidFill>
                <a:latin typeface="Calibri"/>
                <a:ea typeface="Calibri"/>
                <a:cs typeface="Calibri"/>
                <a:sym typeface="Calibri"/>
              </a:rPr>
              <a:t>     </a:t>
            </a:r>
            <a:r>
              <a:rPr b="1" lang="en-IN" sz="1800" u="none" strike="noStrike">
                <a:solidFill>
                  <a:schemeClr val="lt1"/>
                </a:solidFill>
                <a:latin typeface="Calibri"/>
                <a:ea typeface="Calibri"/>
                <a:cs typeface="Calibri"/>
                <a:sym typeface="Calibri"/>
              </a:rPr>
              <a:t>:</a:t>
            </a:r>
            <a:r>
              <a:rPr lang="en-IN" sz="1800" u="none" strike="noStrike">
                <a:solidFill>
                  <a:srgbClr val="990000"/>
                </a:solidFill>
                <a:latin typeface="Calibri"/>
                <a:ea typeface="Calibri"/>
                <a:cs typeface="Calibri"/>
                <a:sym typeface="Calibri"/>
              </a:rPr>
              <a:t> The size of the app</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Install       	     </a:t>
            </a:r>
            <a:r>
              <a:rPr b="1" lang="en-IN" sz="1800">
                <a:solidFill>
                  <a:schemeClr val="lt1"/>
                </a:solidFill>
                <a:latin typeface="Calibri"/>
                <a:ea typeface="Calibri"/>
                <a:cs typeface="Calibri"/>
                <a:sym typeface="Calibri"/>
              </a:rPr>
              <a:t>:</a:t>
            </a:r>
            <a:r>
              <a:rPr lang="en-IN" sz="1800" u="none" strike="noStrike">
                <a:solidFill>
                  <a:srgbClr val="990000"/>
                </a:solidFill>
                <a:latin typeface="Calibri"/>
                <a:ea typeface="Calibri"/>
                <a:cs typeface="Calibri"/>
                <a:sym typeface="Calibri"/>
              </a:rPr>
              <a:t> The number of installs of the app</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Type          	</a:t>
            </a:r>
            <a:r>
              <a:rPr b="1" lang="en-IN" sz="1800">
                <a:solidFill>
                  <a:schemeClr val="lt1"/>
                </a:solidFill>
                <a:latin typeface="Calibri"/>
                <a:ea typeface="Calibri"/>
                <a:cs typeface="Calibri"/>
                <a:sym typeface="Calibri"/>
              </a:rPr>
              <a:t>     </a:t>
            </a:r>
            <a:r>
              <a:rPr b="1" lang="en-IN" sz="1800" u="none" strike="noStrike">
                <a:solidFill>
                  <a:schemeClr val="lt1"/>
                </a:solidFill>
                <a:latin typeface="Calibri"/>
                <a:ea typeface="Calibri"/>
                <a:cs typeface="Calibri"/>
                <a:sym typeface="Calibri"/>
              </a:rPr>
              <a:t>:</a:t>
            </a:r>
            <a:r>
              <a:rPr lang="en-IN" sz="1800" u="none" strike="noStrike">
                <a:solidFill>
                  <a:srgbClr val="990000"/>
                </a:solidFill>
                <a:latin typeface="Calibri"/>
                <a:ea typeface="Calibri"/>
                <a:cs typeface="Calibri"/>
                <a:sym typeface="Calibri"/>
              </a:rPr>
              <a:t> The type of the app (Free/Paid)</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a:solidFill>
                  <a:schemeClr val="lt1"/>
                </a:solidFill>
                <a:latin typeface="Calibri"/>
                <a:ea typeface="Calibri"/>
                <a:cs typeface="Calibri"/>
                <a:sym typeface="Calibri"/>
              </a:rPr>
              <a:t>C</a:t>
            </a:r>
            <a:r>
              <a:rPr b="1" lang="en-IN" sz="1800" u="none" strike="noStrike">
                <a:solidFill>
                  <a:schemeClr val="lt1"/>
                </a:solidFill>
                <a:latin typeface="Calibri"/>
                <a:ea typeface="Calibri"/>
                <a:cs typeface="Calibri"/>
                <a:sym typeface="Calibri"/>
              </a:rPr>
              <a:t>ontent Rating    :</a:t>
            </a:r>
            <a:r>
              <a:rPr lang="en-IN" sz="1800" u="none" strike="noStrike">
                <a:solidFill>
                  <a:srgbClr val="990000"/>
                </a:solidFill>
                <a:latin typeface="Calibri"/>
                <a:ea typeface="Calibri"/>
                <a:cs typeface="Calibri"/>
                <a:sym typeface="Calibri"/>
              </a:rPr>
              <a:t>The appropriate target audience of the app</a:t>
            </a:r>
            <a:endParaRPr/>
          </a:p>
          <a:p>
            <a:pPr indent="-342900" lvl="1" marL="914400" rtl="0" algn="just">
              <a:lnSpc>
                <a:spcPct val="107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Genres      	</a:t>
            </a:r>
            <a:r>
              <a:rPr b="1" lang="en-IN" sz="1800">
                <a:solidFill>
                  <a:schemeClr val="lt1"/>
                </a:solidFill>
                <a:latin typeface="Calibri"/>
                <a:ea typeface="Calibri"/>
                <a:cs typeface="Calibri"/>
                <a:sym typeface="Calibri"/>
              </a:rPr>
              <a:t>     </a:t>
            </a:r>
            <a:r>
              <a:rPr b="1" lang="en-IN" sz="1800" u="none" strike="noStrike">
                <a:solidFill>
                  <a:schemeClr val="lt1"/>
                </a:solidFill>
                <a:latin typeface="Calibri"/>
                <a:ea typeface="Calibri"/>
                <a:cs typeface="Calibri"/>
                <a:sym typeface="Calibri"/>
              </a:rPr>
              <a:t>:</a:t>
            </a:r>
            <a:r>
              <a:rPr b="1" lang="en-IN" sz="1800" u="none" strike="noStrike">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The genre of the app</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Last Updated       :</a:t>
            </a:r>
            <a:r>
              <a:rPr lang="en-IN" sz="1800" u="none" strike="noStrike">
                <a:solidFill>
                  <a:srgbClr val="990000"/>
                </a:solidFill>
                <a:latin typeface="Calibri"/>
                <a:ea typeface="Calibri"/>
                <a:cs typeface="Calibri"/>
                <a:sym typeface="Calibri"/>
              </a:rPr>
              <a:t> The date when the app was last updated</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Current Ver          :</a:t>
            </a:r>
            <a:r>
              <a:rPr lang="en-IN" sz="1800" u="none" strike="noStrike">
                <a:solidFill>
                  <a:srgbClr val="990000"/>
                </a:solidFill>
                <a:latin typeface="Calibri"/>
                <a:ea typeface="Calibri"/>
                <a:cs typeface="Calibri"/>
                <a:sym typeface="Calibri"/>
              </a:rPr>
              <a:t> The current version of the app</a:t>
            </a:r>
            <a:endParaRPr/>
          </a:p>
          <a:p>
            <a:pPr indent="-342900" lvl="1" marL="9144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Android Ver         :</a:t>
            </a:r>
            <a:r>
              <a:rPr lang="en-IN" sz="1800" u="none" strike="noStrike">
                <a:solidFill>
                  <a:srgbClr val="990000"/>
                </a:solidFill>
                <a:latin typeface="Calibri"/>
                <a:ea typeface="Calibri"/>
                <a:cs typeface="Calibri"/>
                <a:sym typeface="Calibri"/>
              </a:rPr>
              <a:t> The minimum Android version required to run the ap</a:t>
            </a:r>
            <a:r>
              <a:rPr lang="en-IN" sz="1800" u="none" strike="noStrike">
                <a:solidFill>
                  <a:srgbClr val="990000"/>
                </a:solidFill>
                <a:latin typeface="Calibri"/>
                <a:ea typeface="Calibri"/>
                <a:cs typeface="Calibri"/>
                <a:sym typeface="Calibri"/>
              </a:rPr>
              <a:t>p</a:t>
            </a:r>
            <a:endParaRPr/>
          </a:p>
          <a:p>
            <a:pPr indent="0" lvl="0" marL="457200" rtl="0" algn="just">
              <a:lnSpc>
                <a:spcPct val="110000"/>
              </a:lnSpc>
              <a:spcBef>
                <a:spcPts val="15"/>
              </a:spcBef>
              <a:spcAft>
                <a:spcPts val="0"/>
              </a:spcAft>
              <a:buNone/>
            </a:pPr>
            <a:r>
              <a:t/>
            </a:r>
            <a:endParaRPr sz="1800" u="none" strike="noStrike">
              <a:solidFill>
                <a:srgbClr val="990000"/>
              </a:solidFill>
              <a:latin typeface="Calibri"/>
              <a:ea typeface="Calibri"/>
              <a:cs typeface="Calibri"/>
              <a:sym typeface="Calibri"/>
            </a:endParaRPr>
          </a:p>
          <a:p>
            <a:pPr indent="0" lvl="0" marL="457200" rtl="0" algn="l">
              <a:lnSpc>
                <a:spcPct val="115000"/>
              </a:lnSpc>
              <a:spcBef>
                <a:spcPts val="48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Summary</a:t>
            </a:r>
            <a:endParaRPr b="1"/>
          </a:p>
        </p:txBody>
      </p:sp>
      <p:sp>
        <p:nvSpPr>
          <p:cNvPr id="87" name="Google Shape;87;p6"/>
          <p:cNvSpPr txBox="1"/>
          <p:nvPr>
            <p:ph idx="1" type="body"/>
          </p:nvPr>
        </p:nvSpPr>
        <p:spPr>
          <a:xfrm>
            <a:off x="311700" y="1152475"/>
            <a:ext cx="8689500" cy="34164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b="1" lang="en-IN" sz="1800">
                <a:solidFill>
                  <a:schemeClr val="lt1"/>
                </a:solidFill>
                <a:latin typeface="Calibri"/>
                <a:ea typeface="Calibri"/>
                <a:cs typeface="Calibri"/>
                <a:sym typeface="Calibri"/>
              </a:rPr>
              <a:t>2</a:t>
            </a:r>
            <a:r>
              <a:rPr b="1" lang="en-IN">
                <a:solidFill>
                  <a:schemeClr val="lt1"/>
                </a:solidFill>
                <a:latin typeface="Calibri"/>
                <a:ea typeface="Calibri"/>
                <a:cs typeface="Calibri"/>
                <a:sym typeface="Calibri"/>
              </a:rPr>
              <a:t>. </a:t>
            </a:r>
            <a:r>
              <a:rPr b="1" lang="en-IN" sz="1800" u="sng">
                <a:solidFill>
                  <a:schemeClr val="lt1"/>
                </a:solidFill>
                <a:latin typeface="Calibri"/>
                <a:ea typeface="Calibri"/>
                <a:cs typeface="Calibri"/>
                <a:sym typeface="Calibri"/>
              </a:rPr>
              <a:t>User Review Data:</a:t>
            </a:r>
            <a:endParaRPr b="1" sz="1800">
              <a:solidFill>
                <a:schemeClr val="lt1"/>
              </a:solidFill>
              <a:latin typeface="Calibri"/>
              <a:ea typeface="Calibri"/>
              <a:cs typeface="Calibri"/>
              <a:sym typeface="Calibri"/>
            </a:endParaRPr>
          </a:p>
          <a:p>
            <a:pPr indent="-342900" lvl="0" marL="457200" rtl="0" algn="just">
              <a:lnSpc>
                <a:spcPct val="110000"/>
              </a:lnSpc>
              <a:spcBef>
                <a:spcPts val="685"/>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App					</a:t>
            </a:r>
            <a:r>
              <a:rPr b="1" lang="en-IN">
                <a:solidFill>
                  <a:schemeClr val="lt1"/>
                </a:solidFill>
                <a:latin typeface="Calibri"/>
                <a:ea typeface="Calibri"/>
                <a:cs typeface="Calibri"/>
                <a:sym typeface="Calibri"/>
              </a:rPr>
              <a:t>:</a:t>
            </a:r>
            <a:r>
              <a:rPr lang="en-IN" sz="1800" u="none" strike="noStrike">
                <a:solidFill>
                  <a:srgbClr val="990000"/>
                </a:solidFill>
                <a:latin typeface="Calibri"/>
                <a:ea typeface="Calibri"/>
                <a:cs typeface="Calibri"/>
                <a:sym typeface="Calibri"/>
              </a:rPr>
              <a:t> An app name</a:t>
            </a:r>
            <a:endParaRPr/>
          </a:p>
          <a:p>
            <a:pPr indent="-342900" lvl="0" marL="4572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Sentiment			:</a:t>
            </a:r>
            <a:r>
              <a:rPr lang="en-IN" sz="1800" u="none" strike="noStrike">
                <a:solidFill>
                  <a:srgbClr val="990000"/>
                </a:solidFill>
                <a:latin typeface="Calibri"/>
                <a:ea typeface="Calibri"/>
                <a:cs typeface="Calibri"/>
                <a:sym typeface="Calibri"/>
              </a:rPr>
              <a:t> Sentiment given to an app by users ( i.e Positive,</a:t>
            </a:r>
            <a:r>
              <a:rPr lang="en-IN" sz="1800">
                <a:solidFill>
                  <a:srgbClr val="990000"/>
                </a:solidFill>
                <a:latin typeface="Calibri"/>
                <a:ea typeface="Calibri"/>
                <a:cs typeface="Calibri"/>
                <a:sym typeface="Calibri"/>
              </a:rPr>
              <a:t>Neutral,					</a:t>
            </a:r>
            <a:r>
              <a:rPr lang="en-IN">
                <a:solidFill>
                  <a:srgbClr val="990000"/>
                </a:solidFill>
                <a:latin typeface="Calibri"/>
                <a:ea typeface="Calibri"/>
                <a:cs typeface="Calibri"/>
                <a:sym typeface="Calibri"/>
              </a:rPr>
              <a:t>   </a:t>
            </a:r>
            <a:r>
              <a:rPr lang="en-IN" sz="1800">
                <a:solidFill>
                  <a:srgbClr val="990000"/>
                </a:solidFill>
                <a:latin typeface="Calibri"/>
                <a:ea typeface="Calibri"/>
                <a:cs typeface="Calibri"/>
                <a:sym typeface="Calibri"/>
              </a:rPr>
              <a:t>      </a:t>
            </a:r>
            <a:r>
              <a:rPr lang="en-IN">
                <a:solidFill>
                  <a:srgbClr val="990000"/>
                </a:solidFill>
                <a:latin typeface="Calibri"/>
                <a:ea typeface="Calibri"/>
                <a:cs typeface="Calibri"/>
                <a:sym typeface="Calibri"/>
              </a:rPr>
              <a:t>  </a:t>
            </a:r>
            <a:r>
              <a:rPr lang="en-IN" sz="1800">
                <a:solidFill>
                  <a:srgbClr val="990000"/>
                </a:solidFill>
                <a:latin typeface="Calibri"/>
                <a:ea typeface="Calibri"/>
                <a:cs typeface="Calibri"/>
                <a:sym typeface="Calibri"/>
              </a:rPr>
              <a:t>Negative)</a:t>
            </a:r>
            <a:endParaRPr/>
          </a:p>
          <a:p>
            <a:pPr indent="-342900" lvl="0" marL="4572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Sentiment Polarity		</a:t>
            </a:r>
            <a:r>
              <a:rPr b="1" lang="en-IN">
                <a:solidFill>
                  <a:schemeClr val="lt1"/>
                </a:solidFill>
                <a:latin typeface="Calibri"/>
                <a:ea typeface="Calibri"/>
                <a:cs typeface="Calibri"/>
                <a:sym typeface="Calibri"/>
              </a:rPr>
              <a:t>:</a:t>
            </a:r>
            <a:r>
              <a:rPr lang="en-IN" sz="1800" u="none" strike="noStrike">
                <a:solidFill>
                  <a:srgbClr val="990000"/>
                </a:solidFill>
                <a:latin typeface="Calibri"/>
                <a:ea typeface="Calibri"/>
                <a:cs typeface="Calibri"/>
                <a:sym typeface="Calibri"/>
              </a:rPr>
              <a:t>The polarity of sentiment measures how negative or</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positive	                           </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the context is. In the data we have, the polarity ranges from    					 +1(Positive) to -</a:t>
            </a:r>
            <a:r>
              <a:rPr lang="en-IN">
                <a:solidFill>
                  <a:srgbClr val="990000"/>
                </a:solidFill>
                <a:latin typeface="Calibri"/>
                <a:ea typeface="Calibri"/>
                <a:cs typeface="Calibri"/>
                <a:sym typeface="Calibri"/>
              </a:rPr>
              <a:t>1</a:t>
            </a:r>
            <a:r>
              <a:rPr lang="en-IN" sz="1800" u="none" strike="noStrike">
                <a:solidFill>
                  <a:srgbClr val="990000"/>
                </a:solidFill>
                <a:latin typeface="Calibri"/>
                <a:ea typeface="Calibri"/>
                <a:cs typeface="Calibri"/>
                <a:sym typeface="Calibri"/>
              </a:rPr>
              <a:t>(Negative).</a:t>
            </a:r>
            <a:endParaRPr/>
          </a:p>
          <a:p>
            <a:pPr indent="-342900" lvl="0" marL="457200" rtl="0" algn="just">
              <a:lnSpc>
                <a:spcPct val="110000"/>
              </a:lnSpc>
              <a:spcBef>
                <a:spcPts val="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Sentiment Subjectivity </a:t>
            </a:r>
            <a:r>
              <a:rPr b="1" lang="en-IN">
                <a:solidFill>
                  <a:schemeClr val="lt1"/>
                </a:solidFill>
                <a:latin typeface="Calibri"/>
                <a:ea typeface="Calibri"/>
                <a:cs typeface="Calibri"/>
                <a:sym typeface="Calibri"/>
              </a:rPr>
              <a:t>:</a:t>
            </a:r>
            <a:r>
              <a:rPr lang="en-IN" sz="1800" u="none" strike="noStrike">
                <a:solidFill>
                  <a:srgbClr val="990000"/>
                </a:solidFill>
                <a:latin typeface="Calibri"/>
                <a:ea typeface="Calibri"/>
                <a:cs typeface="Calibri"/>
                <a:sym typeface="Calibri"/>
              </a:rPr>
              <a:t>The subjectivity of a sentiment is how likely that sentiment is					to be based on data or factual information, versus personal						opinions or public notions.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37849" y="145349"/>
            <a:ext cx="8505000" cy="488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i="0" lang="en-IN" sz="2600" u="sng">
                <a:solidFill>
                  <a:srgbClr val="F80000"/>
                </a:solidFill>
              </a:rPr>
              <a:t>Variable Summary:-</a:t>
            </a:r>
            <a:endParaRPr b="1" i="0" sz="2600" u="sng">
              <a:solidFill>
                <a:srgbClr val="F80000"/>
              </a:solidFill>
            </a:endParaRPr>
          </a:p>
          <a:p>
            <a:pPr indent="0" lvl="0" marL="0" rtl="0" algn="l">
              <a:lnSpc>
                <a:spcPct val="100000"/>
              </a:lnSpc>
              <a:spcBef>
                <a:spcPts val="0"/>
              </a:spcBef>
              <a:spcAft>
                <a:spcPts val="0"/>
              </a:spcAft>
              <a:buSzPts val="4800"/>
              <a:buNone/>
            </a:pPr>
            <a:r>
              <a:t/>
            </a:r>
            <a:endParaRPr b="1" sz="2600" u="sng">
              <a:solidFill>
                <a:srgbClr val="F80000"/>
              </a:solidFill>
              <a:latin typeface="Montserrat"/>
              <a:ea typeface="Montserrat"/>
              <a:cs typeface="Montserrat"/>
              <a:sym typeface="Montserrat"/>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App 			:</a:t>
            </a:r>
            <a:r>
              <a:rPr b="0" i="0" lang="en-IN" sz="1700">
                <a:solidFill>
                  <a:srgbClr val="990000"/>
                </a:solidFill>
                <a:latin typeface="Roboto"/>
                <a:ea typeface="Roboto"/>
                <a:cs typeface="Roboto"/>
                <a:sym typeface="Roboto"/>
              </a:rPr>
              <a:t> The name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Category 		:</a:t>
            </a:r>
            <a:r>
              <a:rPr b="0" i="0" lang="en-IN" sz="1700">
                <a:solidFill>
                  <a:srgbClr val="990000"/>
                </a:solidFill>
                <a:latin typeface="Roboto"/>
                <a:ea typeface="Roboto"/>
                <a:cs typeface="Roboto"/>
                <a:sym typeface="Roboto"/>
              </a:rPr>
              <a:t> The category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Rating 			:</a:t>
            </a:r>
            <a:r>
              <a:rPr b="0" i="0" lang="en-IN" sz="1700">
                <a:solidFill>
                  <a:srgbClr val="990000"/>
                </a:solidFill>
                <a:latin typeface="Roboto"/>
                <a:ea typeface="Roboto"/>
                <a:cs typeface="Roboto"/>
                <a:sym typeface="Roboto"/>
              </a:rPr>
              <a:t> The rating of the app in the Play Store</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Reviews 		:</a:t>
            </a:r>
            <a:r>
              <a:rPr b="0" i="0" lang="en-IN" sz="1700">
                <a:solidFill>
                  <a:srgbClr val="990000"/>
                </a:solidFill>
                <a:latin typeface="Roboto"/>
                <a:ea typeface="Roboto"/>
                <a:cs typeface="Roboto"/>
                <a:sym typeface="Roboto"/>
              </a:rPr>
              <a:t> The number of reviews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Size 			:</a:t>
            </a:r>
            <a:r>
              <a:rPr b="0" i="0" lang="en-IN" sz="1700">
                <a:solidFill>
                  <a:srgbClr val="990000"/>
                </a:solidFill>
                <a:latin typeface="Roboto"/>
                <a:ea typeface="Roboto"/>
                <a:cs typeface="Roboto"/>
                <a:sym typeface="Roboto"/>
              </a:rPr>
              <a:t> The size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Installs 		:</a:t>
            </a:r>
            <a:r>
              <a:rPr b="0" i="0" lang="en-IN" sz="1700">
                <a:solidFill>
                  <a:srgbClr val="990000"/>
                </a:solidFill>
                <a:latin typeface="Roboto"/>
                <a:ea typeface="Roboto"/>
                <a:cs typeface="Roboto"/>
                <a:sym typeface="Roboto"/>
              </a:rPr>
              <a:t> The number of installs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Type 			:</a:t>
            </a:r>
            <a:r>
              <a:rPr b="0" i="0" lang="en-IN" sz="1700">
                <a:solidFill>
                  <a:srgbClr val="990000"/>
                </a:solidFill>
                <a:latin typeface="Roboto"/>
                <a:ea typeface="Roboto"/>
                <a:cs typeface="Roboto"/>
                <a:sym typeface="Roboto"/>
              </a:rPr>
              <a:t> The type of the app (Free/Paid)</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Price			:</a:t>
            </a:r>
            <a:r>
              <a:rPr b="0" i="0" lang="en-IN" sz="1700">
                <a:solidFill>
                  <a:srgbClr val="990000"/>
                </a:solidFill>
                <a:latin typeface="Roboto"/>
                <a:ea typeface="Roboto"/>
                <a:cs typeface="Roboto"/>
                <a:sym typeface="Roboto"/>
              </a:rPr>
              <a:t> The price of the app (0 if it is Free)</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Content Rating 	:</a:t>
            </a:r>
            <a:r>
              <a:rPr b="0" i="0" lang="en-IN" sz="1700">
                <a:solidFill>
                  <a:srgbClr val="990000"/>
                </a:solidFill>
                <a:latin typeface="Roboto"/>
                <a:ea typeface="Roboto"/>
                <a:cs typeface="Roboto"/>
                <a:sym typeface="Roboto"/>
              </a:rPr>
              <a:t>The </a:t>
            </a:r>
            <a:r>
              <a:rPr lang="en-IN" sz="1700">
                <a:solidFill>
                  <a:srgbClr val="990000"/>
                </a:solidFill>
                <a:latin typeface="Roboto"/>
                <a:ea typeface="Roboto"/>
                <a:cs typeface="Roboto"/>
                <a:sym typeface="Roboto"/>
              </a:rPr>
              <a:t>appropriate</a:t>
            </a:r>
            <a:r>
              <a:rPr b="0" i="0" lang="en-IN" sz="1700">
                <a:solidFill>
                  <a:srgbClr val="990000"/>
                </a:solidFill>
                <a:latin typeface="Roboto"/>
                <a:ea typeface="Roboto"/>
                <a:cs typeface="Roboto"/>
                <a:sym typeface="Roboto"/>
              </a:rPr>
              <a:t> target audience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Genres			:</a:t>
            </a:r>
            <a:r>
              <a:rPr b="1" i="0" lang="en-IN" sz="1700">
                <a:solidFill>
                  <a:srgbClr val="990000"/>
                </a:solidFill>
                <a:latin typeface="Roboto"/>
                <a:ea typeface="Roboto"/>
                <a:cs typeface="Roboto"/>
                <a:sym typeface="Roboto"/>
              </a:rPr>
              <a:t> </a:t>
            </a:r>
            <a:r>
              <a:rPr b="0" i="0" lang="en-IN" sz="1700">
                <a:solidFill>
                  <a:srgbClr val="990000"/>
                </a:solidFill>
                <a:latin typeface="Roboto"/>
                <a:ea typeface="Roboto"/>
                <a:cs typeface="Roboto"/>
                <a:sym typeface="Roboto"/>
              </a:rPr>
              <a:t>The genre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Last Updated 	:</a:t>
            </a:r>
            <a:r>
              <a:rPr b="0" i="0" lang="en-IN" sz="1700">
                <a:solidFill>
                  <a:srgbClr val="990000"/>
                </a:solidFill>
                <a:latin typeface="Roboto"/>
                <a:ea typeface="Roboto"/>
                <a:cs typeface="Roboto"/>
                <a:sym typeface="Roboto"/>
              </a:rPr>
              <a:t> The date when the app was last updated</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Current Ver 		:</a:t>
            </a:r>
            <a:r>
              <a:rPr b="0" i="0" lang="en-IN" sz="1700">
                <a:solidFill>
                  <a:srgbClr val="990000"/>
                </a:solidFill>
                <a:latin typeface="Roboto"/>
                <a:ea typeface="Roboto"/>
                <a:cs typeface="Roboto"/>
                <a:sym typeface="Roboto"/>
              </a:rPr>
              <a:t> The current version of the app</a:t>
            </a:r>
            <a:endParaRPr b="0" i="0" sz="1700">
              <a:solidFill>
                <a:srgbClr val="990000"/>
              </a:solidFill>
              <a:latin typeface="Roboto"/>
              <a:ea typeface="Roboto"/>
              <a:cs typeface="Roboto"/>
              <a:sym typeface="Roboto"/>
            </a:endParaRPr>
          </a:p>
          <a:p>
            <a:pPr indent="-377949" lvl="0" marL="630000" rtl="0" algn="l">
              <a:lnSpc>
                <a:spcPct val="100000"/>
              </a:lnSpc>
              <a:spcBef>
                <a:spcPts val="0"/>
              </a:spcBef>
              <a:spcAft>
                <a:spcPts val="0"/>
              </a:spcAft>
              <a:buClr>
                <a:schemeClr val="lt1"/>
              </a:buClr>
              <a:buSzPts val="1700"/>
              <a:buFont typeface="Roboto"/>
              <a:buChar char="●"/>
            </a:pPr>
            <a:r>
              <a:rPr b="1" i="0" lang="en-IN" sz="1700">
                <a:solidFill>
                  <a:schemeClr val="lt1"/>
                </a:solidFill>
                <a:latin typeface="Roboto"/>
                <a:ea typeface="Roboto"/>
                <a:cs typeface="Roboto"/>
                <a:sym typeface="Roboto"/>
              </a:rPr>
              <a:t>Android Ver 		: </a:t>
            </a:r>
            <a:r>
              <a:rPr b="0" i="0" lang="en-IN" sz="1700">
                <a:solidFill>
                  <a:srgbClr val="990000"/>
                </a:solidFill>
                <a:latin typeface="Roboto"/>
                <a:ea typeface="Roboto"/>
                <a:cs typeface="Roboto"/>
                <a:sym typeface="Roboto"/>
              </a:rPr>
              <a:t>The minimum Android version required to run the app</a:t>
            </a:r>
            <a:br>
              <a:rPr b="0" i="0" lang="en-IN" sz="1700">
                <a:solidFill>
                  <a:srgbClr val="990000"/>
                </a:solidFill>
                <a:latin typeface="Roboto"/>
                <a:ea typeface="Roboto"/>
                <a:cs typeface="Roboto"/>
                <a:sym typeface="Roboto"/>
              </a:rPr>
            </a:br>
            <a:endParaRPr sz="1700">
              <a:solidFill>
                <a:srgbClr val="99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113400" y="197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Dataset Info &amp; Selection</a:t>
            </a:r>
            <a:endParaRPr/>
          </a:p>
        </p:txBody>
      </p:sp>
      <p:pic>
        <p:nvPicPr>
          <p:cNvPr id="98" name="Google Shape;98;p21"/>
          <p:cNvPicPr preferRelativeResize="0"/>
          <p:nvPr/>
        </p:nvPicPr>
        <p:blipFill rotWithShape="1">
          <a:blip r:embed="rId3">
            <a:alphaModFix/>
          </a:blip>
          <a:srcRect b="23009" l="3682" r="48275" t="31454"/>
          <a:stretch/>
        </p:blipFill>
        <p:spPr>
          <a:xfrm>
            <a:off x="451809" y="1174983"/>
            <a:ext cx="6413565" cy="34194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SzPts val="2800"/>
              <a:buNone/>
            </a:pPr>
            <a:r>
              <a:rPr b="1" lang="en-IN" u="sng">
                <a:solidFill>
                  <a:srgbClr val="F80000"/>
                </a:solidFill>
              </a:rPr>
              <a:t>Data</a:t>
            </a:r>
            <a:r>
              <a:rPr b="1" lang="en-IN" u="sng"/>
              <a:t> </a:t>
            </a:r>
            <a:r>
              <a:rPr b="1" lang="en-IN" sz="2800" u="sng">
                <a:solidFill>
                  <a:srgbClr val="F80000"/>
                </a:solidFill>
              </a:rPr>
              <a:t>Cleaning</a:t>
            </a:r>
            <a:br>
              <a:rPr lang="en-IN" sz="2800">
                <a:latin typeface="Calibri"/>
                <a:ea typeface="Calibri"/>
                <a:cs typeface="Calibri"/>
                <a:sym typeface="Calibri"/>
              </a:rPr>
            </a:br>
            <a:endParaRPr b="1">
              <a:latin typeface="Montserrat"/>
              <a:ea typeface="Montserrat"/>
              <a:cs typeface="Montserrat"/>
              <a:sym typeface="Montserrat"/>
            </a:endParaRPr>
          </a:p>
        </p:txBody>
      </p:sp>
      <p:sp>
        <p:nvSpPr>
          <p:cNvPr id="104" name="Google Shape;104;p8"/>
          <p:cNvSpPr txBox="1"/>
          <p:nvPr>
            <p:ph idx="1" type="body"/>
          </p:nvPr>
        </p:nvSpPr>
        <p:spPr>
          <a:xfrm>
            <a:off x="724575" y="969500"/>
            <a:ext cx="8107800" cy="367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192405" marR="902335" rtl="0" algn="just">
              <a:lnSpc>
                <a:spcPct val="100000"/>
              </a:lnSpc>
              <a:spcBef>
                <a:spcPts val="0"/>
              </a:spcBef>
              <a:spcAft>
                <a:spcPts val="0"/>
              </a:spcAft>
              <a:buSzPts val="1800"/>
              <a:buNone/>
            </a:pPr>
            <a:r>
              <a:rPr lang="en-IN" sz="1800">
                <a:solidFill>
                  <a:srgbClr val="002060"/>
                </a:solidFill>
                <a:latin typeface="Calibri"/>
                <a:ea typeface="Calibri"/>
                <a:cs typeface="Calibri"/>
                <a:sym typeface="Calibri"/>
              </a:rPr>
              <a:t>Data cleaning is not just a case of removing erroneous data, although that's often part of it. The majority of work goes into detecting rogue data and (wherever possible) correcting it.</a:t>
            </a:r>
            <a:endParaRPr>
              <a:solidFill>
                <a:srgbClr val="002060"/>
              </a:solidFill>
            </a:endParaRPr>
          </a:p>
          <a:p>
            <a:pPr indent="0" lvl="0" marL="226695" rtl="0" algn="l">
              <a:lnSpc>
                <a:spcPct val="107000"/>
              </a:lnSpc>
              <a:spcBef>
                <a:spcPts val="1650"/>
              </a:spcBef>
              <a:spcAft>
                <a:spcPts val="0"/>
              </a:spcAft>
              <a:buSzPts val="1800"/>
              <a:buNone/>
            </a:pPr>
            <a:r>
              <a:rPr b="1" lang="en-IN" sz="1800" u="sng">
                <a:solidFill>
                  <a:srgbClr val="F80000"/>
                </a:solidFill>
                <a:latin typeface="Calibri"/>
                <a:ea typeface="Calibri"/>
                <a:cs typeface="Calibri"/>
                <a:sym typeface="Calibri"/>
              </a:rPr>
              <a:t>Data Cleaning Step</a:t>
            </a:r>
            <a:r>
              <a:rPr lang="en-IN" sz="1800" u="sng">
                <a:solidFill>
                  <a:srgbClr val="F80000"/>
                </a:solidFill>
                <a:latin typeface="Calibri"/>
                <a:ea typeface="Calibri"/>
                <a:cs typeface="Calibri"/>
                <a:sym typeface="Calibri"/>
              </a:rPr>
              <a:t>:</a:t>
            </a:r>
            <a:endParaRPr u="sng">
              <a:solidFill>
                <a:srgbClr val="F80000"/>
              </a:solidFill>
            </a:endParaRPr>
          </a:p>
          <a:p>
            <a:pPr indent="-342900" lvl="0" marL="914400" rtl="0" algn="just">
              <a:lnSpc>
                <a:spcPct val="100000"/>
              </a:lnSpc>
              <a:spcBef>
                <a:spcPts val="80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Removing unwanted observation :</a:t>
            </a:r>
            <a:r>
              <a:rPr lang="en-IN" sz="1800" u="none" strike="noStrike">
                <a:solidFill>
                  <a:srgbClr val="990000"/>
                </a:solidFill>
                <a:latin typeface="Calibri"/>
                <a:ea typeface="Calibri"/>
                <a:cs typeface="Calibri"/>
                <a:sym typeface="Calibri"/>
              </a:rPr>
              <a:t> Duplicate/</a:t>
            </a:r>
            <a:r>
              <a:rPr lang="en-IN">
                <a:solidFill>
                  <a:srgbClr val="990000"/>
                </a:solidFill>
                <a:latin typeface="Calibri"/>
                <a:ea typeface="Calibri"/>
                <a:cs typeface="Calibri"/>
                <a:sym typeface="Calibri"/>
              </a:rPr>
              <a:t>redundant or</a:t>
            </a:r>
            <a:r>
              <a:rPr lang="en-IN" sz="1800" u="none" strike="noStrike">
                <a:solidFill>
                  <a:srgbClr val="990000"/>
                </a:solidFill>
                <a:latin typeface="Calibri"/>
                <a:ea typeface="Calibri"/>
                <a:cs typeface="Calibri"/>
                <a:sym typeface="Calibri"/>
              </a:rPr>
              <a:t> irrelevant</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     values deletion.</a:t>
            </a:r>
            <a:endParaRPr/>
          </a:p>
          <a:p>
            <a:pPr indent="-342900" lvl="0" marL="914400" rtl="0" algn="just">
              <a:lnSpc>
                <a:spcPct val="110000"/>
              </a:lnSpc>
              <a:spcBef>
                <a:spcPts val="100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Missing Data handling		</a:t>
            </a:r>
            <a:r>
              <a:rPr b="1" lang="en-IN">
                <a:solidFill>
                  <a:schemeClr val="lt1"/>
                </a:solidFill>
                <a:latin typeface="Calibri"/>
                <a:ea typeface="Calibri"/>
                <a:cs typeface="Calibri"/>
                <a:sym typeface="Calibri"/>
              </a:rPr>
              <a:t>         </a:t>
            </a:r>
            <a:r>
              <a:rPr b="1" lang="en-IN" sz="1800" u="none" strike="noStrike">
                <a:solidFill>
                  <a:schemeClr val="lt1"/>
                </a:solidFill>
                <a:latin typeface="Calibri"/>
                <a:ea typeface="Calibri"/>
                <a:cs typeface="Calibri"/>
                <a:sym typeface="Calibri"/>
              </a:rPr>
              <a:t>:</a:t>
            </a:r>
            <a:r>
              <a:rPr lang="en-IN" sz="1800" u="none" strike="noStrike">
                <a:solidFill>
                  <a:srgbClr val="990000"/>
                </a:solidFill>
                <a:latin typeface="Calibri"/>
                <a:ea typeface="Calibri"/>
                <a:cs typeface="Calibri"/>
                <a:sym typeface="Calibri"/>
              </a:rPr>
              <a:t> Fixing issue of unknown missing </a:t>
            </a:r>
            <a:r>
              <a:rPr lang="en-IN">
                <a:solidFill>
                  <a:srgbClr val="990000"/>
                </a:solidFill>
                <a:latin typeface="Calibri"/>
                <a:ea typeface="Calibri"/>
                <a:cs typeface="Calibri"/>
                <a:sym typeface="Calibri"/>
              </a:rPr>
              <a:t>v</a:t>
            </a:r>
            <a:r>
              <a:rPr lang="en-IN" sz="1800" u="none" strike="noStrike">
                <a:solidFill>
                  <a:srgbClr val="990000"/>
                </a:solidFill>
                <a:latin typeface="Calibri"/>
                <a:ea typeface="Calibri"/>
                <a:cs typeface="Calibri"/>
                <a:sym typeface="Calibri"/>
              </a:rPr>
              <a:t>alue</a:t>
            </a:r>
            <a:r>
              <a:rPr lang="en-IN">
                <a:solidFill>
                  <a:srgbClr val="990000"/>
                </a:solidFill>
                <a:latin typeface="Calibri"/>
                <a:ea typeface="Calibri"/>
                <a:cs typeface="Calibri"/>
                <a:sym typeface="Calibri"/>
              </a:rPr>
              <a:t>s.</a:t>
            </a:r>
            <a:endParaRPr/>
          </a:p>
          <a:p>
            <a:pPr indent="-342900" lvl="0" marL="914400" rtl="0" algn="just">
              <a:lnSpc>
                <a:spcPct val="100000"/>
              </a:lnSpc>
              <a:spcBef>
                <a:spcPts val="1000"/>
              </a:spcBef>
              <a:spcAft>
                <a:spcPts val="0"/>
              </a:spcAft>
              <a:buClr>
                <a:schemeClr val="lt1"/>
              </a:buClr>
              <a:buSzPts val="1800"/>
              <a:buFont typeface="Calibri"/>
              <a:buChar char="●"/>
            </a:pPr>
            <a:r>
              <a:rPr b="1" lang="en-IN" sz="1800" u="none" strike="noStrike">
                <a:solidFill>
                  <a:schemeClr val="lt1"/>
                </a:solidFill>
                <a:latin typeface="Calibri"/>
                <a:ea typeface="Calibri"/>
                <a:cs typeface="Calibri"/>
                <a:sym typeface="Calibri"/>
              </a:rPr>
              <a:t>Structural error solving</a:t>
            </a:r>
            <a:r>
              <a:rPr b="1" lang="en-IN">
                <a:solidFill>
                  <a:schemeClr val="lt1"/>
                </a:solidFill>
                <a:latin typeface="Calibri"/>
                <a:ea typeface="Calibri"/>
                <a:cs typeface="Calibri"/>
                <a:sym typeface="Calibri"/>
              </a:rPr>
              <a:t> 			: </a:t>
            </a:r>
            <a:r>
              <a:rPr lang="en-IN" sz="1800" u="none" strike="noStrike">
                <a:solidFill>
                  <a:srgbClr val="990000"/>
                </a:solidFill>
                <a:latin typeface="Calibri"/>
                <a:ea typeface="Calibri"/>
                <a:cs typeface="Calibri"/>
                <a:sym typeface="Calibri"/>
              </a:rPr>
              <a:t>Fixing problems with mislabeled</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classes							</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classes,</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datatype names of features,</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		</a:t>
            </a:r>
            <a:r>
              <a:rPr lang="en-IN">
                <a:solidFill>
                  <a:srgbClr val="990000"/>
                </a:solidFill>
                <a:latin typeface="Calibri"/>
                <a:ea typeface="Calibri"/>
                <a:cs typeface="Calibri"/>
                <a:sym typeface="Calibri"/>
              </a:rPr>
              <a:t>	</a:t>
            </a:r>
            <a:r>
              <a:rPr lang="en-IN" sz="1800" u="none" strike="noStrike">
                <a:solidFill>
                  <a:srgbClr val="990000"/>
                </a:solidFill>
                <a:latin typeface="Calibri"/>
                <a:ea typeface="Calibri"/>
                <a:cs typeface="Calibri"/>
                <a:sym typeface="Calibri"/>
              </a:rPr>
              <a:t>                                      same attribute with different name etc</a:t>
            </a:r>
            <a:r>
              <a:rPr lang="en-IN" sz="1800" u="none" strike="noStrike">
                <a:solidFill>
                  <a:srgbClr val="990000"/>
                </a:solidFill>
                <a:latin typeface="Calibri"/>
                <a:ea typeface="Calibri"/>
                <a:cs typeface="Calibri"/>
                <a:sym typeface="Calibri"/>
              </a:rPr>
              <a:t>.</a:t>
            </a:r>
            <a:endParaRPr/>
          </a:p>
          <a:p>
            <a:pPr indent="0" lvl="0" marL="914400" rtl="0" algn="just">
              <a:lnSpc>
                <a:spcPct val="110000"/>
              </a:lnSpc>
              <a:spcBef>
                <a:spcPts val="1000"/>
              </a:spcBef>
              <a:spcAft>
                <a:spcPts val="0"/>
              </a:spcAft>
              <a:buNone/>
            </a:pPr>
            <a:r>
              <a:t/>
            </a:r>
            <a:endParaRPr/>
          </a:p>
          <a:p>
            <a:pPr indent="0" lvl="0" marL="914400" rtl="0" algn="l">
              <a:lnSpc>
                <a:spcPct val="115000"/>
              </a:lnSpc>
              <a:spcBef>
                <a:spcPts val="15"/>
              </a:spcBef>
              <a:spcAft>
                <a:spcPts val="0"/>
              </a:spcAft>
              <a:buNone/>
            </a:pPr>
            <a:br>
              <a:rPr lang="en-IN" sz="1800">
                <a:solidFill>
                  <a:srgbClr val="990000"/>
                </a:solidFill>
                <a:latin typeface="Calibri"/>
                <a:ea typeface="Calibri"/>
                <a:cs typeface="Calibri"/>
                <a:sym typeface="Calibri"/>
              </a:rPr>
            </a:br>
            <a:endParaRPr>
              <a:solidFill>
                <a:srgbClr val="99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 Devrani</dc:creator>
</cp:coreProperties>
</file>