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71"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6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K.PRIYADHARSHINI</a:t>
            </a:r>
            <a:endParaRPr lang="en-US" sz="2400" dirty="0"/>
          </a:p>
          <a:p>
            <a:r>
              <a:rPr lang="en-US" sz="2400" dirty="0"/>
              <a:t>REGISTER </a:t>
            </a:r>
            <a:r>
              <a:rPr lang="en-US" sz="2400" dirty="0" smtClean="0"/>
              <a:t>NO: 122203898 </a:t>
            </a:r>
            <a:r>
              <a:rPr lang="en-US" sz="2400" dirty="0"/>
              <a:t>/asunm1621122203898</a:t>
            </a:r>
            <a:endParaRPr lang="en-US" sz="2400" dirty="0"/>
          </a:p>
          <a:p>
            <a:r>
              <a:rPr lang="en-US" sz="2400" dirty="0" smtClean="0"/>
              <a:t>DEPARTMENT: B.COM C.S</a:t>
            </a:r>
            <a:endParaRPr lang="en-US" sz="2400" dirty="0"/>
          </a:p>
          <a:p>
            <a:r>
              <a:rPr lang="en-US" sz="2400" dirty="0" smtClean="0"/>
              <a:t>COLLEGE: SHRI SHANKARLAL SUNDARBAI SHASUN JAIN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4294967295"/>
          </p:nvPr>
        </p:nvSpPr>
        <p:spPr>
          <a:xfrm>
            <a:off x="457200" y="1676400"/>
            <a:ext cx="8610600" cy="4308872"/>
          </a:xfrm>
        </p:spPr>
        <p:txBody>
          <a:bodyPr/>
          <a:lstStyle/>
          <a:p>
            <a:pPr algn="just"/>
            <a:r>
              <a:rPr lang="en-US" sz="2000" dirty="0">
                <a:latin typeface="Times New Roman" panose="02020603050405020304" pitchFamily="18" charset="0"/>
                <a:cs typeface="Times New Roman" panose="02020603050405020304" pitchFamily="18" charset="0"/>
              </a:rPr>
              <a:t>Employee Performance </a:t>
            </a:r>
            <a:r>
              <a:rPr lang="en-US" sz="2000" dirty="0" smtClean="0">
                <a:latin typeface="Times New Roman" panose="02020603050405020304" pitchFamily="18" charset="0"/>
                <a:cs typeface="Times New Roman" panose="02020603050405020304" pitchFamily="18" charset="0"/>
              </a:rPr>
              <a:t>Analysis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Collection</a:t>
            </a:r>
            <a:r>
              <a:rPr lang="en-US" sz="2000" dirty="0">
                <a:latin typeface="Times New Roman" panose="02020603050405020304" pitchFamily="18" charset="0"/>
                <a:cs typeface="Times New Roman" panose="02020603050405020304" pitchFamily="18" charset="0"/>
              </a:rPr>
              <a:t>- Source: </a:t>
            </a:r>
            <a:r>
              <a:rPr lang="en-US" sz="2000" dirty="0" err="1">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 dataset- Attributes: Employee ID, Full Name, </a:t>
            </a:r>
            <a:r>
              <a:rPr lang="en-US" sz="2000" dirty="0" err="1" smtClean="0">
                <a:latin typeface="Times New Roman" panose="02020603050405020304" pitchFamily="18" charset="0"/>
                <a:cs typeface="Times New Roman" panose="02020603050405020304" pitchFamily="18" charset="0"/>
              </a:rPr>
              <a:t>Gender,Department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Type, Performance Score, Employee Rating</a:t>
            </a:r>
          </a:p>
          <a:p>
            <a:pPr algn="just"/>
            <a:r>
              <a:rPr lang="en-US" sz="2000" dirty="0" smtClean="0">
                <a:latin typeface="Times New Roman" panose="02020603050405020304" pitchFamily="18" charset="0"/>
                <a:cs typeface="Times New Roman" panose="02020603050405020304" pitchFamily="18" charset="0"/>
              </a:rPr>
              <a:t>2.</a:t>
            </a:r>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Cleaning</a:t>
            </a:r>
            <a:r>
              <a:rPr lang="en-US" sz="2000" dirty="0">
                <a:latin typeface="Times New Roman" panose="02020603050405020304" pitchFamily="18" charset="0"/>
                <a:cs typeface="Times New Roman" panose="02020603050405020304" pitchFamily="18" charset="0"/>
              </a:rPr>
              <a:t>- Handled missing values through imputation or removal</a:t>
            </a:r>
          </a:p>
          <a:p>
            <a:pPr algn="just"/>
            <a:r>
              <a:rPr lang="en-US" sz="2000" dirty="0" smtClean="0">
                <a:latin typeface="Times New Roman" panose="02020603050405020304" pitchFamily="18" charset="0"/>
                <a:cs typeface="Times New Roman" panose="02020603050405020304" pitchFamily="18" charset="0"/>
              </a:rPr>
              <a:t>3</a:t>
            </a:r>
            <a:r>
              <a:rPr lang="en-US" sz="2000" b="1" dirty="0" smtClean="0">
                <a:latin typeface="Times New Roman" panose="02020603050405020304" pitchFamily="18" charset="0"/>
                <a:cs typeface="Times New Roman" panose="02020603050405020304" pitchFamily="18" charset="0"/>
              </a:rPr>
              <a:t>.Features </a:t>
            </a:r>
            <a:r>
              <a:rPr lang="en-US" sz="2000" b="1" dirty="0">
                <a:latin typeface="Times New Roman" panose="02020603050405020304" pitchFamily="18" charset="0"/>
                <a:cs typeface="Times New Roman" panose="02020603050405020304" pitchFamily="18" charset="0"/>
              </a:rPr>
              <a:t>Considered</a:t>
            </a:r>
            <a:r>
              <a:rPr lang="en-US" sz="2000" dirty="0">
                <a:latin typeface="Times New Roman" panose="02020603050405020304" pitchFamily="18" charset="0"/>
                <a:cs typeface="Times New Roman" panose="02020603050405020304" pitchFamily="18" charset="0"/>
              </a:rPr>
              <a:t>- Employee ID (unique identifier)- Gender (categorical data)-</a:t>
            </a:r>
          </a:p>
          <a:p>
            <a:pPr algn="just"/>
            <a:r>
              <a:rPr lang="en-US" sz="2000" dirty="0" smtClean="0">
                <a:latin typeface="Times New Roman" panose="02020603050405020304" pitchFamily="18" charset="0"/>
                <a:cs typeface="Times New Roman" panose="02020603050405020304" pitchFamily="18" charset="0"/>
              </a:rPr>
              <a:t>Department </a:t>
            </a:r>
            <a:r>
              <a:rPr lang="en-US" sz="2000" dirty="0">
                <a:latin typeface="Times New Roman" panose="02020603050405020304" pitchFamily="18" charset="0"/>
                <a:cs typeface="Times New Roman" panose="02020603050405020304" pitchFamily="18" charset="0"/>
              </a:rPr>
              <a:t>Type (key feature for classification)- Performance Score (ordinal data,</a:t>
            </a:r>
          </a:p>
          <a:p>
            <a:pPr algn="just"/>
            <a:r>
              <a:rPr lang="en-US" sz="2000" dirty="0">
                <a:latin typeface="Times New Roman" panose="02020603050405020304" pitchFamily="18" charset="0"/>
                <a:cs typeface="Times New Roman" panose="02020603050405020304" pitchFamily="18" charset="0"/>
              </a:rPr>
              <a:t>standardized to numeric scale)- Employee Rating (additional performance metric)</a:t>
            </a:r>
          </a:p>
          <a:p>
            <a:pPr algn="just"/>
            <a:r>
              <a:rPr lang="en-US" sz="2000" dirty="0" smtClean="0">
                <a:latin typeface="Times New Roman" panose="02020603050405020304" pitchFamily="18" charset="0"/>
                <a:cs typeface="Times New Roman" panose="02020603050405020304" pitchFamily="18" charset="0"/>
              </a:rPr>
              <a:t>4.</a:t>
            </a:r>
            <a:r>
              <a:rPr lang="en-US" sz="2000" b="1" dirty="0" smtClean="0">
                <a:latin typeface="Times New Roman" panose="02020603050405020304" pitchFamily="18" charset="0"/>
                <a:cs typeface="Times New Roman" panose="02020603050405020304" pitchFamily="18" charset="0"/>
              </a:rPr>
              <a:t>Techniques </a:t>
            </a:r>
            <a:r>
              <a:rPr lang="en-US" sz="2000" b="1" dirty="0">
                <a:latin typeface="Times New Roman" panose="02020603050405020304" pitchFamily="18" charset="0"/>
                <a:cs typeface="Times New Roman" panose="02020603050405020304" pitchFamily="18" charset="0"/>
              </a:rPr>
              <a:t>Used</a:t>
            </a:r>
            <a:r>
              <a:rPr lang="en-US" sz="2000" dirty="0">
                <a:latin typeface="Times New Roman" panose="02020603050405020304" pitchFamily="18" charset="0"/>
                <a:cs typeface="Times New Roman" panose="02020603050405020304" pitchFamily="18" charset="0"/>
              </a:rPr>
              <a:t>- Pivot Tables (summarize and classify performance data by </a:t>
            </a:r>
            <a:r>
              <a:rPr lang="en-US" sz="2000" dirty="0" smtClean="0">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Multi-Bar Charts (visualize and </a:t>
            </a:r>
            <a:r>
              <a:rPr lang="en-US" sz="2000" dirty="0" smtClean="0">
                <a:latin typeface="Times New Roman" panose="02020603050405020304" pitchFamily="18" charset="0"/>
                <a:cs typeface="Times New Roman" panose="02020603050405020304" pitchFamily="18" charset="0"/>
              </a:rPr>
              <a:t>compare performance ratings across departments)</a:t>
            </a:r>
          </a:p>
          <a:p>
            <a:pPr algn="just"/>
            <a:r>
              <a:rPr lang="en-US" sz="2000" dirty="0" smtClean="0">
                <a:latin typeface="Times New Roman" panose="02020603050405020304" pitchFamily="18" charset="0"/>
                <a:cs typeface="Times New Roman" panose="02020603050405020304" pitchFamily="18" charset="0"/>
              </a:rPr>
              <a:t>5.</a:t>
            </a:r>
            <a:r>
              <a:rPr lang="en-US" sz="2000" b="1" dirty="0" smtClean="0">
                <a:latin typeface="Times New Roman" panose="02020603050405020304" pitchFamily="18" charset="0"/>
                <a:cs typeface="Times New Roman" panose="02020603050405020304" pitchFamily="18" charset="0"/>
              </a:rPr>
              <a:t>Visualizations</a:t>
            </a:r>
            <a:r>
              <a:rPr lang="en-US" sz="2000" dirty="0" smtClean="0">
                <a:latin typeface="Times New Roman" panose="02020603050405020304" pitchFamily="18" charset="0"/>
                <a:cs typeface="Times New Roman" panose="02020603050405020304" pitchFamily="18" charset="0"/>
              </a:rPr>
              <a:t>- Pivot Table Views (summary tables and cross-tabulations)- Multi-Bar Charts (visual representations of performance ratings across departments).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a:xfrm>
            <a:off x="609600" y="1371600"/>
            <a:ext cx="7924800" cy="4732020"/>
          </a:xfrm>
        </p:spPr>
        <p:txBody>
          <a:bodyPr/>
          <a:lstStyle/>
          <a:p>
            <a:endParaRPr lang="en-US" dirty="0"/>
          </a:p>
        </p:txBody>
      </p:sp>
      <p:pic>
        <p:nvPicPr>
          <p:cNvPr id="4" name="Picture 3"/>
          <p:cNvPicPr>
            <a:picLocks noChangeAspect="1"/>
          </p:cNvPicPr>
          <p:nvPr/>
        </p:nvPicPr>
        <p:blipFill>
          <a:blip r:embed="rId2"/>
          <a:stretch>
            <a:fillRect/>
          </a:stretch>
        </p:blipFill>
        <p:spPr>
          <a:xfrm>
            <a:off x="1752600" y="2667000"/>
            <a:ext cx="5492972" cy="2767824"/>
          </a:xfrm>
          <a:prstGeom prst="rect">
            <a:avLst/>
          </a:prstGeom>
        </p:spPr>
      </p:pic>
    </p:spTree>
    <p:extLst>
      <p:ext uri="{BB962C8B-B14F-4D97-AF65-F5344CB8AC3E}">
        <p14:creationId xmlns:p14="http://schemas.microsoft.com/office/powerpoint/2010/main" val="2299379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828800"/>
            <a:ext cx="7848600" cy="4062651"/>
          </a:xfrm>
        </p:spPr>
        <p:txBody>
          <a:bodyPr/>
          <a:lstStyle/>
          <a:p>
            <a:pPr algn="just"/>
            <a:r>
              <a:rPr lang="en-US" sz="2400" dirty="0">
                <a:latin typeface="Times New Roman" panose="02020603050405020304" pitchFamily="18" charset="0"/>
                <a:cs typeface="Times New Roman" panose="02020603050405020304" pitchFamily="18" charset="0"/>
              </a:rPr>
              <a:t>The employee performance analysis project uncovered valuable insights into departmental performance variations. By leveraging data cleaning, pivot tables, and multi-bar charts, we classified, summarized, and visualized performance data, revealing key trends and patterns. Our findings enable data-driven decisions for HR, department heads, and executives to enhance employee development, optimize strategies, and drive organizational success. By addressing performance gaps and leveraging strengths, the organization can foster a more effective and motivated workforce, driving long-term growth and competitive </a:t>
            </a:r>
            <a:r>
              <a:rPr lang="en-US" sz="2400" dirty="0" smtClean="0">
                <a:latin typeface="Times New Roman" panose="02020603050405020304" pitchFamily="18" charset="0"/>
                <a:cs typeface="Times New Roman" panose="02020603050405020304" pitchFamily="18" charset="0"/>
              </a:rPr>
              <a:t>advantage.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2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25286"/>
            <a:ext cx="10681335" cy="758190"/>
          </a:xfrm>
        </p:spPr>
        <p:txBody>
          <a:bodyPr/>
          <a:lstStyle/>
          <a:p>
            <a:r>
              <a:rPr lang="en-US" dirty="0" smtClean="0"/>
              <a:t>PROBLEM	 STATEMENT</a:t>
            </a:r>
            <a:endParaRPr lang="en-US" dirty="0"/>
          </a:p>
        </p:txBody>
      </p:sp>
      <p:sp>
        <p:nvSpPr>
          <p:cNvPr id="10" name="object 10"/>
          <p:cNvSpPr txBox="1">
            <a:spLocks noGrp="1"/>
          </p:cNvSpPr>
          <p:nvPr>
            <p:ph type="sldNum" sz="quarter" idx="7"/>
          </p:nvPr>
        </p:nvSpPr>
        <p:spPr/>
        <p:txBody>
          <a:bodyPr/>
          <a:lstStyle/>
          <a:p>
            <a:fld id="{81D60167-4931-47E6-BA6A-407CBD079E47}" type="slidenum">
              <a:rPr lang="en-US" smtClean="0"/>
              <a:pPr/>
              <a:t>4</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 Placeholder 8"/>
          <p:cNvSpPr>
            <a:spLocks noGrp="1"/>
          </p:cNvSpPr>
          <p:nvPr>
            <p:ph type="body" idx="1"/>
          </p:nvPr>
        </p:nvSpPr>
        <p:spPr>
          <a:xfrm>
            <a:off x="381000" y="2286000"/>
            <a:ext cx="7534275" cy="3231654"/>
          </a:xfrm>
        </p:spPr>
        <p:txBody>
          <a:bodyPr/>
          <a:lstStyle/>
          <a:p>
            <a:pPr algn="just"/>
            <a:r>
              <a:rPr lang="en-US" sz="3000" dirty="0" smtClean="0">
                <a:latin typeface="Times New Roman" panose="02020603050405020304" pitchFamily="18" charset="0"/>
                <a:cs typeface="Times New Roman" panose="02020603050405020304" pitchFamily="18" charset="0"/>
              </a:rPr>
              <a:t>Regular performance evaluations are vital for recognizing employee strengths, addressing areas for improvement, and driving success. They keep individuals focused on organizational priorities and encourage constant development. Neglecting this process can lead to disengagement and hinder performance growth.</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55395"/>
            <a:ext cx="7924800" cy="3785652"/>
          </a:xfrm>
          <a:prstGeom prst="rect">
            <a:avLst/>
          </a:prstGeom>
          <a:noFill/>
        </p:spPr>
        <p:txBody>
          <a:bodyPr wrap="square" rtlCol="0">
            <a:sp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seeks to uncover the relationship between department type and employee performance by examining a comprehensive dataset. By categorizing employees by department, we will investigate trends and correlations between departmental characteristics, performance metrics, and employee ratings. Our analysis will reveal critical factors influencing performance ratings within each department, enabling </a:t>
            </a:r>
            <a:r>
              <a:rPr lang="en-US" sz="2400" dirty="0" err="1">
                <a:latin typeface="Times New Roman" panose="02020603050405020304" pitchFamily="18" charset="0"/>
                <a:cs typeface="Times New Roman" panose="02020603050405020304" pitchFamily="18" charset="0"/>
              </a:rPr>
              <a:t>datadriven</a:t>
            </a:r>
            <a:r>
              <a:rPr lang="en-US" sz="2400" dirty="0">
                <a:latin typeface="Times New Roman" panose="02020603050405020304" pitchFamily="18" charset="0"/>
                <a:cs typeface="Times New Roman" panose="02020603050405020304" pitchFamily="18" charset="0"/>
              </a:rPr>
              <a:t> decisions to refine departmental strategies, elevate talent development, and boost organizational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600200"/>
            <a:ext cx="7010400" cy="4385816"/>
          </a:xfrm>
        </p:spPr>
        <p:txBody>
          <a:bodyPr/>
          <a:lstStyle/>
          <a:p>
            <a:pPr algn="just"/>
            <a:r>
              <a:rPr lang="en-US" sz="1900" b="1" dirty="0" smtClean="0">
                <a:latin typeface="Times New Roman" panose="02020603050405020304" pitchFamily="18" charset="0"/>
                <a:cs typeface="Times New Roman" panose="02020603050405020304" pitchFamily="18" charset="0"/>
              </a:rPr>
              <a:t>HR MANAGERS</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 create personalized development plans, </a:t>
            </a:r>
            <a:r>
              <a:rPr lang="en-US" sz="1900" dirty="0" smtClean="0">
                <a:latin typeface="Times New Roman" panose="02020603050405020304" pitchFamily="18" charset="0"/>
                <a:cs typeface="Times New Roman" panose="02020603050405020304" pitchFamily="18" charset="0"/>
              </a:rPr>
              <a:t>tailored training programs</a:t>
            </a:r>
            <a:r>
              <a:rPr lang="en-US" sz="1900" dirty="0">
                <a:latin typeface="Times New Roman" panose="02020603050405020304" pitchFamily="18" charset="0"/>
                <a:cs typeface="Times New Roman" panose="02020603050405020304" pitchFamily="18" charset="0"/>
              </a:rPr>
              <a:t>, and informed talent management strategies</a:t>
            </a:r>
            <a:r>
              <a:rPr lang="en-US" sz="1900" dirty="0" smtClean="0">
                <a:latin typeface="Times New Roman" panose="02020603050405020304" pitchFamily="18" charset="0"/>
                <a:cs typeface="Times New Roman" panose="02020603050405020304" pitchFamily="18" charset="0"/>
              </a:rPr>
              <a:t>.</a:t>
            </a:r>
          </a:p>
          <a:p>
            <a:pPr algn="just"/>
            <a:endParaRPr lang="en-US" sz="1900" dirty="0" smtClean="0">
              <a:latin typeface="Times New Roman" panose="02020603050405020304" pitchFamily="18" charset="0"/>
              <a:cs typeface="Times New Roman" panose="02020603050405020304" pitchFamily="18" charset="0"/>
            </a:endParaRPr>
          </a:p>
          <a:p>
            <a:pPr algn="just"/>
            <a:r>
              <a:rPr lang="en-US" sz="1900" b="1" dirty="0" smtClean="0">
                <a:latin typeface="Times New Roman" panose="02020603050405020304" pitchFamily="18" charset="0"/>
                <a:cs typeface="Times New Roman" panose="02020603050405020304" pitchFamily="18" charset="0"/>
              </a:rPr>
              <a:t>DEPARTMENT LEADERS</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 address performance gaps, recognize high </a:t>
            </a:r>
            <a:r>
              <a:rPr lang="en-US" sz="1900" dirty="0" err="1" smtClean="0">
                <a:latin typeface="Times New Roman" panose="02020603050405020304" pitchFamily="18" charset="0"/>
                <a:cs typeface="Times New Roman" panose="02020603050405020304" pitchFamily="18" charset="0"/>
              </a:rPr>
              <a:t>achievers,and</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optimize departmental performance</a:t>
            </a:r>
            <a:r>
              <a:rPr lang="en-US" sz="1900" dirty="0" smtClean="0">
                <a:latin typeface="Times New Roman" panose="02020603050405020304" pitchFamily="18" charset="0"/>
                <a:cs typeface="Times New Roman" panose="02020603050405020304" pitchFamily="18" charset="0"/>
              </a:rPr>
              <a:t>.</a:t>
            </a:r>
          </a:p>
          <a:p>
            <a:pPr algn="just"/>
            <a:endParaRPr lang="en-US" sz="1900" dirty="0">
              <a:latin typeface="Times New Roman" panose="02020603050405020304" pitchFamily="18" charset="0"/>
              <a:cs typeface="Times New Roman" panose="02020603050405020304" pitchFamily="18" charset="0"/>
            </a:endParaRPr>
          </a:p>
          <a:p>
            <a:pPr algn="just"/>
            <a:r>
              <a:rPr lang="en-US" sz="1900" b="1" dirty="0" smtClean="0">
                <a:latin typeface="Times New Roman" panose="02020603050405020304" pitchFamily="18" charset="0"/>
                <a:cs typeface="Times New Roman" panose="02020603050405020304" pitchFamily="18" charset="0"/>
              </a:rPr>
              <a:t>EXECUTIVE LEADERSHIP</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 align employee performance with business </a:t>
            </a:r>
            <a:r>
              <a:rPr lang="en-US" sz="1900" dirty="0" err="1" smtClean="0">
                <a:latin typeface="Times New Roman" panose="02020603050405020304" pitchFamily="18" charset="0"/>
                <a:cs typeface="Times New Roman" panose="02020603050405020304" pitchFamily="18" charset="0"/>
              </a:rPr>
              <a:t>objectives,drive</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productivity, and foster engagement</a:t>
            </a:r>
            <a:r>
              <a:rPr lang="en-US" sz="1900" dirty="0" smtClean="0">
                <a:latin typeface="Times New Roman" panose="02020603050405020304" pitchFamily="18" charset="0"/>
                <a:cs typeface="Times New Roman" panose="02020603050405020304" pitchFamily="18" charset="0"/>
              </a:rPr>
              <a:t>.</a:t>
            </a:r>
          </a:p>
          <a:p>
            <a:pPr algn="just"/>
            <a:endParaRPr lang="en-US" sz="1900" dirty="0" smtClean="0">
              <a:latin typeface="Times New Roman" panose="02020603050405020304" pitchFamily="18" charset="0"/>
              <a:cs typeface="Times New Roman" panose="02020603050405020304" pitchFamily="18" charset="0"/>
            </a:endParaRPr>
          </a:p>
          <a:p>
            <a:pPr algn="just"/>
            <a:r>
              <a:rPr lang="en-US" sz="1900" b="1" dirty="0" smtClean="0">
                <a:latin typeface="Times New Roman" panose="02020603050405020304" pitchFamily="18" charset="0"/>
                <a:cs typeface="Times New Roman" panose="02020603050405020304" pitchFamily="18" charset="0"/>
              </a:rPr>
              <a:t>PERFORMANCE REVIEW COMMITTEES</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 ensure fair, data-driven </a:t>
            </a:r>
            <a:r>
              <a:rPr lang="en-US" sz="1900" dirty="0" smtClean="0">
                <a:latin typeface="Times New Roman" panose="02020603050405020304" pitchFamily="18" charset="0"/>
                <a:cs typeface="Times New Roman" panose="02020603050405020304" pitchFamily="18" charset="0"/>
              </a:rPr>
              <a:t>evaluations and effective </a:t>
            </a:r>
            <a:r>
              <a:rPr lang="en-US" sz="1900" dirty="0">
                <a:latin typeface="Times New Roman" panose="02020603050405020304" pitchFamily="18" charset="0"/>
                <a:cs typeface="Times New Roman" panose="02020603050405020304" pitchFamily="18" charset="0"/>
              </a:rPr>
              <a:t>performance improvement initiatives</a:t>
            </a:r>
            <a:r>
              <a:rPr lang="en-US" sz="1900" dirty="0" smtClean="0">
                <a:latin typeface="Times New Roman" panose="02020603050405020304" pitchFamily="18" charset="0"/>
                <a:cs typeface="Times New Roman" panose="02020603050405020304" pitchFamily="18" charset="0"/>
              </a:rPr>
              <a:t>.</a:t>
            </a:r>
          </a:p>
          <a:p>
            <a:pPr marL="285750" indent="-285750" algn="just">
              <a:buFontTx/>
              <a:buChar char="-"/>
            </a:pPr>
            <a:endParaRPr lang="en-US" sz="1900" dirty="0">
              <a:latin typeface="Times New Roman" panose="02020603050405020304" pitchFamily="18" charset="0"/>
              <a:cs typeface="Times New Roman" panose="02020603050405020304" pitchFamily="18" charset="0"/>
            </a:endParaRPr>
          </a:p>
          <a:p>
            <a:pPr algn="just"/>
            <a:r>
              <a:rPr lang="en-US" sz="1900" b="1" dirty="0" smtClean="0">
                <a:latin typeface="Times New Roman" panose="02020603050405020304" pitchFamily="18" charset="0"/>
                <a:cs typeface="Times New Roman" panose="02020603050405020304" pitchFamily="18" charset="0"/>
              </a:rPr>
              <a:t>BUSINESS ANALYSTS AND DATA SCIENTISTS</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 uncover actionable insights, </a:t>
            </a:r>
            <a:r>
              <a:rPr lang="en-US" sz="1900" dirty="0" smtClean="0">
                <a:latin typeface="Times New Roman" panose="02020603050405020304" pitchFamily="18" charset="0"/>
                <a:cs typeface="Times New Roman" panose="02020603050405020304" pitchFamily="18" charset="0"/>
              </a:rPr>
              <a:t>driving predictive </a:t>
            </a:r>
            <a:r>
              <a:rPr lang="en-US" sz="1900" dirty="0">
                <a:latin typeface="Times New Roman" panose="02020603050405020304" pitchFamily="18" charset="0"/>
                <a:cs typeface="Times New Roman" panose="02020603050405020304" pitchFamily="18" charset="0"/>
              </a:rPr>
              <a:t>analytics and strategic workforce planning</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828800"/>
            <a:ext cx="6991350" cy="4924425"/>
          </a:xfrm>
        </p:spPr>
        <p:txBody>
          <a:bodyPr/>
          <a:lstStyle/>
          <a:p>
            <a:r>
              <a:rPr lang="en-US" sz="2000" dirty="0" smtClean="0">
                <a:latin typeface="Times New Roman" panose="02020603050405020304" pitchFamily="18" charset="0"/>
                <a:cs typeface="Times New Roman" panose="02020603050405020304" pitchFamily="18" charset="0"/>
              </a:rPr>
              <a:t>Unlock </a:t>
            </a:r>
            <a:r>
              <a:rPr lang="en-US" sz="2000" dirty="0">
                <a:latin typeface="Times New Roman" panose="02020603050405020304" pitchFamily="18" charset="0"/>
                <a:cs typeface="Times New Roman" panose="02020603050405020304" pitchFamily="18" charset="0"/>
              </a:rPr>
              <a:t>the full potential of your workforce with our data analytics solution, designed </a:t>
            </a:r>
            <a:r>
              <a:rPr lang="en-US" sz="2000" dirty="0" smtClean="0">
                <a:latin typeface="Times New Roman" panose="02020603050405020304" pitchFamily="18" charset="0"/>
                <a:cs typeface="Times New Roman" panose="02020603050405020304" pitchFamily="18" charset="0"/>
              </a:rPr>
              <a:t>to uncover </a:t>
            </a:r>
            <a:r>
              <a:rPr lang="en-US" sz="2000" dirty="0">
                <a:latin typeface="Times New Roman" panose="02020603050405020304" pitchFamily="18" charset="0"/>
                <a:cs typeface="Times New Roman" panose="02020603050405020304" pitchFamily="18" charset="0"/>
              </a:rPr>
              <a:t>hidden insights into employee performance by department. Our </a:t>
            </a:r>
            <a:r>
              <a:rPr lang="en-US" sz="2000" dirty="0" smtClean="0">
                <a:latin typeface="Times New Roman" panose="02020603050405020304" pitchFamily="18" charset="0"/>
                <a:cs typeface="Times New Roman" panose="02020603050405020304" pitchFamily="18" charset="0"/>
              </a:rPr>
              <a:t>methodology includes:</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1.Advanced </a:t>
            </a:r>
            <a:r>
              <a:rPr lang="en-US" sz="2000" dirty="0">
                <a:latin typeface="Times New Roman" panose="02020603050405020304" pitchFamily="18" charset="0"/>
                <a:cs typeface="Times New Roman" panose="02020603050405020304" pitchFamily="18" charset="0"/>
              </a:rPr>
              <a:t>data filtering and classification</a:t>
            </a:r>
          </a:p>
          <a:p>
            <a:r>
              <a:rPr lang="en-US" sz="2000" dirty="0" smtClean="0">
                <a:latin typeface="Times New Roman" panose="02020603050405020304" pitchFamily="18" charset="0"/>
                <a:cs typeface="Times New Roman" panose="02020603050405020304" pitchFamily="18" charset="0"/>
              </a:rPr>
              <a:t>2.Conditional </a:t>
            </a:r>
            <a:r>
              <a:rPr lang="en-US" sz="2000" dirty="0">
                <a:latin typeface="Times New Roman" panose="02020603050405020304" pitchFamily="18" charset="0"/>
                <a:cs typeface="Times New Roman" panose="02020603050405020304" pitchFamily="18" charset="0"/>
              </a:rPr>
              <a:t>formatting for data integrity</a:t>
            </a:r>
          </a:p>
          <a:p>
            <a:r>
              <a:rPr lang="en-US" sz="2000" dirty="0" smtClean="0">
                <a:latin typeface="Times New Roman" panose="02020603050405020304" pitchFamily="18" charset="0"/>
                <a:cs typeface="Times New Roman" panose="02020603050405020304" pitchFamily="18" charset="0"/>
              </a:rPr>
              <a:t>3.Pivot </a:t>
            </a:r>
            <a:r>
              <a:rPr lang="en-US" sz="2000" dirty="0">
                <a:latin typeface="Times New Roman" panose="02020603050405020304" pitchFamily="18" charset="0"/>
                <a:cs typeface="Times New Roman" panose="02020603050405020304" pitchFamily="18" charset="0"/>
              </a:rPr>
              <a:t>tables for efficient data summarization</a:t>
            </a:r>
          </a:p>
          <a:p>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Multi-bar graphs for visual performance </a:t>
            </a:r>
            <a:r>
              <a:rPr lang="en-US" sz="2000" dirty="0" smtClean="0">
                <a:latin typeface="Times New Roman" panose="02020603050405020304" pitchFamily="18" charset="0"/>
                <a:cs typeface="Times New Roman" panose="02020603050405020304" pitchFamily="18" charset="0"/>
              </a:rPr>
              <a:t>benchmarking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applying these techniques, we reveal actionable patterns and trends, enabling </a:t>
            </a:r>
            <a:r>
              <a:rPr lang="en-US" sz="2000" dirty="0" err="1">
                <a:latin typeface="Times New Roman" panose="02020603050405020304" pitchFamily="18" charset="0"/>
                <a:cs typeface="Times New Roman" panose="02020603050405020304" pitchFamily="18" charset="0"/>
              </a:rPr>
              <a:t>datadriven</a:t>
            </a:r>
            <a:r>
              <a:rPr lang="en-US" sz="2000" dirty="0">
                <a:latin typeface="Times New Roman" panose="02020603050405020304" pitchFamily="18" charset="0"/>
                <a:cs typeface="Times New Roman" panose="02020603050405020304" pitchFamily="18" charset="0"/>
              </a:rPr>
              <a:t> decisions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1.Drive </a:t>
            </a:r>
            <a:r>
              <a:rPr lang="en-US" sz="2000" dirty="0">
                <a:latin typeface="Times New Roman" panose="02020603050405020304" pitchFamily="18" charset="0"/>
                <a:cs typeface="Times New Roman" panose="02020603050405020304" pitchFamily="18" charset="0"/>
              </a:rPr>
              <a:t>targeted performance enhancements</a:t>
            </a:r>
          </a:p>
          <a:p>
            <a:r>
              <a:rPr lang="en-US" sz="2000" dirty="0" smtClean="0">
                <a:latin typeface="Times New Roman" panose="02020603050405020304" pitchFamily="18" charset="0"/>
                <a:cs typeface="Times New Roman" panose="02020603050405020304" pitchFamily="18" charset="0"/>
              </a:rPr>
              <a:t>2.Elevate </a:t>
            </a:r>
            <a:r>
              <a:rPr lang="en-US" sz="2000" dirty="0">
                <a:latin typeface="Times New Roman" panose="02020603050405020304" pitchFamily="18" charset="0"/>
                <a:cs typeface="Times New Roman" panose="02020603050405020304" pitchFamily="18" charset="0"/>
              </a:rPr>
              <a:t>talent management strategies</a:t>
            </a:r>
          </a:p>
          <a:p>
            <a:r>
              <a:rPr lang="en-US" sz="2000" dirty="0" smtClean="0">
                <a:latin typeface="Times New Roman" panose="02020603050405020304" pitchFamily="18" charset="0"/>
                <a:cs typeface="Times New Roman" panose="02020603050405020304" pitchFamily="18" charset="0"/>
              </a:rPr>
              <a:t>3.Optimize </a:t>
            </a:r>
            <a:r>
              <a:rPr lang="en-US" sz="2000" dirty="0">
                <a:latin typeface="Times New Roman" panose="02020603050405020304" pitchFamily="18" charset="0"/>
                <a:cs typeface="Times New Roman" panose="02020603050405020304" pitchFamily="18" charset="0"/>
              </a:rPr>
              <a:t>resource allocation for maximum ROI</a:t>
            </a:r>
          </a:p>
          <a:p>
            <a:r>
              <a:rPr lang="en-US" sz="2000" dirty="0" smtClean="0">
                <a:latin typeface="Times New Roman" panose="02020603050405020304" pitchFamily="18" charset="0"/>
                <a:cs typeface="Times New Roman" panose="02020603050405020304" pitchFamily="18" charset="0"/>
              </a:rPr>
              <a:t>4.Foster </a:t>
            </a:r>
            <a:r>
              <a:rPr lang="en-US" sz="2000" dirty="0">
                <a:latin typeface="Times New Roman" panose="02020603050405020304" pitchFamily="18" charset="0"/>
                <a:cs typeface="Times New Roman" panose="02020603050405020304" pitchFamily="18" charset="0"/>
              </a:rPr>
              <a:t>strategic growth through data-informed </a:t>
            </a:r>
            <a:r>
              <a:rPr lang="en-US" sz="2000" dirty="0" smtClean="0">
                <a:latin typeface="Times New Roman" panose="02020603050405020304" pitchFamily="18" charset="0"/>
                <a:cs typeface="Times New Roman" panose="02020603050405020304" pitchFamily="18" charset="0"/>
              </a:rPr>
              <a:t>planning1</a:t>
            </a:r>
            <a:endParaRPr lang="en-US"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600200"/>
            <a:ext cx="9067800" cy="4801314"/>
          </a:xfrm>
        </p:spPr>
        <p:txBody>
          <a:bodyPr/>
          <a:lstStyle/>
          <a:p>
            <a:r>
              <a:rPr lang="en-US" sz="2400" dirty="0">
                <a:latin typeface="Times New Roman" panose="02020603050405020304" pitchFamily="18" charset="0"/>
                <a:cs typeface="Times New Roman" panose="02020603050405020304" pitchFamily="18" charset="0"/>
              </a:rPr>
              <a:t>The employee dataset, sourced from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comprises the following key attributes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1.Employee </a:t>
            </a:r>
            <a:r>
              <a:rPr lang="en-US" sz="2400" dirty="0">
                <a:latin typeface="Times New Roman" panose="02020603050405020304" pitchFamily="18" charset="0"/>
                <a:cs typeface="Times New Roman" panose="02020603050405020304" pitchFamily="18" charset="0"/>
              </a:rPr>
              <a:t>ID (Unique Identifier)</a:t>
            </a:r>
          </a:p>
          <a:p>
            <a:r>
              <a:rPr lang="en-US" sz="2400" dirty="0" smtClean="0">
                <a:latin typeface="Times New Roman" panose="02020603050405020304" pitchFamily="18" charset="0"/>
                <a:cs typeface="Times New Roman" panose="02020603050405020304" pitchFamily="18" charset="0"/>
              </a:rPr>
              <a:t>2.Full </a:t>
            </a:r>
            <a:r>
              <a:rPr lang="en-US" sz="2400" dirty="0">
                <a:latin typeface="Times New Roman" panose="02020603050405020304" pitchFamily="18" charset="0"/>
                <a:cs typeface="Times New Roman" panose="02020603050405020304" pitchFamily="18" charset="0"/>
              </a:rPr>
              <a:t>Name (Employee's complete name)</a:t>
            </a:r>
          </a:p>
          <a:p>
            <a:r>
              <a:rPr lang="en-US" sz="2400" dirty="0" smtClean="0">
                <a:latin typeface="Times New Roman" panose="02020603050405020304" pitchFamily="18" charset="0"/>
                <a:cs typeface="Times New Roman" panose="02020603050405020304" pitchFamily="18" charset="0"/>
              </a:rPr>
              <a:t>3.Gender </a:t>
            </a:r>
            <a:r>
              <a:rPr lang="en-US" sz="2400" dirty="0">
                <a:latin typeface="Times New Roman" panose="02020603050405020304" pitchFamily="18" charset="0"/>
                <a:cs typeface="Times New Roman" panose="02020603050405020304" pitchFamily="18" charset="0"/>
              </a:rPr>
              <a:t>(Male, Female, Non-binary, etc.)</a:t>
            </a:r>
          </a:p>
          <a:p>
            <a:pPr algn="just"/>
            <a:r>
              <a:rPr lang="en-US" sz="2400" dirty="0" smtClean="0">
                <a:latin typeface="Times New Roman" panose="02020603050405020304" pitchFamily="18" charset="0"/>
                <a:cs typeface="Times New Roman" panose="02020603050405020304" pitchFamily="18" charset="0"/>
              </a:rPr>
              <a:t>4.Department </a:t>
            </a:r>
            <a:r>
              <a:rPr lang="en-US" sz="2400" dirty="0">
                <a:latin typeface="Times New Roman" panose="02020603050405020304" pitchFamily="18" charset="0"/>
                <a:cs typeface="Times New Roman" panose="02020603050405020304" pitchFamily="18" charset="0"/>
              </a:rPr>
              <a:t>Type (Sales, Marketing, Engineering, etc.)</a:t>
            </a:r>
          </a:p>
          <a:p>
            <a:r>
              <a:rPr lang="en-US" sz="2400" dirty="0" smtClean="0">
                <a:latin typeface="Times New Roman" panose="02020603050405020304" pitchFamily="18" charset="0"/>
                <a:cs typeface="Times New Roman" panose="02020603050405020304" pitchFamily="18" charset="0"/>
              </a:rPr>
              <a:t>5.Performance </a:t>
            </a:r>
            <a:r>
              <a:rPr lang="en-US" sz="2400" dirty="0">
                <a:latin typeface="Times New Roman" panose="02020603050405020304" pitchFamily="18" charset="0"/>
                <a:cs typeface="Times New Roman" panose="02020603050405020304" pitchFamily="18" charset="0"/>
              </a:rPr>
              <a:t>Score (Textual rating: Excellent, Good, Average, Poor)</a:t>
            </a:r>
          </a:p>
          <a:p>
            <a:r>
              <a:rPr lang="en-US" sz="2400" dirty="0" smtClean="0">
                <a:latin typeface="Times New Roman" panose="02020603050405020304" pitchFamily="18" charset="0"/>
                <a:cs typeface="Times New Roman" panose="02020603050405020304" pitchFamily="18" charset="0"/>
              </a:rPr>
              <a:t>6.Employee </a:t>
            </a:r>
            <a:r>
              <a:rPr lang="en-US" sz="2400" dirty="0">
                <a:latin typeface="Times New Roman" panose="02020603050405020304" pitchFamily="18" charset="0"/>
                <a:cs typeface="Times New Roman" panose="02020603050405020304" pitchFamily="18" charset="0"/>
              </a:rPr>
              <a:t>Rating (Numerical or categorical performance rating</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comprehensive dataset enables a detailed analysis of employee performance, allowing for insights into</a:t>
            </a:r>
          </a:p>
          <a:p>
            <a:r>
              <a:rPr lang="en-US" sz="2400" dirty="0">
                <a:latin typeface="Times New Roman" panose="02020603050405020304" pitchFamily="18" charset="0"/>
                <a:cs typeface="Times New Roman" panose="02020603050405020304" pitchFamily="18" charset="0"/>
              </a:rPr>
              <a:t>departmental dynamics, gender disparities, and performance trends.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1"/>
          </p:nvPr>
        </p:nvSpPr>
        <p:spPr>
          <a:xfrm>
            <a:off x="609600" y="1577340"/>
            <a:ext cx="10972800" cy="1661993"/>
          </a:xfrm>
        </p:spPr>
        <p:txBody>
          <a:bodyPr/>
          <a:lstStyle/>
          <a:p>
            <a:pPr marL="285750" indent="-285750">
              <a:buFont typeface="Wingdings" panose="05000000000000000000" pitchFamily="2" charset="2"/>
              <a:buChar char="Ø"/>
            </a:pPr>
            <a:r>
              <a:rPr lang="en-US" dirty="0"/>
              <a:t>Dynamic Pivot Table Analysis</a:t>
            </a:r>
          </a:p>
          <a:p>
            <a:pPr marL="285750" indent="-285750">
              <a:buFont typeface="Wingdings" panose="05000000000000000000" pitchFamily="2" charset="2"/>
              <a:buChar char="Ø"/>
            </a:pPr>
            <a:r>
              <a:rPr lang="en-US" dirty="0"/>
              <a:t>Advanced Multi-bar chart</a:t>
            </a:r>
          </a:p>
          <a:p>
            <a:pPr marL="285750" indent="-285750">
              <a:buFont typeface="Wingdings" panose="05000000000000000000" pitchFamily="2" charset="2"/>
              <a:buChar char="Ø"/>
            </a:pPr>
            <a:r>
              <a:rPr lang="en-US" dirty="0" smtClean="0"/>
              <a:t>Visualization </a:t>
            </a:r>
            <a:r>
              <a:rPr lang="en-US" dirty="0"/>
              <a:t>Tailored Performance</a:t>
            </a:r>
          </a:p>
          <a:p>
            <a:pPr marL="285750" indent="-285750">
              <a:buFont typeface="Wingdings" panose="05000000000000000000" pitchFamily="2" charset="2"/>
              <a:buChar char="Ø"/>
            </a:pPr>
            <a:r>
              <a:rPr lang="en-US" dirty="0"/>
              <a:t>Insights Interactive</a:t>
            </a:r>
          </a:p>
          <a:p>
            <a:pPr marL="285750" indent="-285750">
              <a:buFont typeface="Wingdings" panose="05000000000000000000" pitchFamily="2" charset="2"/>
              <a:buChar char="Ø"/>
            </a:pPr>
            <a:r>
              <a:rPr lang="en-US" dirty="0"/>
              <a:t>Data Exploration Actionable</a:t>
            </a:r>
          </a:p>
          <a:p>
            <a:pPr marL="285750" indent="-285750">
              <a:buFont typeface="Wingdings" panose="05000000000000000000" pitchFamily="2" charset="2"/>
              <a:buChar char="Ø"/>
            </a:pPr>
            <a:r>
              <a:rPr lang="en-US" dirty="0"/>
              <a:t>Recommendation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252</TotalTime>
  <Words>709</Words>
  <Application>Microsoft Office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23</cp:revision>
  <dcterms:created xsi:type="dcterms:W3CDTF">2024-03-29T15:07:22Z</dcterms:created>
  <dcterms:modified xsi:type="dcterms:W3CDTF">2024-09-10T05:11:10Z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