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Proxima Nova"/>
      <p:regular r:id="rId33"/>
      <p:bold r:id="rId34"/>
      <p:italic r:id="rId35"/>
      <p:boldItalic r:id="rId36"/>
    </p:embeddedFont>
    <p:embeddedFont>
      <p:font typeface="Proxima Nova Extrabold"/>
      <p:bold r:id="rId37"/>
    </p:embeddedFont>
    <p:embeddedFont>
      <p:font typeface="Proxima Nova Semibold"/>
      <p:regular r:id="rId38"/>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ie9LWFqD6LHAoTqCuEHnu+iXjD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Semibold-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roximaNova-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ProximaNova-italic.fntdata"/><Relationship Id="rId12" Type="http://schemas.openxmlformats.org/officeDocument/2006/relationships/slide" Target="slides/slide8.xml"/><Relationship Id="rId34" Type="http://schemas.openxmlformats.org/officeDocument/2006/relationships/font" Target="fonts/ProximaNova-bold.fntdata"/><Relationship Id="rId15" Type="http://schemas.openxmlformats.org/officeDocument/2006/relationships/slide" Target="slides/slide11.xml"/><Relationship Id="rId37" Type="http://schemas.openxmlformats.org/officeDocument/2006/relationships/font" Target="fonts/ProximaNovaExtrabold-bold.fntdata"/><Relationship Id="rId14" Type="http://schemas.openxmlformats.org/officeDocument/2006/relationships/slide" Target="slides/slide10.xml"/><Relationship Id="rId36" Type="http://schemas.openxmlformats.org/officeDocument/2006/relationships/font" Target="fonts/ProximaNova-boldItalic.fntdata"/><Relationship Id="rId17" Type="http://schemas.openxmlformats.org/officeDocument/2006/relationships/slide" Target="slides/slide13.xml"/><Relationship Id="rId39" Type="http://schemas.openxmlformats.org/officeDocument/2006/relationships/font" Target="fonts/ProximaNovaSemibold-bold.fntdata"/><Relationship Id="rId16" Type="http://schemas.openxmlformats.org/officeDocument/2006/relationships/slide" Target="slides/slide12.xml"/><Relationship Id="rId38" Type="http://schemas.openxmlformats.org/officeDocument/2006/relationships/font" Target="fonts/ProximaNovaSemibol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d57d411162_2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 name="Google Shape;50;g1d57d411162_2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088781cb2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g2088781cb2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f222d09fb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1f222d09fbc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088781cb22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2088781cb22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88781cb2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g2088781cb2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g208865061ad_2_9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9250" lvl="0" marL="457200" algn="l">
              <a:lnSpc>
                <a:spcPct val="90000"/>
              </a:lnSpc>
              <a:spcBef>
                <a:spcPts val="1000"/>
              </a:spcBef>
              <a:spcAft>
                <a:spcPts val="0"/>
              </a:spcAft>
              <a:buClr>
                <a:schemeClr val="dk1"/>
              </a:buClr>
              <a:buSzPts val="1900"/>
              <a:buChar char="•"/>
              <a:defRPr sz="29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 name="Google Shape;11;g208865061ad_2_9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g208865061ad_2_9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g208865061ad_2_9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g208865061ad_2_97"/>
          <p:cNvSpPr txBox="1"/>
          <p:nvPr>
            <p:ph type="title"/>
          </p:nvPr>
        </p:nvSpPr>
        <p:spPr>
          <a:xfrm>
            <a:off x="49450" y="16475"/>
            <a:ext cx="7946100" cy="642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None/>
              <a:defRPr>
                <a:solidFill>
                  <a:schemeClr val="dk1"/>
                </a:solidFill>
                <a:latin typeface="Proxima Nova Semibold"/>
                <a:ea typeface="Proxima Nova Semibold"/>
                <a:cs typeface="Proxima Nova Semibold"/>
                <a:sym typeface="Proxima Nova Semibold"/>
              </a:defRPr>
            </a:lvl1pPr>
            <a:lvl2pPr lvl="1"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2pPr>
            <a:lvl3pPr lvl="2"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3pPr>
            <a:lvl4pPr lvl="3"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4pPr>
            <a:lvl5pPr lvl="4"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5pPr>
            <a:lvl6pPr lvl="5"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6pPr>
            <a:lvl7pPr lvl="6"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7pPr>
            <a:lvl8pPr lvl="7"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8pPr>
            <a:lvl9pPr lvl="8"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9pPr>
          </a:lstStyle>
          <a:p/>
        </p:txBody>
      </p:sp>
      <p:sp>
        <p:nvSpPr>
          <p:cNvPr id="15" name="Google Shape;15;g208865061ad_2_97"/>
          <p:cNvSpPr txBox="1"/>
          <p:nvPr>
            <p:ph idx="2" type="title"/>
          </p:nvPr>
        </p:nvSpPr>
        <p:spPr>
          <a:xfrm>
            <a:off x="65950" y="16475"/>
            <a:ext cx="7979100" cy="708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4400"/>
              <a:buNone/>
              <a:defRPr>
                <a:solidFill>
                  <a:schemeClr val="dk1"/>
                </a:solidFill>
                <a:latin typeface="Proxima Nova Semibold"/>
                <a:ea typeface="Proxima Nova Semibold"/>
                <a:cs typeface="Proxima Nova Semibold"/>
                <a:sym typeface="Proxima Nova Semibold"/>
              </a:defRPr>
            </a:lvl1pPr>
            <a:lvl2pPr lvl="1"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2pPr>
            <a:lvl3pPr lvl="2"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3pPr>
            <a:lvl4pPr lvl="3"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4pPr>
            <a:lvl5pPr lvl="4"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5pPr>
            <a:lvl6pPr lvl="5"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6pPr>
            <a:lvl7pPr lvl="6"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7pPr>
            <a:lvl8pPr lvl="7"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8pPr>
            <a:lvl9pPr lvl="8" algn="l">
              <a:lnSpc>
                <a:spcPct val="100000"/>
              </a:lnSpc>
              <a:spcBef>
                <a:spcPts val="0"/>
              </a:spcBef>
              <a:spcAft>
                <a:spcPts val="0"/>
              </a:spcAft>
              <a:buSzPts val="1400"/>
              <a:buNone/>
              <a:defRPr>
                <a:latin typeface="Proxima Nova Semibold"/>
                <a:ea typeface="Proxima Nova Semibold"/>
                <a:cs typeface="Proxima Nova Semibold"/>
                <a:sym typeface="Proxima Nova Semibold"/>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g208865061ad_2_9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08865061ad_2_56"/>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8" name="Google Shape;18;g208865061ad_2_56"/>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9" name="Google Shape;19;g208865061ad_2_5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08865061ad_2_6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2" name="Google Shape;22;g208865061ad_2_6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08865061ad_2_6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5" name="Google Shape;25;g208865061ad_2_6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6" name="Google Shape;26;g208865061ad_2_6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08865061ad_2_6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9" name="Google Shape;29;g208865061ad_2_6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0" name="Google Shape;30;g208865061ad_2_6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1" name="Google Shape;31;g208865061ad_2_6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08865061ad_2_7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4" name="Google Shape;34;g208865061ad_2_7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08865061ad_2_75"/>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7" name="Google Shape;37;g208865061ad_2_75"/>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8" name="Google Shape;38;g208865061ad_2_7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08865061ad_2_79"/>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1" name="Google Shape;41;g208865061ad_2_7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g208865061ad_2_91"/>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4" name="Google Shape;44;g208865061ad_2_91"/>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45" name="Google Shape;45;g208865061ad_2_9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08865061ad_2_52"/>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g208865061ad_2_52"/>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 name="Google Shape;8;g208865061ad_2_5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g1d57d411162_2_383"/>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 name="Google Shape;53;g1d57d411162_2_383"/>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1d57d411162_2_383"/>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55" name="Google Shape;55;g1d57d411162_2_383"/>
          <p:cNvSpPr/>
          <p:nvPr/>
        </p:nvSpPr>
        <p:spPr>
          <a:xfrm>
            <a:off x="677950" y="2148162"/>
            <a:ext cx="10833100" cy="160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0" i="0" lang="en-IN" sz="6600" u="none" cap="none" strike="noStrike">
                <a:solidFill>
                  <a:schemeClr val="dk1"/>
                </a:solidFill>
                <a:latin typeface="Arial"/>
                <a:ea typeface="Arial"/>
                <a:cs typeface="Arial"/>
                <a:sym typeface="Arial"/>
              </a:rPr>
              <a:t>Data Science and Different Roles</a:t>
            </a:r>
            <a:endParaRPr b="0" i="0" sz="6600" u="none" cap="none" strike="noStrike">
              <a:solidFill>
                <a:schemeClr val="dk1"/>
              </a:solidFill>
              <a:latin typeface="Arial"/>
              <a:ea typeface="Arial"/>
              <a:cs typeface="Arial"/>
              <a:sym typeface="Arial"/>
            </a:endParaRPr>
          </a:p>
        </p:txBody>
      </p:sp>
      <p:pic>
        <p:nvPicPr>
          <p:cNvPr id="56" name="Google Shape;56;g1d57d411162_2_383"/>
          <p:cNvPicPr preferRelativeResize="0"/>
          <p:nvPr/>
        </p:nvPicPr>
        <p:blipFill rotWithShape="1">
          <a:blip r:embed="rId3">
            <a:alphaModFix/>
          </a:blip>
          <a:srcRect b="0" l="0" r="0" t="0"/>
          <a:stretch/>
        </p:blipFill>
        <p:spPr>
          <a:xfrm>
            <a:off x="9433025" y="210100"/>
            <a:ext cx="2533556" cy="433500"/>
          </a:xfrm>
          <a:prstGeom prst="rect">
            <a:avLst/>
          </a:prstGeom>
          <a:noFill/>
          <a:ln>
            <a:noFill/>
          </a:ln>
        </p:spPr>
      </p:pic>
      <p:sp>
        <p:nvSpPr>
          <p:cNvPr id="57" name="Google Shape;57;g1d57d411162_2_383"/>
          <p:cNvSpPr/>
          <p:nvPr/>
        </p:nvSpPr>
        <p:spPr>
          <a:xfrm>
            <a:off x="7653675" y="4300450"/>
            <a:ext cx="3813900" cy="17706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Clr>
                <a:schemeClr val="dk1"/>
              </a:buClr>
              <a:buSzPts val="2400"/>
              <a:buFont typeface="Arial"/>
              <a:buNone/>
            </a:pPr>
            <a:r>
              <a:rPr b="1" i="0" lang="en-IN" sz="2700" u="none" cap="none" strike="noStrike">
                <a:solidFill>
                  <a:schemeClr val="lt1"/>
                </a:solidFill>
                <a:latin typeface="Arial"/>
                <a:ea typeface="Arial"/>
                <a:cs typeface="Arial"/>
                <a:sym typeface="Arial"/>
              </a:rPr>
              <a:t>Akash Makkar</a:t>
            </a:r>
            <a:endParaRPr b="1" i="0" sz="2700" u="none" cap="none" strike="noStrike">
              <a:solidFill>
                <a:schemeClr val="lt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400"/>
              <a:buFont typeface="Arial"/>
              <a:buNone/>
            </a:pPr>
            <a:r>
              <a:rPr b="0" i="1" lang="en-IN" sz="2700" u="none" cap="none" strike="noStrike">
                <a:solidFill>
                  <a:schemeClr val="lt1"/>
                </a:solidFill>
                <a:latin typeface="Arial"/>
                <a:ea typeface="Arial"/>
                <a:cs typeface="Arial"/>
                <a:sym typeface="Arial"/>
              </a:rPr>
              <a:t>Sr. Data Science Consultant</a:t>
            </a:r>
            <a:endParaRPr b="0" i="1" sz="27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Here's a comparison of some of the common roles in Data Science:</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Data Analyst: A data analyst typically works with structured data to perform descriptive analytics and identify trends and insights. They use tools like SQL and Excel to collect and analyze data and use data visualization techniques to present their findings.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Data Scientist: A data scientist uses machine learning and statistical analysis to build predictive models and develop data-driven solutions to complex problems. They typically work with both structured and unstructured data and have a strong understanding of programming languages like Python and R.</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Data Engineer: A data engineer is responsible for designing, building, and maintaining the infrastructure required to process and store large volumes of data. They typically work with big data technologies like Hadoop and Spark and have a strong understanding of data architecture and database technologies.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Business Analyst: A business analyst works closely with stakeholders to identify business problems and opportunities and uses data to develop strategies and make informed decisions. They typically have a strong understanding of business operations and use data visualization tools to communicate their findings to stakeholders.</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While there are overlaps between these roles, there are also significant differences in the skills required and the types of problems they solve. It's important to understand these differences and determine which role aligns with your skills and interests.</a:t>
            </a:r>
            <a:endParaRPr/>
          </a:p>
        </p:txBody>
      </p:sp>
      <p:sp>
        <p:nvSpPr>
          <p:cNvPr id="127" name="Google Shape;127;p6"/>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6"/>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29" name="Google Shape;129;p6"/>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2800" u="none" cap="none" strike="noStrike">
                <a:solidFill>
                  <a:schemeClr val="lt1"/>
                </a:solidFill>
                <a:latin typeface="Arial"/>
                <a:ea typeface="Arial"/>
                <a:cs typeface="Arial"/>
                <a:sym typeface="Arial"/>
              </a:rPr>
              <a:t>Data Analyst vs Data Scientist vs Data Engineer</a:t>
            </a:r>
            <a:endParaRPr/>
          </a:p>
          <a:p>
            <a:pPr indent="0" lvl="0" marL="0" marR="0" rtl="0" algn="l">
              <a:lnSpc>
                <a:spcPct val="100000"/>
              </a:lnSpc>
              <a:spcBef>
                <a:spcPts val="0"/>
              </a:spcBef>
              <a:spcAft>
                <a:spcPts val="0"/>
              </a:spcAft>
              <a:buNone/>
            </a:pPr>
            <a:r>
              <a:rPr b="1" i="0" lang="en-IN" sz="2800" u="none" cap="none" strike="noStrike">
                <a:solidFill>
                  <a:schemeClr val="lt1"/>
                </a:solidFill>
                <a:latin typeface="Arial"/>
                <a:ea typeface="Arial"/>
                <a:cs typeface="Arial"/>
                <a:sym typeface="Arial"/>
              </a:rPr>
              <a:t> vs Business Analyst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Data Science workflow is the process of developing a data-driven solution to a real-world problem. Here are the different stages involved in the Data Science workflow:</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Problem Definition: Defining the problem statement and identifying the key objectives that need to be achieved.</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Data Collection: Collecting relevant data from various sources such as databases, APIs, or web scraping.</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Data Cleaning and Preparation: Data cleaning and preprocessing to ensure that the data is accurate, complete, and relevant to the problem statement.</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Data Exploration and Analysis: Exploring and analyzing the data to identify patterns, trends, and insights.</a:t>
            </a:r>
            <a:endParaRPr/>
          </a:p>
        </p:txBody>
      </p:sp>
      <p:sp>
        <p:nvSpPr>
          <p:cNvPr id="135" name="Google Shape;135;p7"/>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37" name="Google Shape;137;p7"/>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Data Science Workflow (1/2)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Model Building: Developing models using machine learning, statistical analysis, or other related techniques to predict outcomes.</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Model Evaluation: Evaluating the performance of the models to ensure that they are accurate and reliable.</a:t>
            </a:r>
            <a:endParaRPr/>
          </a:p>
          <a:p>
            <a:pPr indent="-190500" lvl="0"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Deployment: Deploying the model in a production environment to generate predictions and make data-driven decisions.</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chemeClr val="dk1"/>
                </a:solidFill>
                <a:latin typeface="Arial"/>
                <a:ea typeface="Arial"/>
                <a:cs typeface="Arial"/>
                <a:sym typeface="Arial"/>
              </a:rPr>
              <a:t>Monitoring and Maintenance: Monitoring the performance of the model and making updates and adjustments as necessary.</a:t>
            </a:r>
            <a:endParaRPr/>
          </a:p>
        </p:txBody>
      </p:sp>
      <p:sp>
        <p:nvSpPr>
          <p:cNvPr id="143" name="Google Shape;143;p8"/>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45" name="Google Shape;145;p8"/>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Data Science Workflow (2/2)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Data Science involves the use of various tools and technologies to collect, clean, analyze, and visualize data. Here are some of the commonly used tools and technologies in Data Science: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Programming Languages: Python, R, SQL, and other related tools are commonly used for Data Science.</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Machine Learning Libraries: Scikit-learn, TensorFlow, Keras, and PyTorch are some of the commonly used machine learning libraries.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Data Visualization Tools: Tableau, Power BI, and matplotlib are some of the commonly used data visualization tools.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Big Data Technologies: Hadoop, Spark, and Apache Cassandra are some of the commonly used big data technologies.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51" name="Google Shape;151;p9"/>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9"/>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53" name="Google Shape;153;p9"/>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3400" u="none" cap="none" strike="noStrike">
                <a:solidFill>
                  <a:schemeClr val="lt1"/>
                </a:solidFill>
                <a:latin typeface="Arial"/>
                <a:ea typeface="Arial"/>
                <a:cs typeface="Arial"/>
                <a:sym typeface="Arial"/>
              </a:rPr>
              <a:t>Tools and Technologies used in Data Science(1/2)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Cloud Platforms: Amazon Web Services (AWS), Microsoft Azure, and Google Cloud Platform are commonly used cloud platforms for Data Science.</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Database Technologies: MySQL, PostgreSQL, and MongoDB are some of the commonly used database technologies for Data Science.</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Text Analysis Tools: NLTK, spaCy, and Gensim are commonly used tools for text analysis.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Version Control: Git is commonly used for version control in Data Science projects.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These are just some of the tools and technologies used in Data Science, and new ones are constantly emerging. It is important to have knowledge of multiple tools and technologies and stay up-to-date with the latest developments in the field.</a:t>
            </a:r>
            <a:endParaRPr/>
          </a:p>
        </p:txBody>
      </p:sp>
      <p:sp>
        <p:nvSpPr>
          <p:cNvPr id="159" name="Google Shape;159;p10"/>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0"/>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61" name="Google Shape;161;p10"/>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3200" u="none" cap="none" strike="noStrike">
                <a:solidFill>
                  <a:schemeClr val="lt1"/>
                </a:solidFill>
                <a:latin typeface="Arial"/>
                <a:ea typeface="Arial"/>
                <a:cs typeface="Arial"/>
                <a:sym typeface="Arial"/>
              </a:rPr>
              <a:t>Tools and Technologies used in Data Science(2/2)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Data Science is a rapidly growing field, and its applications can be found in almost every industry. Here are some of the common industry applications of Data Science:</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Healthcare: In healthcare, Data Science is used to improve patient outcomes and streamline operations. Machine learning models can help predict patient readmissions or identify patients at risk of developing chronic conditions, while predictive analytics can optimize patient scheduling and staffing.</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Finance: Data Science is used extensively in finance to detect fraud, analyze financial risk, and develop investment strategies. Predictive models can also help assess credit risk and forecast future market trends.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Retail: Data Science is used to analyze customer behavior and develop personalized marketing campaigns. Retailers also use predictive models to optimize pricing and inventory management.</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Manufacturing: In manufacturing, Data Science is used to optimize production processes and reduce waste. Predictive models can help identify potential equipment failures before they occur, while machine learning algorithms can improve quality control and reduce defects.</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These are just a few examples of the wide-ranging applications of Data Science across industries. The potential for Data Science to drive innovation and improve business outcomes is enormous, making it an exciting field with significant growth potential.</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167" name="Google Shape;167;p11"/>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69" name="Google Shape;169;p11"/>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Industry Applications of Data Science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If you're interested in pursuing a career in Data Science, here are some next steps you can take:</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Practice: Practice is essential to become proficient in Data Science. Work on personal projects, take part in online competitions, and collaborate with other Data Science enthusiasts.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Network: Attend conferences, meetups, and online forums to network with other Data Science professionals. You can learn from their experiences and gain insights into the industry.</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Specialize: Data Science is a broad field, and it's essential to specialize in a particular area such as machine learning, deep learning, or NLP. Specializing can help you develop expertise in a specific area and differentiate yourself from other candidates.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Continue Learning: Data Science is a rapidly evolving field, and it's essential to stay up-to-date with the latest tools and techniques. Attend workshops, read industry reports, and take online courses to stay ahead of the curve.</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By following these steps, you can develop the skills and knowledge you need to kickstart your career in Data Science. Remember, it's a journey, and it takes time and effort to become proficient in Data Science. Stay persistent, and don't give up on your goals. Good luck!</a:t>
            </a:r>
            <a:endParaRPr/>
          </a:p>
        </p:txBody>
      </p:sp>
      <p:sp>
        <p:nvSpPr>
          <p:cNvPr id="175" name="Google Shape;175;p12"/>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2"/>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77" name="Google Shape;177;p12"/>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Machine Learning vs Deep Learning vs NLP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If you're interested in pursuing a career in Data Science, here's a learning path that you can follow:</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Math and Statistics: Data Science requires a strong foundation in math and statistics. You should be comfortable with topics such as linear algebra, calculus, probability, and statistics.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Programming: Data Scientists need to be proficient in programming languages such as Python or R. You should learn the basics of programming, including data structures, control structures, and object-oriented programming.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Data Manipulation and Analysis: You should learn how to manipulate and analyze data using tools such as Pandas, Numpy, and SQL. These tools will help you clean, transform, and manipulate data in preparation for analysis. </a:t>
            </a:r>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Machine Learning: You should learn the basics of machine learning, including supervised and unsupervised learning algorithms, cross-validation, and model evaluation. You can start with the scikit-learn library in Python. </a:t>
            </a:r>
            <a:endParaRPr/>
          </a:p>
        </p:txBody>
      </p:sp>
      <p:sp>
        <p:nvSpPr>
          <p:cNvPr id="183" name="Google Shape;183;p13"/>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3"/>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85" name="Google Shape;185;p13"/>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Learning Path for Data Science(1/2)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Deep Learning: If you're interested in Deep Learning, you should learn the basics of neural networks and how to use libraries such as TensorFlow and Keras. </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Big Data: You should learn how to work with large datasets using tools such as Hadoop, Spark, and Hive.</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Domain Knowledge: Finally, it's essential to have domain knowledge in the industry you're interested in. For example, if you're interested in healthcare, you should learn about healthcare data and the healthcare industry.</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Following this learning path can help you develop the skills and knowledge you need to succeed in Data Science. It's important to continue learning and staying up-to-date with the latest tools and techniques in the field.</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91" name="Google Shape;191;p14"/>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93" name="Google Shape;193;p14"/>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Learning Path for Data Science(2/2)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Artificial Intelligence (AI):</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Stay informed about advancements in AI, including machine learning algorithms and applications.</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Explore AI frameworks like TensorFlow and PyTorch to develop intelligent systems.</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Keep track of AI breakthroughs in areas such as computer vision, robotics, and automated decision-making.</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Deep Learning:</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Stay updated on deep learning techniques, which are revolutionizing various domains.</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Understand neural networks, convolutional neural networks (CNNs), and recurrent neural networks (RNNs).</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Explore deep learning frameworks like Keras and MXNet for implementing complex models.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Natural Language Processing (NLP):</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Follow advancements in NLP, which enables machines to understand and process human language.</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Keep up with techniques like sentiment analysis, text classification, and language generation.</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Familiarize yourself with NLP libraries like NLTK and spaCy for text analysis and processing.</a:t>
            </a:r>
            <a:endParaRPr/>
          </a:p>
        </p:txBody>
      </p:sp>
      <p:sp>
        <p:nvSpPr>
          <p:cNvPr id="199" name="Google Shape;199;p15"/>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5"/>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201" name="Google Shape;201;p15"/>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3600" u="none" cap="none" strike="noStrike">
                <a:solidFill>
                  <a:schemeClr val="lt1"/>
                </a:solidFill>
                <a:latin typeface="Arial"/>
                <a:ea typeface="Arial"/>
                <a:cs typeface="Arial"/>
                <a:sym typeface="Arial"/>
              </a:rPr>
              <a:t>Staying Updated with Emerging Technologies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g2088781cb22_0_0"/>
          <p:cNvSpPr/>
          <p:nvPr/>
        </p:nvSpPr>
        <p:spPr>
          <a:xfrm>
            <a:off x="3000" y="114081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571500" lvl="0" marL="5715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The field of Data Science is growing rapidly and offers numerous career opportunities. In this presentation, we will discuss the fundamentals of Data Science, the skills required to become a Data Scientist, and the various roles available in the industry.</a:t>
            </a:r>
            <a:endParaRPr/>
          </a:p>
          <a:p>
            <a:pPr indent="-419100" lvl="0" marL="5715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We will also explore the Data Science workflow and the various stages involved in solving a real-world problem using Data Science techniques. Furthermore, we will take a closer look at the tools and technologies used by Data Scientists, the top companies hiring Data Scientists, and the latest salary trends in the field.</a:t>
            </a:r>
            <a:endParaRPr/>
          </a:p>
          <a:p>
            <a:pPr indent="-419100" lvl="0" marL="5715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By the end of this presentation, you will have a clear understanding of what it takes to start a career in Data Science and the resources available to help you get started. So, let's dive in!</a:t>
            </a:r>
            <a:endParaRPr/>
          </a:p>
        </p:txBody>
      </p:sp>
      <p:sp>
        <p:nvSpPr>
          <p:cNvPr id="63" name="Google Shape;63;g2088781cb22_0_0"/>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2088781cb22_0_0"/>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65" name="Google Shape;65;g2088781cb22_0_0"/>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400"/>
              <a:buFont typeface="Arial"/>
              <a:buNone/>
            </a:pPr>
            <a:r>
              <a:rPr b="1" i="0" lang="en-IN" sz="4400" u="none" cap="none" strike="noStrike">
                <a:solidFill>
                  <a:schemeClr val="lt1"/>
                </a:solidFill>
                <a:latin typeface="Proxima Nova"/>
                <a:ea typeface="Proxima Nova"/>
                <a:cs typeface="Proxima Nova"/>
                <a:sym typeface="Proxima Nova"/>
              </a:rPr>
              <a:t>Introduction</a:t>
            </a:r>
            <a:endParaRPr b="1" i="0" sz="4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If you're interested in pursuing a career in Data Science, here are some next steps you can take: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Practice: Practice is essential to become proficient in Data Science. Work on personal projects, take part in online competitions, and collaborate with other Data Science enthusiasts.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Network: Attend conferences, meetups, and online forums to network with other Data Science professionals. You can learn from their experiences and gain insights into the industry.</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Specialize: Data Science is a broad field, and it's essential to specialize in a particular area such as machine learning, deep learning, or NLP. Specializing can help you develop expertise in a specific area and differentiate yourself from other candidates.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Continue Learning: Data Science is a rapidly evolving field, and it's essential to stay up-to-date with the latest tools and techniques. Attend workshops, read industry reports, and take online courses to stay ahead of the curve.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By following these steps, you can develop the skills and knowledge you need to kickstart your career in Data Science. Remember, it's a journey, and it takes time and effort to become proficient in Data Science. Stay persistent, and don't give up on your goals. Good luck!</a:t>
            </a:r>
            <a:endParaRPr/>
          </a:p>
        </p:txBody>
      </p:sp>
      <p:sp>
        <p:nvSpPr>
          <p:cNvPr id="207" name="Google Shape;207;p16"/>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6"/>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209" name="Google Shape;209;p16"/>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Next Steps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5" name="Google Shape;215;p17"/>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7"/>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217" name="Google Shape;217;p17"/>
          <p:cNvSpPr/>
          <p:nvPr/>
        </p:nvSpPr>
        <p:spPr>
          <a:xfrm>
            <a:off x="677950" y="2148162"/>
            <a:ext cx="10833100" cy="160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0" i="0" lang="en-IN" sz="6600" u="none" cap="none" strike="noStrike">
                <a:solidFill>
                  <a:schemeClr val="dk1"/>
                </a:solidFill>
                <a:latin typeface="Arial"/>
                <a:ea typeface="Arial"/>
                <a:cs typeface="Arial"/>
                <a:sym typeface="Arial"/>
              </a:rPr>
              <a:t>Live interview experience session</a:t>
            </a:r>
            <a:endParaRPr/>
          </a:p>
        </p:txBody>
      </p:sp>
      <p:pic>
        <p:nvPicPr>
          <p:cNvPr id="218" name="Google Shape;218;p17"/>
          <p:cNvPicPr preferRelativeResize="0"/>
          <p:nvPr/>
        </p:nvPicPr>
        <p:blipFill rotWithShape="1">
          <a:blip r:embed="rId3">
            <a:alphaModFix/>
          </a:blip>
          <a:srcRect b="0" l="0" r="0" t="0"/>
          <a:stretch/>
        </p:blipFill>
        <p:spPr>
          <a:xfrm>
            <a:off x="9433025" y="210100"/>
            <a:ext cx="2533556" cy="433500"/>
          </a:xfrm>
          <a:prstGeom prst="rect">
            <a:avLst/>
          </a:prstGeom>
          <a:noFill/>
          <a:ln>
            <a:noFill/>
          </a:ln>
        </p:spPr>
      </p:pic>
      <p:sp>
        <p:nvSpPr>
          <p:cNvPr id="219" name="Google Shape;219;p17"/>
          <p:cNvSpPr/>
          <p:nvPr/>
        </p:nvSpPr>
        <p:spPr>
          <a:xfrm>
            <a:off x="7653675" y="4300450"/>
            <a:ext cx="3813900" cy="17706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90000"/>
              </a:lnSpc>
              <a:spcBef>
                <a:spcPts val="1000"/>
              </a:spcBef>
              <a:spcAft>
                <a:spcPts val="0"/>
              </a:spcAft>
              <a:buClr>
                <a:schemeClr val="dk1"/>
              </a:buClr>
              <a:buSzPts val="2400"/>
              <a:buFont typeface="Arial"/>
              <a:buNone/>
            </a:pPr>
            <a:r>
              <a:rPr b="1" i="0" lang="en-IN" sz="2700" u="none" cap="none" strike="noStrike">
                <a:solidFill>
                  <a:schemeClr val="lt1"/>
                </a:solidFill>
                <a:latin typeface="Arial"/>
                <a:ea typeface="Arial"/>
                <a:cs typeface="Arial"/>
                <a:sym typeface="Arial"/>
              </a:rPr>
              <a:t>Akash Makkar</a:t>
            </a:r>
            <a:endParaRPr b="1" i="0" sz="2700" u="none" cap="none" strike="noStrike">
              <a:solidFill>
                <a:schemeClr val="lt1"/>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2400"/>
              <a:buFont typeface="Arial"/>
              <a:buNone/>
            </a:pPr>
            <a:r>
              <a:rPr b="0" i="1" lang="en-IN" sz="2700" u="none" cap="none" strike="noStrike">
                <a:solidFill>
                  <a:schemeClr val="lt1"/>
                </a:solidFill>
                <a:latin typeface="Arial"/>
                <a:ea typeface="Arial"/>
                <a:cs typeface="Arial"/>
                <a:sym typeface="Arial"/>
              </a:rPr>
              <a:t>Sr. Data Science Consultant</a:t>
            </a:r>
            <a:endParaRPr b="0" i="1" sz="27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p:nvPr/>
        </p:nvSpPr>
        <p:spPr>
          <a:xfrm>
            <a:off x="3000" y="114300"/>
            <a:ext cx="12189000" cy="7884510"/>
          </a:xfrm>
          <a:prstGeom prst="rect">
            <a:avLst/>
          </a:prstGeom>
          <a:solidFill>
            <a:schemeClr val="lt1"/>
          </a:solidFill>
          <a:ln>
            <a:noFill/>
          </a:ln>
        </p:spPr>
        <p:txBody>
          <a:bodyPr anchorCtr="0" anchor="ctr" bIns="45700" lIns="91425" spcFirstLastPara="1" rIns="91425" wrap="square" tIns="45700">
            <a:noAutofit/>
          </a:bodyPr>
          <a:lstStyle/>
          <a:p>
            <a:pPr indent="-571500" lvl="0" marL="5715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The purpose of this session is to help you understand the interview process, learn about common interview formats, and equip you with essential knowledge and strategies to excel in data science interviews. We will explore various topics such as technical interview questions, case studies, communication skills, and much more.</a:t>
            </a:r>
            <a:endParaRPr/>
          </a:p>
          <a:p>
            <a:pPr indent="-419100" lvl="0" marL="5715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As the demand for data scientists continues to grow, so does the competition for lucrative positions. A well-prepared and confident candidate has a significant advantage over others. Interview preparation plays a crucial role in showcasing your skills, knowledge, and potential contributions to an organization.</a:t>
            </a:r>
            <a:endParaRPr/>
          </a:p>
        </p:txBody>
      </p:sp>
      <p:sp>
        <p:nvSpPr>
          <p:cNvPr id="225" name="Google Shape;225;p18"/>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pic>
        <p:nvPicPr>
          <p:cNvPr id="227" name="Google Shape;227;p18"/>
          <p:cNvPicPr preferRelativeResize="0"/>
          <p:nvPr/>
        </p:nvPicPr>
        <p:blipFill rotWithShape="1">
          <a:blip r:embed="rId3">
            <a:alphaModFix/>
          </a:blip>
          <a:srcRect b="0" l="0" r="0" t="0"/>
          <a:stretch/>
        </p:blipFill>
        <p:spPr>
          <a:xfrm>
            <a:off x="9433025" y="210100"/>
            <a:ext cx="2533556" cy="433500"/>
          </a:xfrm>
          <a:prstGeom prst="rect">
            <a:avLst/>
          </a:prstGeom>
          <a:noFill/>
          <a:ln>
            <a:noFill/>
          </a:ln>
        </p:spPr>
      </p:pic>
      <p:sp>
        <p:nvSpPr>
          <p:cNvPr id="228" name="Google Shape;228;p18"/>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400"/>
              <a:buFont typeface="Arial"/>
              <a:buNone/>
            </a:pPr>
            <a:r>
              <a:rPr b="1" i="0" lang="en-IN" sz="4400" u="none" cap="none" strike="noStrike">
                <a:solidFill>
                  <a:schemeClr val="lt1"/>
                </a:solidFill>
                <a:latin typeface="Proxima Nova"/>
                <a:ea typeface="Proxima Nova"/>
                <a:cs typeface="Proxima Nova"/>
                <a:sym typeface="Proxima Nova"/>
              </a:rPr>
              <a:t>Introduction</a:t>
            </a:r>
            <a:endParaRPr b="1" i="0" sz="4400" u="none" cap="none" strike="noStrike">
              <a:solidFill>
                <a:schemeClr val="lt1"/>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Data science interviews typically follow a common format to assess a candidate's technical skills, problem-solving abilities, and fit for the role. It is essential to understand the structure of these interviews to prepare effectively. Let's take a look at the typical stages of a data science interview:</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Screening Stage:</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In this initial stage, recruiters or hiring managers review your resume and application materials to determine if you meet the basic qualifications for the position.</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It is crucial to highlight your relevant skills and experiences in your application to increase your chances of moving forward in the process.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Phone or Video Screening:</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If you pass the initial screening, you may be invited for a phone or video interview. This stage serves as a preliminary discussion to assess your communication skills and general fit for the role.</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Be prepared to answer questions about your background, projects you have worked on, and your motivation for pursuing a career in data science.</a:t>
            </a:r>
            <a:endParaRPr/>
          </a:p>
        </p:txBody>
      </p:sp>
      <p:sp>
        <p:nvSpPr>
          <p:cNvPr id="234" name="Google Shape;234;p19"/>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9"/>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pic>
        <p:nvPicPr>
          <p:cNvPr id="236" name="Google Shape;236;p19"/>
          <p:cNvPicPr preferRelativeResize="0"/>
          <p:nvPr/>
        </p:nvPicPr>
        <p:blipFill rotWithShape="1">
          <a:blip r:embed="rId3">
            <a:alphaModFix/>
          </a:blip>
          <a:srcRect b="0" l="0" r="0" t="0"/>
          <a:stretch/>
        </p:blipFill>
        <p:spPr>
          <a:xfrm>
            <a:off x="9433025" y="210100"/>
            <a:ext cx="2533556" cy="433500"/>
          </a:xfrm>
          <a:prstGeom prst="rect">
            <a:avLst/>
          </a:prstGeom>
          <a:noFill/>
          <a:ln>
            <a:noFill/>
          </a:ln>
        </p:spPr>
      </p:pic>
      <p:sp>
        <p:nvSpPr>
          <p:cNvPr id="237" name="Google Shape;237;p19"/>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400" u="none" cap="none" strike="noStrike">
                <a:solidFill>
                  <a:schemeClr val="lt1"/>
                </a:solidFill>
                <a:latin typeface="Arial"/>
                <a:ea typeface="Arial"/>
                <a:cs typeface="Arial"/>
                <a:sym typeface="Arial"/>
              </a:rPr>
              <a:t>Common Interview Format </a:t>
            </a:r>
            <a:r>
              <a:rPr b="1" i="0" lang="en-IN" sz="3200" u="none" cap="none" strike="noStrike">
                <a:solidFill>
                  <a:schemeClr val="lt1"/>
                </a:solidFill>
                <a:latin typeface="Arial"/>
                <a:ea typeface="Arial"/>
                <a:cs typeface="Arial"/>
                <a:sym typeface="Arial"/>
              </a:rPr>
              <a:t>(1/2)</a:t>
            </a:r>
            <a:endParaRPr b="1" i="0" sz="4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Technical Interview:</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The technical interview focuses on evaluating your data science knowledge and problem-solving abilities.</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You can expect questions related to statistics, machine learning algorithms, data manipulation, and coding.</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Prepare to explain your approaches, discuss trade-offs, and provide examples from your past projects or experiences.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Case Studies:</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Case studies are a common component of data science interviews and assess your ability to apply your skills to real-world scenarios.</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You may be given a hypothetical problem or a dataset to analyze and derive insights from.</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Be ready to articulate your thought process, communicate your findings, and propose actionable solutions.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IN" sz="1800" u="none" cap="none" strike="noStrike">
                <a:solidFill>
                  <a:schemeClr val="dk1"/>
                </a:solidFill>
                <a:latin typeface="Arial"/>
                <a:ea typeface="Arial"/>
                <a:cs typeface="Arial"/>
                <a:sym typeface="Arial"/>
              </a:rPr>
              <a:t>Behavioral Assessment:</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Behavioral assessments evaluate your interpersonal skills, teamwork, and ability to handle challenges in a professional setting.</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Expect questions about your experiences working on projects, collaborating with others, and handling difficult situations.</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Use the STAR method (Situation, Task, Action, Result) to structure your responses and provide concrete examples.</a:t>
            </a:r>
            <a:endParaRPr/>
          </a:p>
        </p:txBody>
      </p:sp>
      <p:sp>
        <p:nvSpPr>
          <p:cNvPr id="243" name="Google Shape;243;p20"/>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0"/>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pic>
        <p:nvPicPr>
          <p:cNvPr id="245" name="Google Shape;245;p20"/>
          <p:cNvPicPr preferRelativeResize="0"/>
          <p:nvPr/>
        </p:nvPicPr>
        <p:blipFill rotWithShape="1">
          <a:blip r:embed="rId3">
            <a:alphaModFix/>
          </a:blip>
          <a:srcRect b="0" l="0" r="0" t="0"/>
          <a:stretch/>
        </p:blipFill>
        <p:spPr>
          <a:xfrm>
            <a:off x="9433025" y="210100"/>
            <a:ext cx="2533556" cy="433500"/>
          </a:xfrm>
          <a:prstGeom prst="rect">
            <a:avLst/>
          </a:prstGeom>
          <a:noFill/>
          <a:ln>
            <a:noFill/>
          </a:ln>
        </p:spPr>
      </p:pic>
      <p:sp>
        <p:nvSpPr>
          <p:cNvPr id="246" name="Google Shape;246;p20"/>
          <p:cNvSpPr/>
          <p:nvPr/>
        </p:nvSpPr>
        <p:spPr>
          <a:xfrm>
            <a:off x="139650" y="7607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3600" u="none" cap="none" strike="noStrike">
                <a:solidFill>
                  <a:schemeClr val="lt1"/>
                </a:solidFill>
                <a:latin typeface="Arial"/>
                <a:ea typeface="Arial"/>
                <a:cs typeface="Arial"/>
                <a:sym typeface="Arial"/>
              </a:rPr>
              <a:t>Common Interview Format </a:t>
            </a:r>
            <a:r>
              <a:rPr b="1" i="0" lang="en-IN" sz="2800" u="none" cap="none" strike="noStrike">
                <a:solidFill>
                  <a:schemeClr val="lt1"/>
                </a:solidFill>
                <a:latin typeface="Arial"/>
                <a:ea typeface="Arial"/>
                <a:cs typeface="Arial"/>
                <a:sym typeface="Arial"/>
              </a:rPr>
              <a:t>(2/2)</a:t>
            </a:r>
            <a:endParaRPr b="1" i="0" sz="36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chemeClr val="dk1"/>
                </a:solidFill>
                <a:latin typeface="Arial"/>
                <a:ea typeface="Arial"/>
                <a:cs typeface="Arial"/>
                <a:sym typeface="Arial"/>
              </a:rPr>
              <a:t>Technical interview questions form a significant part of data science interviews. These questions are designed to assess your knowledge and proficiency in various data science concepts and techniques. </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400" u="none" cap="none" strike="noStrike">
                <a:solidFill>
                  <a:schemeClr val="dk1"/>
                </a:solidFill>
                <a:latin typeface="Arial"/>
                <a:ea typeface="Arial"/>
                <a:cs typeface="Arial"/>
                <a:sym typeface="Arial"/>
              </a:rPr>
              <a:t>Here are some common types of technical questions you may encounter:</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Python</a:t>
            </a:r>
            <a:endParaRPr b="0" i="0" sz="2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SQL (Structured Query Language)</a:t>
            </a:r>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Statistical Concepts</a:t>
            </a:r>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Data manipulation and analysis</a:t>
            </a:r>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Machine Learning Algorithms</a:t>
            </a:r>
            <a:endParaRPr/>
          </a:p>
          <a:p>
            <a:pPr indent="-342900" lvl="0" marL="342900" marR="0" rtl="0" algn="l">
              <a:lnSpc>
                <a:spcPct val="100000"/>
              </a:lnSpc>
              <a:spcBef>
                <a:spcPts val="0"/>
              </a:spcBef>
              <a:spcAft>
                <a:spcPts val="0"/>
              </a:spcAft>
              <a:buClr>
                <a:srgbClr val="000000"/>
              </a:buClr>
              <a:buSzPts val="2400"/>
              <a:buFont typeface="Arial"/>
              <a:buChar char="•"/>
            </a:pPr>
            <a:r>
              <a:rPr b="0" i="0" lang="en-IN" sz="2400" u="none" cap="none" strike="noStrike">
                <a:solidFill>
                  <a:schemeClr val="dk1"/>
                </a:solidFill>
                <a:latin typeface="Arial"/>
                <a:ea typeface="Arial"/>
                <a:cs typeface="Arial"/>
                <a:sym typeface="Arial"/>
              </a:rPr>
              <a:t>Case Studies</a:t>
            </a:r>
            <a:endParaRPr b="0" i="0" sz="2400" u="none" cap="none" strike="noStrike">
              <a:solidFill>
                <a:schemeClr val="dk1"/>
              </a:solidFill>
              <a:latin typeface="Arial"/>
              <a:ea typeface="Arial"/>
              <a:cs typeface="Arial"/>
              <a:sym typeface="Arial"/>
            </a:endParaRPr>
          </a:p>
        </p:txBody>
      </p:sp>
      <p:sp>
        <p:nvSpPr>
          <p:cNvPr id="252" name="Google Shape;252;p21"/>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1"/>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pic>
        <p:nvPicPr>
          <p:cNvPr id="254" name="Google Shape;254;p21"/>
          <p:cNvPicPr preferRelativeResize="0"/>
          <p:nvPr/>
        </p:nvPicPr>
        <p:blipFill rotWithShape="1">
          <a:blip r:embed="rId3">
            <a:alphaModFix/>
          </a:blip>
          <a:srcRect b="0" l="0" r="0" t="0"/>
          <a:stretch/>
        </p:blipFill>
        <p:spPr>
          <a:xfrm>
            <a:off x="9433025" y="210100"/>
            <a:ext cx="2533556" cy="433500"/>
          </a:xfrm>
          <a:prstGeom prst="rect">
            <a:avLst/>
          </a:prstGeom>
          <a:noFill/>
          <a:ln>
            <a:noFill/>
          </a:ln>
        </p:spPr>
      </p:pic>
      <p:sp>
        <p:nvSpPr>
          <p:cNvPr id="255" name="Google Shape;255;p21"/>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Technical Interview Questions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Handling case study questions in a data science interview requires a systematic approach to demonstrate your problem-solving skills and showcase your domain knowledge. Here's a step-by-step guide on how to tackle case study questions: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Understand the problem and its requirements.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Define the problem and break it down into sub-problems if necessary.</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Gather and explore the data, perform any necessary preprocessing.</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Formulate hypotheses based on the problem and data.</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Develop an analytical approach, explaining your methodology.</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Execute your plan, documenting your analysis process.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Interpret results, draw conclusions, and present findings.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Consider alternative approaches and discuss limitations.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Summarize key findings, insights, and recommendations.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Be prepared for discussions and follow-up questions.</a:t>
            </a:r>
            <a:endParaRPr/>
          </a:p>
        </p:txBody>
      </p:sp>
      <p:sp>
        <p:nvSpPr>
          <p:cNvPr id="261" name="Google Shape;261;p22"/>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2"/>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pic>
        <p:nvPicPr>
          <p:cNvPr id="263" name="Google Shape;263;p22"/>
          <p:cNvPicPr preferRelativeResize="0"/>
          <p:nvPr/>
        </p:nvPicPr>
        <p:blipFill rotWithShape="1">
          <a:blip r:embed="rId3">
            <a:alphaModFix/>
          </a:blip>
          <a:srcRect b="0" l="0" r="0" t="0"/>
          <a:stretch/>
        </p:blipFill>
        <p:spPr>
          <a:xfrm>
            <a:off x="9433025" y="210100"/>
            <a:ext cx="2533556" cy="433500"/>
          </a:xfrm>
          <a:prstGeom prst="rect">
            <a:avLst/>
          </a:prstGeom>
          <a:noFill/>
          <a:ln>
            <a:noFill/>
          </a:ln>
        </p:spPr>
      </p:pic>
      <p:sp>
        <p:nvSpPr>
          <p:cNvPr id="264" name="Google Shape;264;p22"/>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Case Studies and Problem Solving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In conclusion, preparing for a data science interview requires a combination of technical knowledge, problem-solving skills, and effective communication. Here are key takeaways from this session: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Understand the common interview format, including screening stages, technical interviews, case studies, and behavioral assessments.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Familiarize yourself with a range of technical interview questions, including statistical concepts, machine learning algorithms, SQL, data manipulation, and coding.</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Develop problem-solving skills by practicing case studies and problem-solving exercises, including data exploration, preprocessing, modeling, and result interpretation.</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Showcase behavioral and soft skills such as communication, critical thinking, adaptability, collaboration, time management, and leadership.</a:t>
            </a:r>
            <a:endParaRPr/>
          </a:p>
        </p:txBody>
      </p:sp>
      <p:sp>
        <p:nvSpPr>
          <p:cNvPr id="270" name="Google Shape;270;p23"/>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3"/>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pic>
        <p:nvPicPr>
          <p:cNvPr id="272" name="Google Shape;272;p23"/>
          <p:cNvPicPr preferRelativeResize="0"/>
          <p:nvPr/>
        </p:nvPicPr>
        <p:blipFill rotWithShape="1">
          <a:blip r:embed="rId3">
            <a:alphaModFix/>
          </a:blip>
          <a:srcRect b="0" l="0" r="0" t="0"/>
          <a:stretch/>
        </p:blipFill>
        <p:spPr>
          <a:xfrm>
            <a:off x="9433025" y="210100"/>
            <a:ext cx="2533556" cy="433500"/>
          </a:xfrm>
          <a:prstGeom prst="rect">
            <a:avLst/>
          </a:prstGeom>
          <a:noFill/>
          <a:ln>
            <a:noFill/>
          </a:ln>
        </p:spPr>
      </p:pic>
      <p:sp>
        <p:nvSpPr>
          <p:cNvPr id="273" name="Google Shape;273;p23"/>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Conclusion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1f222d09fbc_2_0"/>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 name="Google Shape;279;g1f222d09fbc_2_0"/>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1f222d09fbc_2_0"/>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pic>
        <p:nvPicPr>
          <p:cNvPr id="281" name="Google Shape;281;g1f222d09fbc_2_0"/>
          <p:cNvPicPr preferRelativeResize="0"/>
          <p:nvPr/>
        </p:nvPicPr>
        <p:blipFill rotWithShape="1">
          <a:blip r:embed="rId3">
            <a:alphaModFix/>
          </a:blip>
          <a:srcRect b="0" l="0" r="0" t="0"/>
          <a:stretch/>
        </p:blipFill>
        <p:spPr>
          <a:xfrm>
            <a:off x="4468624" y="3684550"/>
            <a:ext cx="2863002" cy="764500"/>
          </a:xfrm>
          <a:prstGeom prst="rect">
            <a:avLst/>
          </a:prstGeom>
          <a:noFill/>
          <a:ln>
            <a:noFill/>
          </a:ln>
        </p:spPr>
      </p:pic>
      <p:sp>
        <p:nvSpPr>
          <p:cNvPr id="282" name="Google Shape;282;g1f222d09fbc_2_0"/>
          <p:cNvSpPr/>
          <p:nvPr/>
        </p:nvSpPr>
        <p:spPr>
          <a:xfrm>
            <a:off x="2691590" y="1641466"/>
            <a:ext cx="6665100" cy="160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600"/>
              <a:buFont typeface="Arial"/>
              <a:buNone/>
            </a:pPr>
            <a:r>
              <a:rPr b="0" i="0" lang="en-IN" sz="9600" u="none" cap="none" strike="noStrike">
                <a:solidFill>
                  <a:srgbClr val="000000"/>
                </a:solidFill>
                <a:latin typeface="Proxima Nova Extrabold"/>
                <a:ea typeface="Proxima Nova Extrabold"/>
                <a:cs typeface="Proxima Nova Extrabold"/>
                <a:sym typeface="Proxima Nova Extrabold"/>
              </a:rPr>
              <a:t>Thank You</a:t>
            </a:r>
            <a:endParaRPr b="0" i="0" sz="9600" u="none" cap="none" strike="noStrike">
              <a:solidFill>
                <a:srgbClr val="000000"/>
              </a:solidFill>
              <a:latin typeface="Proxima Nova Extrabold"/>
              <a:ea typeface="Proxima Nova Extrabold"/>
              <a:cs typeface="Proxima Nova Extrabold"/>
              <a:sym typeface="Proxima Nova Extrabold"/>
            </a:endParaRPr>
          </a:p>
        </p:txBody>
      </p:sp>
      <p:sp>
        <p:nvSpPr>
          <p:cNvPr id="283" name="Google Shape;283;g1f222d09fbc_2_0"/>
          <p:cNvSpPr txBox="1"/>
          <p:nvPr/>
        </p:nvSpPr>
        <p:spPr>
          <a:xfrm>
            <a:off x="3005959" y="6227176"/>
            <a:ext cx="60495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lang="en-IN" sz="2800"/>
              <a:t>\</a:t>
            </a:r>
            <a:endParaRPr b="0" i="0" sz="2800" u="none" cap="none" strike="noStrike">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
        <p:nvSpPr>
          <p:cNvPr id="70" name="Google Shape;70;g2088781cb22_0_16"/>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chemeClr val="dk1"/>
                </a:solidFill>
                <a:latin typeface="Arial"/>
                <a:ea typeface="Arial"/>
                <a:cs typeface="Arial"/>
                <a:sym typeface="Arial"/>
              </a:rPr>
              <a:t>Data Science is an interdisciplinary field that involves the use of statistical and computational methods to extract insights and knowledge from data. The field combines the domains of mathematics, statistics, computer science, and domain expertise to analyze complex data sets and make data-driven decisions.</a:t>
            </a:r>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chemeClr val="dk1"/>
                </a:solidFill>
                <a:latin typeface="Arial"/>
                <a:ea typeface="Arial"/>
                <a:cs typeface="Arial"/>
                <a:sym typeface="Arial"/>
              </a:rPr>
              <a:t>Data Science involves various techniques such as data mining, machine learning, statistical analysis, and visualization to uncover hidden patterns and insights from structured and unstructured data. The field has applications in various domains such as finance, healthcare, retail, manufacturing, and many more.</a:t>
            </a:r>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200" u="none" cap="none" strike="noStrike">
                <a:solidFill>
                  <a:schemeClr val="dk1"/>
                </a:solidFill>
                <a:latin typeface="Arial"/>
                <a:ea typeface="Arial"/>
                <a:cs typeface="Arial"/>
                <a:sym typeface="Arial"/>
              </a:rPr>
              <a:t>In summary, Data Science involves using advanced techniques to collect, clean, analyze, and interpret data to gain insights and drive decision-making. It is an exciting field with great potential for individuals who are interested in working with data and solving complex problems.</a:t>
            </a:r>
            <a:endParaRPr/>
          </a:p>
        </p:txBody>
      </p:sp>
      <p:sp>
        <p:nvSpPr>
          <p:cNvPr id="71" name="Google Shape;71;g2088781cb22_0_16"/>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088781cb22_0_16"/>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73" name="Google Shape;73;g2088781cb22_0_16"/>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400" u="none" cap="none" strike="noStrike">
                <a:solidFill>
                  <a:schemeClr val="lt1"/>
                </a:solidFill>
                <a:latin typeface="Arial"/>
                <a:ea typeface="Arial"/>
                <a:cs typeface="Arial"/>
                <a:sym typeface="Arial"/>
              </a:rPr>
              <a:t>What is Data Science?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 name="Shape 77"/>
        <p:cNvGrpSpPr/>
        <p:nvPr/>
      </p:nvGrpSpPr>
      <p:grpSpPr>
        <a:xfrm>
          <a:off x="0" y="0"/>
          <a:ext cx="0" cy="0"/>
          <a:chOff x="0" y="0"/>
          <a:chExt cx="0" cy="0"/>
        </a:xfrm>
      </p:grpSpPr>
      <p:sp>
        <p:nvSpPr>
          <p:cNvPr id="78" name="Google Shape;78;g2088781cb22_0_8"/>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Extracting Insights from Data:</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Data science helps organizations extract valuable insights from large and complex datasets.</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By analyzing data, patterns and trends can be identified, leading to informed decision-making and strategic planning.</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Driving Business Growth:</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Data-driven decision-making enables businesses to optimize processes, improve efficiency, and identify new opportunities.</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Data science empowers organizations to make data-backed predictions, resulting in increased revenue and competitive advantage.</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Enhancing Customer Experience:</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Data science enables organizations to understand customer behavior and preferences.</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By leveraging data, businesses can personalize products, services, and marketing efforts, leading to improved customer satisfaction and loyalty.</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Solving Complex Problems:</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Data science provides tools and techniques to tackle complex challenges across various domains.</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It aids in solving problems in healthcare, finance, logistics, and many other industries, leading to advancements and innovation.</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Empowering Data-Driven Industries:</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Data science plays a vital role in industries heavily reliant on data, such as finance, healthcare, marketing, and technology.</a:t>
            </a:r>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It helps uncover insights, detect fraud, optimize processes, and develop predictive models, contributing to growth and efficiency.</a:t>
            </a:r>
            <a:endParaRPr/>
          </a:p>
        </p:txBody>
      </p:sp>
      <p:sp>
        <p:nvSpPr>
          <p:cNvPr id="79" name="Google Shape;79;g2088781cb22_0_8"/>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088781cb22_0_8"/>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81" name="Google Shape;81;g2088781cb22_0_8"/>
          <p:cNvSpPr/>
          <p:nvPr/>
        </p:nvSpPr>
        <p:spPr>
          <a:xfrm>
            <a:off x="139650" y="7607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3600" u="none" cap="none" strike="noStrike">
                <a:solidFill>
                  <a:schemeClr val="lt1"/>
                </a:solidFill>
                <a:latin typeface="Arial"/>
                <a:ea typeface="Arial"/>
                <a:cs typeface="Arial"/>
                <a:sym typeface="Arial"/>
              </a:rPr>
              <a:t>Why is Data Science important?</a:t>
            </a:r>
            <a:endParaRPr b="1" i="0" sz="2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Data Science is a diverse field that welcomes individuals from various educational backgrounds and experiences. A career in Data Science is suitable for individuals who have a passion for working with data, enjoy problem-solving, and have strong analytical skills.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While a degree in computer science, mathematics, or statistics can be beneficial, it is not always necessary. Many Data Scientists have entered the field from different disciplines such as engineering, physics, economics, and social sciences.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In addition to academic qualifications, employers also look for individuals who have experience in programming languages like Python, R, SQL, and other related tools used in the field of Data Science.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Overall, anyone who has an interest in working with data and has the necessary skills can pursue a career in Data Science.</a:t>
            </a:r>
            <a:endParaRPr/>
          </a:p>
        </p:txBody>
      </p:sp>
      <p:sp>
        <p:nvSpPr>
          <p:cNvPr id="87" name="Google Shape;87;p1"/>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89" name="Google Shape;89;p1"/>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Who can pursue a career in Data Science?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Technical Skills:</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Proficiency in programming languages such as Python, R, or SQL.</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Knowledge of data manipulation and analysis libraries (e.g., Pandas, NumPy).</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Understanding of machine learning algorithms and frameworks (e.g., scikit-learn, TensorFlow).</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Analytical Skills:</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Strong problem-solving abilities to identify patterns, trends, and insights in complex data sets.</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Ability to apply statistical techniques for data exploration and hypothesis testing.</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Critical thinking and attention to detail for accurate data interpretation.</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Communication Skills:</a:t>
            </a:r>
            <a:endParaRPr/>
          </a:p>
          <a:p>
            <a:pPr indent="0" lvl="6"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Effective verbal and written communication to articulate findings and present complex ideas to both technical and non-technical stakeholders.</a:t>
            </a:r>
            <a:endParaRPr/>
          </a:p>
          <a:p>
            <a:pPr indent="0" lvl="7"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Data visualization skills to create compelling visual representations of data.</a:t>
            </a:r>
            <a:endParaRPr/>
          </a:p>
          <a:p>
            <a:pPr indent="0" lvl="7"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Storytelling ability to convey the significance and impact of data-driven insights.</a:t>
            </a:r>
            <a:endParaRPr/>
          </a:p>
        </p:txBody>
      </p:sp>
      <p:sp>
        <p:nvSpPr>
          <p:cNvPr id="95" name="Google Shape;95;p2"/>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97" name="Google Shape;97;p2"/>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Key Skills Required for Data Science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Data Science requires a unique blend of technical and soft skills. Here are some essential skills required for a career in Data Science: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Programming: Knowledge of programming languages such as Python, R, SQL, and other related tools is necessary.</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Mathematics and Statistics: A strong foundation in mathematics and statistics is essential to understand and develop complex data models.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Machine Learning and AI: Knowledge of machine learning and artificial intelligence algorithms and techniques is necessary to develop predictive models.</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Data Visualization: The ability to create meaningful visualizations that communicate complex data insights effectively.</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03" name="Google Shape;103;p3"/>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05" name="Google Shape;105;p3"/>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Skills required for Data Science (1/2)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Communication: Good communication skills are necessary to present and communicate complex data insights to stakeholders and team members.</a:t>
            </a:r>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Business Acumen: Understanding business needs, the ability to ask relevant questions, and develop strategies to solve business problems using data.</a:t>
            </a:r>
            <a:endParaRPr/>
          </a:p>
          <a:p>
            <a:pPr indent="-215900" lvl="0" marL="3429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IN" sz="2000" u="none" cap="none" strike="noStrike">
                <a:solidFill>
                  <a:schemeClr val="dk1"/>
                </a:solidFill>
                <a:latin typeface="Arial"/>
                <a:ea typeface="Arial"/>
                <a:cs typeface="Arial"/>
                <a:sym typeface="Arial"/>
              </a:rPr>
              <a:t>Curiosity and Creativity: A natural curiosity to explore and understand data, and a creative mindset to develop innovative solutions.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000" u="none" cap="none" strike="noStrike">
                <a:solidFill>
                  <a:schemeClr val="dk1"/>
                </a:solidFill>
                <a:latin typeface="Arial"/>
                <a:ea typeface="Arial"/>
                <a:cs typeface="Arial"/>
                <a:sym typeface="Arial"/>
              </a:rPr>
              <a:t>These are some of the essential skills required for a career in Data Science. While a strong technical background is necessary, soft skills such as communication, business acumen, and creativity are equally important.</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11" name="Google Shape;111;p4"/>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13" name="Google Shape;113;p4"/>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Skills required for Data Science (2/2)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p:nvPr/>
        </p:nvSpPr>
        <p:spPr>
          <a:xfrm>
            <a:off x="1523"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Here are some of the common types of roles in Data Science:</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Data Analyst: A data analyst collects, cleans, and analyzes data to identify trends, patterns, and insights.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Data Scientist: A data scientist uses machine learning, statistical analysis, and other techniques to build predictive models and develop data-driven solutions to complex problems.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Data Engineer: A data engineer is responsible for designing, building, and maintaining the infrastructure required to process and store large volumes of data.</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Business Analyst: A business analyst works closely with stakeholders to identify business problems and opportunities and uses data to develop strategies and make informed decisions.</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chemeClr val="dk1"/>
                </a:solidFill>
                <a:latin typeface="Arial"/>
                <a:ea typeface="Arial"/>
                <a:cs typeface="Arial"/>
                <a:sym typeface="Arial"/>
              </a:rPr>
              <a:t>AI Researcher: An AI researcher develops new algorithms and techniques to improve the performance and accuracy of machine learning models.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600" u="none" cap="none" strike="noStrike">
                <a:solidFill>
                  <a:schemeClr val="dk1"/>
                </a:solidFill>
                <a:latin typeface="Arial"/>
                <a:ea typeface="Arial"/>
                <a:cs typeface="Arial"/>
                <a:sym typeface="Arial"/>
              </a:rPr>
              <a:t>These are just some of the common types of roles in Data Science, and many professionals often have a combination of skills across different roles. It's important to understand the different types of roles and their responsibilities to determine which path aligns with your skills and interests.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19" name="Google Shape;119;p5"/>
          <p:cNvSpPr/>
          <p:nvPr/>
        </p:nvSpPr>
        <p:spPr>
          <a:xfrm>
            <a:off x="139650" y="217225"/>
            <a:ext cx="124200" cy="433500"/>
          </a:xfrm>
          <a:prstGeom prst="rect">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
          <p:cNvSpPr txBox="1"/>
          <p:nvPr>
            <p:ph idx="2" type="title"/>
          </p:nvPr>
        </p:nvSpPr>
        <p:spPr>
          <a:xfrm>
            <a:off x="325950" y="217225"/>
            <a:ext cx="4701300" cy="433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4400"/>
              <a:buNone/>
            </a:pPr>
            <a:r>
              <a:rPr lang="en-IN" sz="2000">
                <a:latin typeface="Proxima Nova"/>
                <a:ea typeface="Proxima Nova"/>
                <a:cs typeface="Proxima Nova"/>
                <a:sym typeface="Proxima Nova"/>
              </a:rPr>
              <a:t>Topic</a:t>
            </a:r>
            <a:endParaRPr sz="2000">
              <a:solidFill>
                <a:schemeClr val="dk1"/>
              </a:solidFill>
            </a:endParaRPr>
          </a:p>
        </p:txBody>
      </p:sp>
      <p:sp>
        <p:nvSpPr>
          <p:cNvPr id="121" name="Google Shape;121;p5"/>
          <p:cNvSpPr/>
          <p:nvPr/>
        </p:nvSpPr>
        <p:spPr>
          <a:xfrm>
            <a:off x="134900" y="989350"/>
            <a:ext cx="10905300" cy="899400"/>
          </a:xfrm>
          <a:prstGeom prst="roundRect">
            <a:avLst>
              <a:gd fmla="val 16667" name="adj"/>
            </a:avLst>
          </a:prstGeom>
          <a:solidFill>
            <a:srgbClr val="C3353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IN" sz="4000" u="none" cap="none" strike="noStrike">
                <a:solidFill>
                  <a:schemeClr val="lt1"/>
                </a:solidFill>
                <a:latin typeface="Arial"/>
                <a:ea typeface="Arial"/>
                <a:cs typeface="Arial"/>
                <a:sym typeface="Arial"/>
              </a:rPr>
              <a:t>Types of Data Science Roles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2022-11-12T19:19:16Z</dcterms:created>
  <dc:creator>Abhishek Sawhney</dc:creator>
</cp:coreProperties>
</file>