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4" r:id="rId5"/>
    <p:sldId id="273" r:id="rId6"/>
    <p:sldId id="274" r:id="rId7"/>
    <p:sldId id="275" r:id="rId8"/>
    <p:sldId id="268" r:id="rId9"/>
    <p:sldId id="276" r:id="rId10"/>
    <p:sldId id="27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1166"/>
    <a:srgbClr val="421166"/>
    <a:srgbClr val="420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66"/>
    <p:restoredTop sz="96327"/>
  </p:normalViewPr>
  <p:slideViewPr>
    <p:cSldViewPr snapToGrid="0">
      <p:cViewPr varScale="1">
        <p:scale>
          <a:sx n="128" d="100"/>
          <a:sy n="128" d="100"/>
        </p:scale>
        <p:origin x="5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7829E5-3D94-4BFB-8865-0A62D898773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8E25590-BC7A-474D-8C2E-55D1B6A7CFCC}">
      <dgm:prSet/>
      <dgm:spPr/>
      <dgm:t>
        <a:bodyPr/>
        <a:lstStyle/>
        <a:p>
          <a:r>
            <a:rPr lang="en-US" dirty="0"/>
            <a:t>Step 1: Leverage Excel and Python to explore and clean the data (remove null, remove special characters after JSON extract, </a:t>
          </a:r>
          <a:r>
            <a:rPr lang="en-US" dirty="0" err="1"/>
            <a:t>etc</a:t>
          </a:r>
          <a:r>
            <a:rPr lang="en-US" dirty="0"/>
            <a:t>)</a:t>
          </a:r>
        </a:p>
      </dgm:t>
    </dgm:pt>
    <dgm:pt modelId="{564EA65A-986C-4011-8579-AADCB7C63747}" type="parTrans" cxnId="{939B889F-2A1A-43A3-B79A-75DD81F2BF3E}">
      <dgm:prSet/>
      <dgm:spPr/>
      <dgm:t>
        <a:bodyPr/>
        <a:lstStyle/>
        <a:p>
          <a:endParaRPr lang="en-US"/>
        </a:p>
      </dgm:t>
    </dgm:pt>
    <dgm:pt modelId="{0CFE9E88-A380-4BAA-B866-2D772F75012A}" type="sibTrans" cxnId="{939B889F-2A1A-43A3-B79A-75DD81F2BF3E}">
      <dgm:prSet phldrT="1"/>
      <dgm:spPr/>
      <dgm:t>
        <a:bodyPr/>
        <a:lstStyle/>
        <a:p>
          <a:endParaRPr lang="en-US"/>
        </a:p>
      </dgm:t>
    </dgm:pt>
    <dgm:pt modelId="{AE05945F-15B0-4D9B-9010-B1A10395F5E6}">
      <dgm:prSet/>
      <dgm:spPr/>
      <dgm:t>
        <a:bodyPr/>
        <a:lstStyle/>
        <a:p>
          <a:r>
            <a:rPr lang="en-US" dirty="0"/>
            <a:t>Step 2: Import the Cleaned dataset into Tableau</a:t>
          </a:r>
        </a:p>
      </dgm:t>
    </dgm:pt>
    <dgm:pt modelId="{5F229D6E-4573-4DF8-A950-F6E091DCF566}" type="parTrans" cxnId="{3CAF11D9-967F-44CD-9DF1-242EE5AA6308}">
      <dgm:prSet/>
      <dgm:spPr/>
      <dgm:t>
        <a:bodyPr/>
        <a:lstStyle/>
        <a:p>
          <a:endParaRPr lang="en-US"/>
        </a:p>
      </dgm:t>
    </dgm:pt>
    <dgm:pt modelId="{E20BE6A8-A954-4394-9F66-E503002B3D52}" type="sibTrans" cxnId="{3CAF11D9-967F-44CD-9DF1-242EE5AA6308}">
      <dgm:prSet phldrT="2"/>
      <dgm:spPr/>
      <dgm:t>
        <a:bodyPr/>
        <a:lstStyle/>
        <a:p>
          <a:endParaRPr lang="en-US"/>
        </a:p>
      </dgm:t>
    </dgm:pt>
    <dgm:pt modelId="{334DF0AA-3265-4403-80CE-C98C6A954E8F}">
      <dgm:prSet/>
      <dgm:spPr/>
      <dgm:t>
        <a:bodyPr/>
        <a:lstStyle/>
        <a:p>
          <a:r>
            <a:rPr lang="en-US" dirty="0"/>
            <a:t>Step 3: Developing visualizations and trends to explore the dataset to answer the questions </a:t>
          </a:r>
        </a:p>
      </dgm:t>
    </dgm:pt>
    <dgm:pt modelId="{BB8A4A5D-233F-48BC-83FB-B957B737B855}" type="parTrans" cxnId="{CFF5DD3A-1378-4ED3-B047-A671671FA6E2}">
      <dgm:prSet/>
      <dgm:spPr/>
      <dgm:t>
        <a:bodyPr/>
        <a:lstStyle/>
        <a:p>
          <a:endParaRPr lang="en-US"/>
        </a:p>
      </dgm:t>
    </dgm:pt>
    <dgm:pt modelId="{9AB4E1B2-AD89-435E-B17B-CDDA97DAEE66}" type="sibTrans" cxnId="{CFF5DD3A-1378-4ED3-B047-A671671FA6E2}">
      <dgm:prSet phldrT="3"/>
      <dgm:spPr/>
      <dgm:t>
        <a:bodyPr/>
        <a:lstStyle/>
        <a:p>
          <a:endParaRPr lang="en-US"/>
        </a:p>
      </dgm:t>
    </dgm:pt>
    <dgm:pt modelId="{B6E35982-01ED-4529-868D-758021DD2EAB}" type="pres">
      <dgm:prSet presAssocID="{AE7829E5-3D94-4BFB-8865-0A62D898773E}" presName="root" presStyleCnt="0">
        <dgm:presLayoutVars>
          <dgm:dir/>
          <dgm:resizeHandles val="exact"/>
        </dgm:presLayoutVars>
      </dgm:prSet>
      <dgm:spPr/>
    </dgm:pt>
    <dgm:pt modelId="{9D6976F5-0F51-4FDF-8545-BB431F1FEEEC}" type="pres">
      <dgm:prSet presAssocID="{B8E25590-BC7A-474D-8C2E-55D1B6A7CFCC}" presName="compNode" presStyleCnt="0"/>
      <dgm:spPr/>
    </dgm:pt>
    <dgm:pt modelId="{AB8D2BE0-7ADE-4DF9-BD71-7B052269EE8C}" type="pres">
      <dgm:prSet presAssocID="{B8E25590-BC7A-474D-8C2E-55D1B6A7CFCC}" presName="bgRect" presStyleLbl="bgShp" presStyleIdx="0" presStyleCnt="3"/>
      <dgm:spPr/>
    </dgm:pt>
    <dgm:pt modelId="{8ABB1B9A-2D7F-4913-A761-1C11C7A68F9F}" type="pres">
      <dgm:prSet presAssocID="{B8E25590-BC7A-474D-8C2E-55D1B6A7CF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CCF6296B-5FFB-419D-AF3B-396FCB7A5931}" type="pres">
      <dgm:prSet presAssocID="{B8E25590-BC7A-474D-8C2E-55D1B6A7CFCC}" presName="spaceRect" presStyleCnt="0"/>
      <dgm:spPr/>
    </dgm:pt>
    <dgm:pt modelId="{74458ED8-A0CE-4C4F-B979-11F493074F24}" type="pres">
      <dgm:prSet presAssocID="{B8E25590-BC7A-474D-8C2E-55D1B6A7CFCC}" presName="parTx" presStyleLbl="revTx" presStyleIdx="0" presStyleCnt="3">
        <dgm:presLayoutVars>
          <dgm:chMax val="0"/>
          <dgm:chPref val="0"/>
        </dgm:presLayoutVars>
      </dgm:prSet>
      <dgm:spPr/>
    </dgm:pt>
    <dgm:pt modelId="{7B363343-7A6B-4ED9-93D5-45778D96ACA0}" type="pres">
      <dgm:prSet presAssocID="{0CFE9E88-A380-4BAA-B866-2D772F75012A}" presName="sibTrans" presStyleCnt="0"/>
      <dgm:spPr/>
    </dgm:pt>
    <dgm:pt modelId="{D7CCD03D-A9B9-4447-8940-118F33428FD5}" type="pres">
      <dgm:prSet presAssocID="{AE05945F-15B0-4D9B-9010-B1A10395F5E6}" presName="compNode" presStyleCnt="0"/>
      <dgm:spPr/>
    </dgm:pt>
    <dgm:pt modelId="{F967B457-C515-4A98-B568-748F1806EE27}" type="pres">
      <dgm:prSet presAssocID="{AE05945F-15B0-4D9B-9010-B1A10395F5E6}" presName="bgRect" presStyleLbl="bgShp" presStyleIdx="1" presStyleCnt="3" custLinFactNeighborY="969"/>
      <dgm:spPr/>
    </dgm:pt>
    <dgm:pt modelId="{EFDA2CCD-5E0B-41C7-98BE-D89B0BCFFE17}" type="pres">
      <dgm:prSet presAssocID="{AE05945F-15B0-4D9B-9010-B1A10395F5E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284A211E-36A2-405E-A3AF-DAC770A6445A}" type="pres">
      <dgm:prSet presAssocID="{AE05945F-15B0-4D9B-9010-B1A10395F5E6}" presName="spaceRect" presStyleCnt="0"/>
      <dgm:spPr/>
    </dgm:pt>
    <dgm:pt modelId="{9E87E761-7E09-4C4B-91EF-E7D9E3AF7807}" type="pres">
      <dgm:prSet presAssocID="{AE05945F-15B0-4D9B-9010-B1A10395F5E6}" presName="parTx" presStyleLbl="revTx" presStyleIdx="1" presStyleCnt="3">
        <dgm:presLayoutVars>
          <dgm:chMax val="0"/>
          <dgm:chPref val="0"/>
        </dgm:presLayoutVars>
      </dgm:prSet>
      <dgm:spPr/>
    </dgm:pt>
    <dgm:pt modelId="{CD73E31A-9C42-4D14-8912-7D37587A572A}" type="pres">
      <dgm:prSet presAssocID="{E20BE6A8-A954-4394-9F66-E503002B3D52}" presName="sibTrans" presStyleCnt="0"/>
      <dgm:spPr/>
    </dgm:pt>
    <dgm:pt modelId="{99B29A68-B17D-4682-9B12-34E4CB9A55A6}" type="pres">
      <dgm:prSet presAssocID="{334DF0AA-3265-4403-80CE-C98C6A954E8F}" presName="compNode" presStyleCnt="0"/>
      <dgm:spPr/>
    </dgm:pt>
    <dgm:pt modelId="{98F05225-1FB4-48A9-9E6C-D5F951ED4801}" type="pres">
      <dgm:prSet presAssocID="{334DF0AA-3265-4403-80CE-C98C6A954E8F}" presName="bgRect" presStyleLbl="bgShp" presStyleIdx="2" presStyleCnt="3"/>
      <dgm:spPr/>
    </dgm:pt>
    <dgm:pt modelId="{ADFCC08E-CF5A-41E0-B40B-AD2BD455F590}" type="pres">
      <dgm:prSet presAssocID="{334DF0AA-3265-4403-80CE-C98C6A954E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DFD7B493-F301-49B3-87E3-887231CAE0D1}" type="pres">
      <dgm:prSet presAssocID="{334DF0AA-3265-4403-80CE-C98C6A954E8F}" presName="spaceRect" presStyleCnt="0"/>
      <dgm:spPr/>
    </dgm:pt>
    <dgm:pt modelId="{09CDB59F-33E1-4F93-BCFF-303ACFEE8D82}" type="pres">
      <dgm:prSet presAssocID="{334DF0AA-3265-4403-80CE-C98C6A954E8F}" presName="parTx" presStyleLbl="revTx" presStyleIdx="2" presStyleCnt="3">
        <dgm:presLayoutVars>
          <dgm:chMax val="0"/>
          <dgm:chPref val="0"/>
        </dgm:presLayoutVars>
      </dgm:prSet>
      <dgm:spPr/>
    </dgm:pt>
  </dgm:ptLst>
  <dgm:cxnLst>
    <dgm:cxn modelId="{E2429812-5F4E-2D45-B295-62C06E6FC221}" type="presOf" srcId="{AE05945F-15B0-4D9B-9010-B1A10395F5E6}" destId="{9E87E761-7E09-4C4B-91EF-E7D9E3AF7807}" srcOrd="0" destOrd="0" presId="urn:microsoft.com/office/officeart/2018/2/layout/IconVerticalSolidList"/>
    <dgm:cxn modelId="{2114BA23-F25C-F644-81DD-9EE26DC59A52}" type="presOf" srcId="{334DF0AA-3265-4403-80CE-C98C6A954E8F}" destId="{09CDB59F-33E1-4F93-BCFF-303ACFEE8D82}" srcOrd="0" destOrd="0" presId="urn:microsoft.com/office/officeart/2018/2/layout/IconVerticalSolidList"/>
    <dgm:cxn modelId="{4AE7243A-EE30-F549-8BB4-022E1B2AE481}" type="presOf" srcId="{B8E25590-BC7A-474D-8C2E-55D1B6A7CFCC}" destId="{74458ED8-A0CE-4C4F-B979-11F493074F24}" srcOrd="0" destOrd="0" presId="urn:microsoft.com/office/officeart/2018/2/layout/IconVerticalSolidList"/>
    <dgm:cxn modelId="{CFF5DD3A-1378-4ED3-B047-A671671FA6E2}" srcId="{AE7829E5-3D94-4BFB-8865-0A62D898773E}" destId="{334DF0AA-3265-4403-80CE-C98C6A954E8F}" srcOrd="2" destOrd="0" parTransId="{BB8A4A5D-233F-48BC-83FB-B957B737B855}" sibTransId="{9AB4E1B2-AD89-435E-B17B-CDDA97DAEE66}"/>
    <dgm:cxn modelId="{939B889F-2A1A-43A3-B79A-75DD81F2BF3E}" srcId="{AE7829E5-3D94-4BFB-8865-0A62D898773E}" destId="{B8E25590-BC7A-474D-8C2E-55D1B6A7CFCC}" srcOrd="0" destOrd="0" parTransId="{564EA65A-986C-4011-8579-AADCB7C63747}" sibTransId="{0CFE9E88-A380-4BAA-B866-2D772F75012A}"/>
    <dgm:cxn modelId="{3CAF11D9-967F-44CD-9DF1-242EE5AA6308}" srcId="{AE7829E5-3D94-4BFB-8865-0A62D898773E}" destId="{AE05945F-15B0-4D9B-9010-B1A10395F5E6}" srcOrd="1" destOrd="0" parTransId="{5F229D6E-4573-4DF8-A950-F6E091DCF566}" sibTransId="{E20BE6A8-A954-4394-9F66-E503002B3D52}"/>
    <dgm:cxn modelId="{9DF343F2-B55D-FF43-B710-6F72C0D4120C}" type="presOf" srcId="{AE7829E5-3D94-4BFB-8865-0A62D898773E}" destId="{B6E35982-01ED-4529-868D-758021DD2EAB}" srcOrd="0" destOrd="0" presId="urn:microsoft.com/office/officeart/2018/2/layout/IconVerticalSolidList"/>
    <dgm:cxn modelId="{A8365AE1-35FF-DC43-BBEF-F58DD2D5F999}" type="presParOf" srcId="{B6E35982-01ED-4529-868D-758021DD2EAB}" destId="{9D6976F5-0F51-4FDF-8545-BB431F1FEEEC}" srcOrd="0" destOrd="0" presId="urn:microsoft.com/office/officeart/2018/2/layout/IconVerticalSolidList"/>
    <dgm:cxn modelId="{117E0A6B-A158-C048-9FB4-EB566FB527CA}" type="presParOf" srcId="{9D6976F5-0F51-4FDF-8545-BB431F1FEEEC}" destId="{AB8D2BE0-7ADE-4DF9-BD71-7B052269EE8C}" srcOrd="0" destOrd="0" presId="urn:microsoft.com/office/officeart/2018/2/layout/IconVerticalSolidList"/>
    <dgm:cxn modelId="{8FB179A7-5CE1-3E4E-8B7D-297553330BA6}" type="presParOf" srcId="{9D6976F5-0F51-4FDF-8545-BB431F1FEEEC}" destId="{8ABB1B9A-2D7F-4913-A761-1C11C7A68F9F}" srcOrd="1" destOrd="0" presId="urn:microsoft.com/office/officeart/2018/2/layout/IconVerticalSolidList"/>
    <dgm:cxn modelId="{E87D43EC-8A2B-604F-95CB-A7A0F8242252}" type="presParOf" srcId="{9D6976F5-0F51-4FDF-8545-BB431F1FEEEC}" destId="{CCF6296B-5FFB-419D-AF3B-396FCB7A5931}" srcOrd="2" destOrd="0" presId="urn:microsoft.com/office/officeart/2018/2/layout/IconVerticalSolidList"/>
    <dgm:cxn modelId="{59A41844-1F87-BC42-AD02-4254FC95D073}" type="presParOf" srcId="{9D6976F5-0F51-4FDF-8545-BB431F1FEEEC}" destId="{74458ED8-A0CE-4C4F-B979-11F493074F24}" srcOrd="3" destOrd="0" presId="urn:microsoft.com/office/officeart/2018/2/layout/IconVerticalSolidList"/>
    <dgm:cxn modelId="{4D252F04-214F-BB4F-AA45-871CDC4F663D}" type="presParOf" srcId="{B6E35982-01ED-4529-868D-758021DD2EAB}" destId="{7B363343-7A6B-4ED9-93D5-45778D96ACA0}" srcOrd="1" destOrd="0" presId="urn:microsoft.com/office/officeart/2018/2/layout/IconVerticalSolidList"/>
    <dgm:cxn modelId="{CA33B3C1-A571-0141-9015-AB1D323DFB5A}" type="presParOf" srcId="{B6E35982-01ED-4529-868D-758021DD2EAB}" destId="{D7CCD03D-A9B9-4447-8940-118F33428FD5}" srcOrd="2" destOrd="0" presId="urn:microsoft.com/office/officeart/2018/2/layout/IconVerticalSolidList"/>
    <dgm:cxn modelId="{BB4B54E0-D882-8B44-B1B4-E4D480F3F921}" type="presParOf" srcId="{D7CCD03D-A9B9-4447-8940-118F33428FD5}" destId="{F967B457-C515-4A98-B568-748F1806EE27}" srcOrd="0" destOrd="0" presId="urn:microsoft.com/office/officeart/2018/2/layout/IconVerticalSolidList"/>
    <dgm:cxn modelId="{70FEB74A-6FEA-6E4C-B9C6-FD2C94FFDBB5}" type="presParOf" srcId="{D7CCD03D-A9B9-4447-8940-118F33428FD5}" destId="{EFDA2CCD-5E0B-41C7-98BE-D89B0BCFFE17}" srcOrd="1" destOrd="0" presId="urn:microsoft.com/office/officeart/2018/2/layout/IconVerticalSolidList"/>
    <dgm:cxn modelId="{643C7082-66BC-3047-A008-69142F291734}" type="presParOf" srcId="{D7CCD03D-A9B9-4447-8940-118F33428FD5}" destId="{284A211E-36A2-405E-A3AF-DAC770A6445A}" srcOrd="2" destOrd="0" presId="urn:microsoft.com/office/officeart/2018/2/layout/IconVerticalSolidList"/>
    <dgm:cxn modelId="{F3207BA7-2EFF-D442-AD3F-76C6266D2EFF}" type="presParOf" srcId="{D7CCD03D-A9B9-4447-8940-118F33428FD5}" destId="{9E87E761-7E09-4C4B-91EF-E7D9E3AF7807}" srcOrd="3" destOrd="0" presId="urn:microsoft.com/office/officeart/2018/2/layout/IconVerticalSolidList"/>
    <dgm:cxn modelId="{EA71D2C8-48A9-024B-9A8E-3CDF2667D3BE}" type="presParOf" srcId="{B6E35982-01ED-4529-868D-758021DD2EAB}" destId="{CD73E31A-9C42-4D14-8912-7D37587A572A}" srcOrd="3" destOrd="0" presId="urn:microsoft.com/office/officeart/2018/2/layout/IconVerticalSolidList"/>
    <dgm:cxn modelId="{50B34899-81BD-1943-B109-4908EBABD21C}" type="presParOf" srcId="{B6E35982-01ED-4529-868D-758021DD2EAB}" destId="{99B29A68-B17D-4682-9B12-34E4CB9A55A6}" srcOrd="4" destOrd="0" presId="urn:microsoft.com/office/officeart/2018/2/layout/IconVerticalSolidList"/>
    <dgm:cxn modelId="{5676FDA4-FF59-C741-B58E-09A863473EB9}" type="presParOf" srcId="{99B29A68-B17D-4682-9B12-34E4CB9A55A6}" destId="{98F05225-1FB4-48A9-9E6C-D5F951ED4801}" srcOrd="0" destOrd="0" presId="urn:microsoft.com/office/officeart/2018/2/layout/IconVerticalSolidList"/>
    <dgm:cxn modelId="{C48F1252-2AC8-FE40-B00E-E495B7293174}" type="presParOf" srcId="{99B29A68-B17D-4682-9B12-34E4CB9A55A6}" destId="{ADFCC08E-CF5A-41E0-B40B-AD2BD455F590}" srcOrd="1" destOrd="0" presId="urn:microsoft.com/office/officeart/2018/2/layout/IconVerticalSolidList"/>
    <dgm:cxn modelId="{C24A7B81-6BB7-504A-9805-40681725C3A4}" type="presParOf" srcId="{99B29A68-B17D-4682-9B12-34E4CB9A55A6}" destId="{DFD7B493-F301-49B3-87E3-887231CAE0D1}" srcOrd="2" destOrd="0" presId="urn:microsoft.com/office/officeart/2018/2/layout/IconVerticalSolidList"/>
    <dgm:cxn modelId="{EE5629AC-3235-464E-851D-6C633FBA6AFE}" type="presParOf" srcId="{99B29A68-B17D-4682-9B12-34E4CB9A55A6}" destId="{09CDB59F-33E1-4F93-BCFF-303ACFEE8D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533650-964D-4ADC-810F-FA4F5EE35A5E}" type="doc">
      <dgm:prSet loTypeId="urn:microsoft.com/office/officeart/2018/5/layout/CenteredIconLabelDescriptionList" loCatId="icon" qsTypeId="urn:microsoft.com/office/officeart/2005/8/quickstyle/simple1" qsCatId="simple" csTypeId="urn:microsoft.com/office/officeart/2005/8/colors/colorful2" csCatId="colorful" phldr="1"/>
      <dgm:spPr/>
      <dgm:t>
        <a:bodyPr/>
        <a:lstStyle/>
        <a:p>
          <a:endParaRPr lang="en-US"/>
        </a:p>
      </dgm:t>
    </dgm:pt>
    <dgm:pt modelId="{72297564-BAB5-486C-96B1-CC47A14A6A26}">
      <dgm:prSet/>
      <dgm:spPr/>
      <dgm:t>
        <a:bodyPr/>
        <a:lstStyle/>
        <a:p>
          <a:pPr>
            <a:lnSpc>
              <a:spcPct val="100000"/>
            </a:lnSpc>
            <a:defRPr b="1"/>
          </a:pPr>
          <a:r>
            <a:rPr lang="en-US"/>
            <a:t>Graph</a:t>
          </a:r>
        </a:p>
      </dgm:t>
    </dgm:pt>
    <dgm:pt modelId="{15A89F0C-3E65-443C-8D79-7DDA6B6CAFBD}" type="parTrans" cxnId="{3B6529D1-4EDA-4206-B883-2938980FADA5}">
      <dgm:prSet/>
      <dgm:spPr/>
      <dgm:t>
        <a:bodyPr/>
        <a:lstStyle/>
        <a:p>
          <a:endParaRPr lang="en-US"/>
        </a:p>
      </dgm:t>
    </dgm:pt>
    <dgm:pt modelId="{E9692F48-E4F7-48B2-BB1A-B59D0B44C4F8}" type="sibTrans" cxnId="{3B6529D1-4EDA-4206-B883-2938980FADA5}">
      <dgm:prSet/>
      <dgm:spPr/>
      <dgm:t>
        <a:bodyPr/>
        <a:lstStyle/>
        <a:p>
          <a:endParaRPr lang="en-US"/>
        </a:p>
      </dgm:t>
    </dgm:pt>
    <dgm:pt modelId="{DBE5CE8E-60B7-45CA-B248-1B77BD325027}">
      <dgm:prSet/>
      <dgm:spPr/>
      <dgm:t>
        <a:bodyPr/>
        <a:lstStyle/>
        <a:p>
          <a:pPr>
            <a:lnSpc>
              <a:spcPct val="100000"/>
            </a:lnSpc>
          </a:pPr>
          <a:r>
            <a:rPr lang="en-US" dirty="0"/>
            <a:t>Selecting appropriate visualization graph to convey the intended message</a:t>
          </a:r>
        </a:p>
      </dgm:t>
    </dgm:pt>
    <dgm:pt modelId="{33F55F15-6824-4BA6-91BC-4629FE169C03}" type="parTrans" cxnId="{8ADD0C0C-2FEF-4391-963B-012299AB127D}">
      <dgm:prSet/>
      <dgm:spPr/>
      <dgm:t>
        <a:bodyPr/>
        <a:lstStyle/>
        <a:p>
          <a:endParaRPr lang="en-US"/>
        </a:p>
      </dgm:t>
    </dgm:pt>
    <dgm:pt modelId="{D85F76BE-1F7D-4C2E-9935-21F87293027E}" type="sibTrans" cxnId="{8ADD0C0C-2FEF-4391-963B-012299AB127D}">
      <dgm:prSet/>
      <dgm:spPr/>
      <dgm:t>
        <a:bodyPr/>
        <a:lstStyle/>
        <a:p>
          <a:endParaRPr lang="en-US"/>
        </a:p>
      </dgm:t>
    </dgm:pt>
    <dgm:pt modelId="{BD76D092-EC54-4F62-BBFC-7C3253493B95}">
      <dgm:prSet/>
      <dgm:spPr/>
      <dgm:t>
        <a:bodyPr/>
        <a:lstStyle/>
        <a:p>
          <a:pPr>
            <a:lnSpc>
              <a:spcPct val="100000"/>
            </a:lnSpc>
            <a:defRPr b="1"/>
          </a:pPr>
          <a:r>
            <a:rPr lang="en-US"/>
            <a:t>Data</a:t>
          </a:r>
        </a:p>
      </dgm:t>
    </dgm:pt>
    <dgm:pt modelId="{36546794-3CF1-4FE9-A5D7-FF3EC2A942E6}" type="parTrans" cxnId="{221798EA-B271-4D6E-B6CE-1211572A8103}">
      <dgm:prSet/>
      <dgm:spPr/>
      <dgm:t>
        <a:bodyPr/>
        <a:lstStyle/>
        <a:p>
          <a:endParaRPr lang="en-US"/>
        </a:p>
      </dgm:t>
    </dgm:pt>
    <dgm:pt modelId="{3CF5D151-E9DD-42A5-AC63-916494E9E88D}" type="sibTrans" cxnId="{221798EA-B271-4D6E-B6CE-1211572A8103}">
      <dgm:prSet/>
      <dgm:spPr/>
      <dgm:t>
        <a:bodyPr/>
        <a:lstStyle/>
        <a:p>
          <a:endParaRPr lang="en-US"/>
        </a:p>
      </dgm:t>
    </dgm:pt>
    <dgm:pt modelId="{B94CCA5E-7B07-4C93-8D33-00768D706E05}">
      <dgm:prSet/>
      <dgm:spPr/>
      <dgm:t>
        <a:bodyPr/>
        <a:lstStyle/>
        <a:p>
          <a:pPr>
            <a:lnSpc>
              <a:spcPct val="100000"/>
            </a:lnSpc>
          </a:pPr>
          <a:r>
            <a:rPr lang="en-US"/>
            <a:t>Making sense of data, especially in the consumer index table </a:t>
          </a:r>
        </a:p>
      </dgm:t>
    </dgm:pt>
    <dgm:pt modelId="{FF7B2FA4-9868-4059-9E22-87005FABACD8}" type="parTrans" cxnId="{99C8BF8A-5CB1-4EB9-B9D3-F5C7AB5F61A3}">
      <dgm:prSet/>
      <dgm:spPr/>
      <dgm:t>
        <a:bodyPr/>
        <a:lstStyle/>
        <a:p>
          <a:endParaRPr lang="en-US"/>
        </a:p>
      </dgm:t>
    </dgm:pt>
    <dgm:pt modelId="{73C88E19-003E-458F-B06B-11DAB1AEBB75}" type="sibTrans" cxnId="{99C8BF8A-5CB1-4EB9-B9D3-F5C7AB5F61A3}">
      <dgm:prSet/>
      <dgm:spPr/>
      <dgm:t>
        <a:bodyPr/>
        <a:lstStyle/>
        <a:p>
          <a:endParaRPr lang="en-US"/>
        </a:p>
      </dgm:t>
    </dgm:pt>
    <dgm:pt modelId="{408979FD-ED78-4513-A106-02D8294D32AA}" type="pres">
      <dgm:prSet presAssocID="{7C533650-964D-4ADC-810F-FA4F5EE35A5E}" presName="root" presStyleCnt="0">
        <dgm:presLayoutVars>
          <dgm:dir/>
          <dgm:resizeHandles val="exact"/>
        </dgm:presLayoutVars>
      </dgm:prSet>
      <dgm:spPr/>
    </dgm:pt>
    <dgm:pt modelId="{90D8F2C0-5015-4426-923A-6E7C859B5BA0}" type="pres">
      <dgm:prSet presAssocID="{72297564-BAB5-486C-96B1-CC47A14A6A26}" presName="compNode" presStyleCnt="0"/>
      <dgm:spPr/>
    </dgm:pt>
    <dgm:pt modelId="{757A32AE-0DA9-48FA-872C-537A48B2AC9B}" type="pres">
      <dgm:prSet presAssocID="{72297564-BAB5-486C-96B1-CC47A14A6A2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E590E539-6D77-4250-A791-2EB74E94E903}" type="pres">
      <dgm:prSet presAssocID="{72297564-BAB5-486C-96B1-CC47A14A6A26}" presName="iconSpace" presStyleCnt="0"/>
      <dgm:spPr/>
    </dgm:pt>
    <dgm:pt modelId="{1B05E8A1-E216-4CBA-A114-22F1A50B4412}" type="pres">
      <dgm:prSet presAssocID="{72297564-BAB5-486C-96B1-CC47A14A6A26}" presName="parTx" presStyleLbl="revTx" presStyleIdx="0" presStyleCnt="4">
        <dgm:presLayoutVars>
          <dgm:chMax val="0"/>
          <dgm:chPref val="0"/>
        </dgm:presLayoutVars>
      </dgm:prSet>
      <dgm:spPr/>
    </dgm:pt>
    <dgm:pt modelId="{E5EB3888-A744-4A72-A8E1-AC4A323778C7}" type="pres">
      <dgm:prSet presAssocID="{72297564-BAB5-486C-96B1-CC47A14A6A26}" presName="txSpace" presStyleCnt="0"/>
      <dgm:spPr/>
    </dgm:pt>
    <dgm:pt modelId="{BAD1C0DC-CB99-413E-A968-2CEFEA13E293}" type="pres">
      <dgm:prSet presAssocID="{72297564-BAB5-486C-96B1-CC47A14A6A26}" presName="desTx" presStyleLbl="revTx" presStyleIdx="1" presStyleCnt="4">
        <dgm:presLayoutVars/>
      </dgm:prSet>
      <dgm:spPr/>
    </dgm:pt>
    <dgm:pt modelId="{C2BF4440-CABC-40C1-8519-45D22FDF741C}" type="pres">
      <dgm:prSet presAssocID="{E9692F48-E4F7-48B2-BB1A-B59D0B44C4F8}" presName="sibTrans" presStyleCnt="0"/>
      <dgm:spPr/>
    </dgm:pt>
    <dgm:pt modelId="{4181FC19-BD62-4BBD-ACAD-8CD5A09F7C4F}" type="pres">
      <dgm:prSet presAssocID="{BD76D092-EC54-4F62-BBFC-7C3253493B95}" presName="compNode" presStyleCnt="0"/>
      <dgm:spPr/>
    </dgm:pt>
    <dgm:pt modelId="{C626F7AC-9E2A-46AA-A7CF-0EFB4E8C37EA}" type="pres">
      <dgm:prSet presAssocID="{BD76D092-EC54-4F62-BBFC-7C3253493B9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71E28D41-16E0-4DB6-9FBD-0BB1DD02E710}" type="pres">
      <dgm:prSet presAssocID="{BD76D092-EC54-4F62-BBFC-7C3253493B95}" presName="iconSpace" presStyleCnt="0"/>
      <dgm:spPr/>
    </dgm:pt>
    <dgm:pt modelId="{53261261-654B-4724-A472-F3F3F6A26CEB}" type="pres">
      <dgm:prSet presAssocID="{BD76D092-EC54-4F62-BBFC-7C3253493B95}" presName="parTx" presStyleLbl="revTx" presStyleIdx="2" presStyleCnt="4">
        <dgm:presLayoutVars>
          <dgm:chMax val="0"/>
          <dgm:chPref val="0"/>
        </dgm:presLayoutVars>
      </dgm:prSet>
      <dgm:spPr/>
    </dgm:pt>
    <dgm:pt modelId="{36342FBB-407D-47F4-91E9-D45067FECC55}" type="pres">
      <dgm:prSet presAssocID="{BD76D092-EC54-4F62-BBFC-7C3253493B95}" presName="txSpace" presStyleCnt="0"/>
      <dgm:spPr/>
    </dgm:pt>
    <dgm:pt modelId="{C2B42FB0-3EBD-4F2C-903A-AF40FE9BF48E}" type="pres">
      <dgm:prSet presAssocID="{BD76D092-EC54-4F62-BBFC-7C3253493B95}" presName="desTx" presStyleLbl="revTx" presStyleIdx="3" presStyleCnt="4">
        <dgm:presLayoutVars/>
      </dgm:prSet>
      <dgm:spPr/>
    </dgm:pt>
  </dgm:ptLst>
  <dgm:cxnLst>
    <dgm:cxn modelId="{8ADD0C0C-2FEF-4391-963B-012299AB127D}" srcId="{72297564-BAB5-486C-96B1-CC47A14A6A26}" destId="{DBE5CE8E-60B7-45CA-B248-1B77BD325027}" srcOrd="0" destOrd="0" parTransId="{33F55F15-6824-4BA6-91BC-4629FE169C03}" sibTransId="{D85F76BE-1F7D-4C2E-9935-21F87293027E}"/>
    <dgm:cxn modelId="{1033B739-D652-084B-AC7E-3C90B6E9563D}" type="presOf" srcId="{BD76D092-EC54-4F62-BBFC-7C3253493B95}" destId="{53261261-654B-4724-A472-F3F3F6A26CEB}" srcOrd="0" destOrd="0" presId="urn:microsoft.com/office/officeart/2018/5/layout/CenteredIconLabelDescriptionList"/>
    <dgm:cxn modelId="{E1B2D249-FE80-BA41-8C5E-0A460693E231}" type="presOf" srcId="{72297564-BAB5-486C-96B1-CC47A14A6A26}" destId="{1B05E8A1-E216-4CBA-A114-22F1A50B4412}" srcOrd="0" destOrd="0" presId="urn:microsoft.com/office/officeart/2018/5/layout/CenteredIconLabelDescriptionList"/>
    <dgm:cxn modelId="{99C8BF8A-5CB1-4EB9-B9D3-F5C7AB5F61A3}" srcId="{BD76D092-EC54-4F62-BBFC-7C3253493B95}" destId="{B94CCA5E-7B07-4C93-8D33-00768D706E05}" srcOrd="0" destOrd="0" parTransId="{FF7B2FA4-9868-4059-9E22-87005FABACD8}" sibTransId="{73C88E19-003E-458F-B06B-11DAB1AEBB75}"/>
    <dgm:cxn modelId="{2D449E98-167E-B443-A378-40C9532AEBDB}" type="presOf" srcId="{7C533650-964D-4ADC-810F-FA4F5EE35A5E}" destId="{408979FD-ED78-4513-A106-02D8294D32AA}" srcOrd="0" destOrd="0" presId="urn:microsoft.com/office/officeart/2018/5/layout/CenteredIconLabelDescriptionList"/>
    <dgm:cxn modelId="{E15360A6-F916-D34C-A0BC-F2DF715B0B1F}" type="presOf" srcId="{B94CCA5E-7B07-4C93-8D33-00768D706E05}" destId="{C2B42FB0-3EBD-4F2C-903A-AF40FE9BF48E}" srcOrd="0" destOrd="0" presId="urn:microsoft.com/office/officeart/2018/5/layout/CenteredIconLabelDescriptionList"/>
    <dgm:cxn modelId="{3B6529D1-4EDA-4206-B883-2938980FADA5}" srcId="{7C533650-964D-4ADC-810F-FA4F5EE35A5E}" destId="{72297564-BAB5-486C-96B1-CC47A14A6A26}" srcOrd="0" destOrd="0" parTransId="{15A89F0C-3E65-443C-8D79-7DDA6B6CAFBD}" sibTransId="{E9692F48-E4F7-48B2-BB1A-B59D0B44C4F8}"/>
    <dgm:cxn modelId="{595174D3-B531-CA42-88DB-5DCB2CBEBD69}" type="presOf" srcId="{DBE5CE8E-60B7-45CA-B248-1B77BD325027}" destId="{BAD1C0DC-CB99-413E-A968-2CEFEA13E293}" srcOrd="0" destOrd="0" presId="urn:microsoft.com/office/officeart/2018/5/layout/CenteredIconLabelDescriptionList"/>
    <dgm:cxn modelId="{221798EA-B271-4D6E-B6CE-1211572A8103}" srcId="{7C533650-964D-4ADC-810F-FA4F5EE35A5E}" destId="{BD76D092-EC54-4F62-BBFC-7C3253493B95}" srcOrd="1" destOrd="0" parTransId="{36546794-3CF1-4FE9-A5D7-FF3EC2A942E6}" sibTransId="{3CF5D151-E9DD-42A5-AC63-916494E9E88D}"/>
    <dgm:cxn modelId="{185BE669-66E9-2D44-A0BA-1B7C71F41590}" type="presParOf" srcId="{408979FD-ED78-4513-A106-02D8294D32AA}" destId="{90D8F2C0-5015-4426-923A-6E7C859B5BA0}" srcOrd="0" destOrd="0" presId="urn:microsoft.com/office/officeart/2018/5/layout/CenteredIconLabelDescriptionList"/>
    <dgm:cxn modelId="{17A3478E-3D82-1B47-A116-10407B228313}" type="presParOf" srcId="{90D8F2C0-5015-4426-923A-6E7C859B5BA0}" destId="{757A32AE-0DA9-48FA-872C-537A48B2AC9B}" srcOrd="0" destOrd="0" presId="urn:microsoft.com/office/officeart/2018/5/layout/CenteredIconLabelDescriptionList"/>
    <dgm:cxn modelId="{2CA180C2-C872-7E45-A95F-4E22C7D23ACA}" type="presParOf" srcId="{90D8F2C0-5015-4426-923A-6E7C859B5BA0}" destId="{E590E539-6D77-4250-A791-2EB74E94E903}" srcOrd="1" destOrd="0" presId="urn:microsoft.com/office/officeart/2018/5/layout/CenteredIconLabelDescriptionList"/>
    <dgm:cxn modelId="{9237E487-517A-1643-854C-668F38188913}" type="presParOf" srcId="{90D8F2C0-5015-4426-923A-6E7C859B5BA0}" destId="{1B05E8A1-E216-4CBA-A114-22F1A50B4412}" srcOrd="2" destOrd="0" presId="urn:microsoft.com/office/officeart/2018/5/layout/CenteredIconLabelDescriptionList"/>
    <dgm:cxn modelId="{E6F18805-BD06-2E4F-A14F-C916566F4B24}" type="presParOf" srcId="{90D8F2C0-5015-4426-923A-6E7C859B5BA0}" destId="{E5EB3888-A744-4A72-A8E1-AC4A323778C7}" srcOrd="3" destOrd="0" presId="urn:microsoft.com/office/officeart/2018/5/layout/CenteredIconLabelDescriptionList"/>
    <dgm:cxn modelId="{F86DF17A-2D7A-274E-8748-9AB3268BC3B9}" type="presParOf" srcId="{90D8F2C0-5015-4426-923A-6E7C859B5BA0}" destId="{BAD1C0DC-CB99-413E-A968-2CEFEA13E293}" srcOrd="4" destOrd="0" presId="urn:microsoft.com/office/officeart/2018/5/layout/CenteredIconLabelDescriptionList"/>
    <dgm:cxn modelId="{E56BE421-D296-3049-8087-0F4D52D59AD4}" type="presParOf" srcId="{408979FD-ED78-4513-A106-02D8294D32AA}" destId="{C2BF4440-CABC-40C1-8519-45D22FDF741C}" srcOrd="1" destOrd="0" presId="urn:microsoft.com/office/officeart/2018/5/layout/CenteredIconLabelDescriptionList"/>
    <dgm:cxn modelId="{2EE2FA7C-1D37-584C-9B4B-536565F6F167}" type="presParOf" srcId="{408979FD-ED78-4513-A106-02D8294D32AA}" destId="{4181FC19-BD62-4BBD-ACAD-8CD5A09F7C4F}" srcOrd="2" destOrd="0" presId="urn:microsoft.com/office/officeart/2018/5/layout/CenteredIconLabelDescriptionList"/>
    <dgm:cxn modelId="{F8A39BE7-A02D-104A-BA76-4B7B33682E69}" type="presParOf" srcId="{4181FC19-BD62-4BBD-ACAD-8CD5A09F7C4F}" destId="{C626F7AC-9E2A-46AA-A7CF-0EFB4E8C37EA}" srcOrd="0" destOrd="0" presId="urn:microsoft.com/office/officeart/2018/5/layout/CenteredIconLabelDescriptionList"/>
    <dgm:cxn modelId="{242BEA03-2849-7C46-BAE5-13278E3DCC58}" type="presParOf" srcId="{4181FC19-BD62-4BBD-ACAD-8CD5A09F7C4F}" destId="{71E28D41-16E0-4DB6-9FBD-0BB1DD02E710}" srcOrd="1" destOrd="0" presId="urn:microsoft.com/office/officeart/2018/5/layout/CenteredIconLabelDescriptionList"/>
    <dgm:cxn modelId="{E19CE671-75FF-6D47-ACAD-588F8334F1F9}" type="presParOf" srcId="{4181FC19-BD62-4BBD-ACAD-8CD5A09F7C4F}" destId="{53261261-654B-4724-A472-F3F3F6A26CEB}" srcOrd="2" destOrd="0" presId="urn:microsoft.com/office/officeart/2018/5/layout/CenteredIconLabelDescriptionList"/>
    <dgm:cxn modelId="{469DD83D-7BF2-C544-9C8D-496C331FF96E}" type="presParOf" srcId="{4181FC19-BD62-4BBD-ACAD-8CD5A09F7C4F}" destId="{36342FBB-407D-47F4-91E9-D45067FECC55}" srcOrd="3" destOrd="0" presId="urn:microsoft.com/office/officeart/2018/5/layout/CenteredIconLabelDescriptionList"/>
    <dgm:cxn modelId="{BA475AD1-BEE3-FE4F-A60B-46BDCF2E9556}" type="presParOf" srcId="{4181FC19-BD62-4BBD-ACAD-8CD5A09F7C4F}" destId="{C2B42FB0-3EBD-4F2C-903A-AF40FE9BF48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C8BEE5-C3D9-4618-8651-A793301B348D}"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344A603F-5227-4738-9C2F-B24B513E9B54}">
      <dgm:prSet/>
      <dgm:spPr/>
      <dgm:t>
        <a:bodyPr/>
        <a:lstStyle/>
        <a:p>
          <a:r>
            <a:rPr lang="en-CA" b="1" dirty="0"/>
            <a:t>Demographic Impact: </a:t>
          </a:r>
          <a:r>
            <a:rPr lang="en-CA" b="0" dirty="0"/>
            <a:t>I</a:t>
          </a:r>
          <a:r>
            <a:rPr lang="en-CA" dirty="0"/>
            <a:t>nvestigate how factors such as population growth, age, and immigration patterns influence real estate trends</a:t>
          </a:r>
          <a:endParaRPr lang="en-US" dirty="0"/>
        </a:p>
      </dgm:t>
    </dgm:pt>
    <dgm:pt modelId="{174F3322-2504-4D5A-8911-91C7E6D04CED}" type="parTrans" cxnId="{C66FDAFE-E101-4E4D-91D4-4B67B4F9D182}">
      <dgm:prSet/>
      <dgm:spPr/>
      <dgm:t>
        <a:bodyPr/>
        <a:lstStyle/>
        <a:p>
          <a:endParaRPr lang="en-US"/>
        </a:p>
      </dgm:t>
    </dgm:pt>
    <dgm:pt modelId="{7872459B-2DFD-4361-B2BB-2F12A65C9AA9}" type="sibTrans" cxnId="{C66FDAFE-E101-4E4D-91D4-4B67B4F9D182}">
      <dgm:prSet/>
      <dgm:spPr/>
      <dgm:t>
        <a:bodyPr/>
        <a:lstStyle/>
        <a:p>
          <a:endParaRPr lang="en-US"/>
        </a:p>
      </dgm:t>
    </dgm:pt>
    <dgm:pt modelId="{B7CACEDC-DA86-4921-AAF0-C76E387EAC3A}">
      <dgm:prSet/>
      <dgm:spPr/>
      <dgm:t>
        <a:bodyPr/>
        <a:lstStyle/>
        <a:p>
          <a:r>
            <a:rPr lang="en-CA" b="1" dirty="0"/>
            <a:t>Comparative Analysis with Global Markets: </a:t>
          </a:r>
          <a:r>
            <a:rPr lang="en-CA" dirty="0"/>
            <a:t>Conduct analysis of real estate trends in Canada with other global markets and identify patterns.</a:t>
          </a:r>
          <a:endParaRPr lang="en-US" dirty="0"/>
        </a:p>
      </dgm:t>
    </dgm:pt>
    <dgm:pt modelId="{AF2C69F9-41ED-4D80-AFC1-B35E569E296E}" type="parTrans" cxnId="{8D3F13BC-5D7A-48A6-BCB3-58A7409630DF}">
      <dgm:prSet/>
      <dgm:spPr/>
      <dgm:t>
        <a:bodyPr/>
        <a:lstStyle/>
        <a:p>
          <a:endParaRPr lang="en-US"/>
        </a:p>
      </dgm:t>
    </dgm:pt>
    <dgm:pt modelId="{B12C612C-1BC6-4684-B05F-460FDEE1EAA7}" type="sibTrans" cxnId="{8D3F13BC-5D7A-48A6-BCB3-58A7409630DF}">
      <dgm:prSet/>
      <dgm:spPr/>
      <dgm:t>
        <a:bodyPr/>
        <a:lstStyle/>
        <a:p>
          <a:endParaRPr lang="en-US"/>
        </a:p>
      </dgm:t>
    </dgm:pt>
    <dgm:pt modelId="{9D0CF57F-49DD-5049-A278-5A1730E08C21}" type="pres">
      <dgm:prSet presAssocID="{47C8BEE5-C3D9-4618-8651-A793301B348D}" presName="vert0" presStyleCnt="0">
        <dgm:presLayoutVars>
          <dgm:dir/>
          <dgm:animOne val="branch"/>
          <dgm:animLvl val="lvl"/>
        </dgm:presLayoutVars>
      </dgm:prSet>
      <dgm:spPr/>
    </dgm:pt>
    <dgm:pt modelId="{AD8B346A-FF3B-4846-9AD8-2AB44A9D7C5A}" type="pres">
      <dgm:prSet presAssocID="{344A603F-5227-4738-9C2F-B24B513E9B54}" presName="thickLine" presStyleLbl="alignNode1" presStyleIdx="0" presStyleCnt="2"/>
      <dgm:spPr/>
    </dgm:pt>
    <dgm:pt modelId="{7EE5A823-32DA-5647-95FD-117834399331}" type="pres">
      <dgm:prSet presAssocID="{344A603F-5227-4738-9C2F-B24B513E9B54}" presName="horz1" presStyleCnt="0"/>
      <dgm:spPr/>
    </dgm:pt>
    <dgm:pt modelId="{FC0B15F6-95CB-174A-8922-266CFF8278ED}" type="pres">
      <dgm:prSet presAssocID="{344A603F-5227-4738-9C2F-B24B513E9B54}" presName="tx1" presStyleLbl="revTx" presStyleIdx="0" presStyleCnt="2"/>
      <dgm:spPr/>
    </dgm:pt>
    <dgm:pt modelId="{886F8962-0CFC-FE47-BE8B-A1A2B900DE89}" type="pres">
      <dgm:prSet presAssocID="{344A603F-5227-4738-9C2F-B24B513E9B54}" presName="vert1" presStyleCnt="0"/>
      <dgm:spPr/>
    </dgm:pt>
    <dgm:pt modelId="{653F5A8A-B175-2A4E-B958-A7DF2EA00A2C}" type="pres">
      <dgm:prSet presAssocID="{B7CACEDC-DA86-4921-AAF0-C76E387EAC3A}" presName="thickLine" presStyleLbl="alignNode1" presStyleIdx="1" presStyleCnt="2"/>
      <dgm:spPr/>
    </dgm:pt>
    <dgm:pt modelId="{25B4949F-0B7E-4242-8F74-9E648D6B37D3}" type="pres">
      <dgm:prSet presAssocID="{B7CACEDC-DA86-4921-AAF0-C76E387EAC3A}" presName="horz1" presStyleCnt="0"/>
      <dgm:spPr/>
    </dgm:pt>
    <dgm:pt modelId="{B323D770-34A7-6048-AFCC-38F8802EA60A}" type="pres">
      <dgm:prSet presAssocID="{B7CACEDC-DA86-4921-AAF0-C76E387EAC3A}" presName="tx1" presStyleLbl="revTx" presStyleIdx="1" presStyleCnt="2"/>
      <dgm:spPr/>
    </dgm:pt>
    <dgm:pt modelId="{4D28A4D7-4743-A540-B290-A6372A685AD3}" type="pres">
      <dgm:prSet presAssocID="{B7CACEDC-DA86-4921-AAF0-C76E387EAC3A}" presName="vert1" presStyleCnt="0"/>
      <dgm:spPr/>
    </dgm:pt>
  </dgm:ptLst>
  <dgm:cxnLst>
    <dgm:cxn modelId="{190F362E-51DF-5F4C-9848-6FD1F89A7F75}" type="presOf" srcId="{344A603F-5227-4738-9C2F-B24B513E9B54}" destId="{FC0B15F6-95CB-174A-8922-266CFF8278ED}" srcOrd="0" destOrd="0" presId="urn:microsoft.com/office/officeart/2008/layout/LinedList"/>
    <dgm:cxn modelId="{01248488-B229-E947-A445-BAF62F531B45}" type="presOf" srcId="{B7CACEDC-DA86-4921-AAF0-C76E387EAC3A}" destId="{B323D770-34A7-6048-AFCC-38F8802EA60A}" srcOrd="0" destOrd="0" presId="urn:microsoft.com/office/officeart/2008/layout/LinedList"/>
    <dgm:cxn modelId="{8D3F13BC-5D7A-48A6-BCB3-58A7409630DF}" srcId="{47C8BEE5-C3D9-4618-8651-A793301B348D}" destId="{B7CACEDC-DA86-4921-AAF0-C76E387EAC3A}" srcOrd="1" destOrd="0" parTransId="{AF2C69F9-41ED-4D80-AFC1-B35E569E296E}" sibTransId="{B12C612C-1BC6-4684-B05F-460FDEE1EAA7}"/>
    <dgm:cxn modelId="{6516F9CC-20E0-EF4E-8F0B-B28A1E9A2901}" type="presOf" srcId="{47C8BEE5-C3D9-4618-8651-A793301B348D}" destId="{9D0CF57F-49DD-5049-A278-5A1730E08C21}" srcOrd="0" destOrd="0" presId="urn:microsoft.com/office/officeart/2008/layout/LinedList"/>
    <dgm:cxn modelId="{C66FDAFE-E101-4E4D-91D4-4B67B4F9D182}" srcId="{47C8BEE5-C3D9-4618-8651-A793301B348D}" destId="{344A603F-5227-4738-9C2F-B24B513E9B54}" srcOrd="0" destOrd="0" parTransId="{174F3322-2504-4D5A-8911-91C7E6D04CED}" sibTransId="{7872459B-2DFD-4361-B2BB-2F12A65C9AA9}"/>
    <dgm:cxn modelId="{E7B2D357-BFD3-3E44-B39E-8F2A89ACF013}" type="presParOf" srcId="{9D0CF57F-49DD-5049-A278-5A1730E08C21}" destId="{AD8B346A-FF3B-4846-9AD8-2AB44A9D7C5A}" srcOrd="0" destOrd="0" presId="urn:microsoft.com/office/officeart/2008/layout/LinedList"/>
    <dgm:cxn modelId="{E3137267-FD97-2141-8AAB-1E7E20C181D9}" type="presParOf" srcId="{9D0CF57F-49DD-5049-A278-5A1730E08C21}" destId="{7EE5A823-32DA-5647-95FD-117834399331}" srcOrd="1" destOrd="0" presId="urn:microsoft.com/office/officeart/2008/layout/LinedList"/>
    <dgm:cxn modelId="{89782214-E077-CC44-A434-2C0BD0E0E8BB}" type="presParOf" srcId="{7EE5A823-32DA-5647-95FD-117834399331}" destId="{FC0B15F6-95CB-174A-8922-266CFF8278ED}" srcOrd="0" destOrd="0" presId="urn:microsoft.com/office/officeart/2008/layout/LinedList"/>
    <dgm:cxn modelId="{7947CA22-49BB-0940-8A5E-A1521FE3BD73}" type="presParOf" srcId="{7EE5A823-32DA-5647-95FD-117834399331}" destId="{886F8962-0CFC-FE47-BE8B-A1A2B900DE89}" srcOrd="1" destOrd="0" presId="urn:microsoft.com/office/officeart/2008/layout/LinedList"/>
    <dgm:cxn modelId="{1846E72E-054E-8C4B-B5D4-323EDC50553A}" type="presParOf" srcId="{9D0CF57F-49DD-5049-A278-5A1730E08C21}" destId="{653F5A8A-B175-2A4E-B958-A7DF2EA00A2C}" srcOrd="2" destOrd="0" presId="urn:microsoft.com/office/officeart/2008/layout/LinedList"/>
    <dgm:cxn modelId="{51ACBEA7-3774-B841-A385-0A3BDB70C2C0}" type="presParOf" srcId="{9D0CF57F-49DD-5049-A278-5A1730E08C21}" destId="{25B4949F-0B7E-4242-8F74-9E648D6B37D3}" srcOrd="3" destOrd="0" presId="urn:microsoft.com/office/officeart/2008/layout/LinedList"/>
    <dgm:cxn modelId="{97516AC0-6F96-4749-A93C-4C11D400805B}" type="presParOf" srcId="{25B4949F-0B7E-4242-8F74-9E648D6B37D3}" destId="{B323D770-34A7-6048-AFCC-38F8802EA60A}" srcOrd="0" destOrd="0" presId="urn:microsoft.com/office/officeart/2008/layout/LinedList"/>
    <dgm:cxn modelId="{CD911342-3009-9E40-ABA5-8DA0F0CEF7D8}" type="presParOf" srcId="{25B4949F-0B7E-4242-8F74-9E648D6B37D3}" destId="{4D28A4D7-4743-A540-B290-A6372A685AD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D2BE0-7ADE-4DF9-BD71-7B052269EE8C}">
      <dsp:nvSpPr>
        <dsp:cNvPr id="0" name=""/>
        <dsp:cNvSpPr/>
      </dsp:nvSpPr>
      <dsp:spPr>
        <a:xfrm>
          <a:off x="0" y="376"/>
          <a:ext cx="9625383" cy="8816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BB1B9A-2D7F-4913-A761-1C11C7A68F9F}">
      <dsp:nvSpPr>
        <dsp:cNvPr id="0" name=""/>
        <dsp:cNvSpPr/>
      </dsp:nvSpPr>
      <dsp:spPr>
        <a:xfrm>
          <a:off x="266693" y="198743"/>
          <a:ext cx="484896" cy="4848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458ED8-A0CE-4C4F-B979-11F493074F24}">
      <dsp:nvSpPr>
        <dsp:cNvPr id="0" name=""/>
        <dsp:cNvSpPr/>
      </dsp:nvSpPr>
      <dsp:spPr>
        <a:xfrm>
          <a:off x="1018283" y="376"/>
          <a:ext cx="8607099" cy="881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06" tIns="93306" rIns="93306" bIns="93306" numCol="1" spcCol="1270" anchor="ctr" anchorCtr="0">
          <a:noAutofit/>
        </a:bodyPr>
        <a:lstStyle/>
        <a:p>
          <a:pPr marL="0" lvl="0" indent="0" algn="l" defTabSz="889000">
            <a:lnSpc>
              <a:spcPct val="90000"/>
            </a:lnSpc>
            <a:spcBef>
              <a:spcPct val="0"/>
            </a:spcBef>
            <a:spcAft>
              <a:spcPct val="35000"/>
            </a:spcAft>
            <a:buNone/>
          </a:pPr>
          <a:r>
            <a:rPr lang="en-US" sz="2000" kern="1200" dirty="0"/>
            <a:t>Step 1: Leverage Excel and Python to explore and clean the data (remove null, remove special characters after JSON extract, </a:t>
          </a:r>
          <a:r>
            <a:rPr lang="en-US" sz="2000" kern="1200" dirty="0" err="1"/>
            <a:t>etc</a:t>
          </a:r>
          <a:r>
            <a:rPr lang="en-US" sz="2000" kern="1200" dirty="0"/>
            <a:t>)</a:t>
          </a:r>
        </a:p>
      </dsp:txBody>
      <dsp:txXfrm>
        <a:off x="1018283" y="376"/>
        <a:ext cx="8607099" cy="881630"/>
      </dsp:txXfrm>
    </dsp:sp>
    <dsp:sp modelId="{F967B457-C515-4A98-B568-748F1806EE27}">
      <dsp:nvSpPr>
        <dsp:cNvPr id="0" name=""/>
        <dsp:cNvSpPr/>
      </dsp:nvSpPr>
      <dsp:spPr>
        <a:xfrm>
          <a:off x="0" y="1110958"/>
          <a:ext cx="9625383" cy="8816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DA2CCD-5E0B-41C7-98BE-D89B0BCFFE17}">
      <dsp:nvSpPr>
        <dsp:cNvPr id="0" name=""/>
        <dsp:cNvSpPr/>
      </dsp:nvSpPr>
      <dsp:spPr>
        <a:xfrm>
          <a:off x="266693" y="1300782"/>
          <a:ext cx="484896" cy="4848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87E761-7E09-4C4B-91EF-E7D9E3AF7807}">
      <dsp:nvSpPr>
        <dsp:cNvPr id="0" name=""/>
        <dsp:cNvSpPr/>
      </dsp:nvSpPr>
      <dsp:spPr>
        <a:xfrm>
          <a:off x="1018283" y="1102415"/>
          <a:ext cx="8607099" cy="881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06" tIns="93306" rIns="93306" bIns="93306" numCol="1" spcCol="1270" anchor="ctr" anchorCtr="0">
          <a:noAutofit/>
        </a:bodyPr>
        <a:lstStyle/>
        <a:p>
          <a:pPr marL="0" lvl="0" indent="0" algn="l" defTabSz="889000">
            <a:lnSpc>
              <a:spcPct val="90000"/>
            </a:lnSpc>
            <a:spcBef>
              <a:spcPct val="0"/>
            </a:spcBef>
            <a:spcAft>
              <a:spcPct val="35000"/>
            </a:spcAft>
            <a:buNone/>
          </a:pPr>
          <a:r>
            <a:rPr lang="en-US" sz="2000" kern="1200" dirty="0"/>
            <a:t>Step 2: Import the Cleaned dataset into Tableau</a:t>
          </a:r>
        </a:p>
      </dsp:txBody>
      <dsp:txXfrm>
        <a:off x="1018283" y="1102415"/>
        <a:ext cx="8607099" cy="881630"/>
      </dsp:txXfrm>
    </dsp:sp>
    <dsp:sp modelId="{98F05225-1FB4-48A9-9E6C-D5F951ED4801}">
      <dsp:nvSpPr>
        <dsp:cNvPr id="0" name=""/>
        <dsp:cNvSpPr/>
      </dsp:nvSpPr>
      <dsp:spPr>
        <a:xfrm>
          <a:off x="0" y="2204453"/>
          <a:ext cx="9625383" cy="8816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FCC08E-CF5A-41E0-B40B-AD2BD455F590}">
      <dsp:nvSpPr>
        <dsp:cNvPr id="0" name=""/>
        <dsp:cNvSpPr/>
      </dsp:nvSpPr>
      <dsp:spPr>
        <a:xfrm>
          <a:off x="266693" y="2402820"/>
          <a:ext cx="484896" cy="4848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CDB59F-33E1-4F93-BCFF-303ACFEE8D82}">
      <dsp:nvSpPr>
        <dsp:cNvPr id="0" name=""/>
        <dsp:cNvSpPr/>
      </dsp:nvSpPr>
      <dsp:spPr>
        <a:xfrm>
          <a:off x="1018283" y="2204453"/>
          <a:ext cx="8607099" cy="881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06" tIns="93306" rIns="93306" bIns="93306" numCol="1" spcCol="1270" anchor="ctr" anchorCtr="0">
          <a:noAutofit/>
        </a:bodyPr>
        <a:lstStyle/>
        <a:p>
          <a:pPr marL="0" lvl="0" indent="0" algn="l" defTabSz="889000">
            <a:lnSpc>
              <a:spcPct val="90000"/>
            </a:lnSpc>
            <a:spcBef>
              <a:spcPct val="0"/>
            </a:spcBef>
            <a:spcAft>
              <a:spcPct val="35000"/>
            </a:spcAft>
            <a:buNone/>
          </a:pPr>
          <a:r>
            <a:rPr lang="en-US" sz="2000" kern="1200" dirty="0"/>
            <a:t>Step 3: Developing visualizations and trends to explore the dataset to answer the questions </a:t>
          </a:r>
        </a:p>
      </dsp:txBody>
      <dsp:txXfrm>
        <a:off x="1018283" y="2204453"/>
        <a:ext cx="8607099" cy="8816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A32AE-0DA9-48FA-872C-537A48B2AC9B}">
      <dsp:nvSpPr>
        <dsp:cNvPr id="0" name=""/>
        <dsp:cNvSpPr/>
      </dsp:nvSpPr>
      <dsp:spPr>
        <a:xfrm>
          <a:off x="1521908" y="0"/>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05E8A1-E216-4CBA-A114-22F1A50B4412}">
      <dsp:nvSpPr>
        <dsp:cNvPr id="0" name=""/>
        <dsp:cNvSpPr/>
      </dsp:nvSpPr>
      <dsp:spPr>
        <a:xfrm>
          <a:off x="119279" y="1643241"/>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Graph</a:t>
          </a:r>
        </a:p>
      </dsp:txBody>
      <dsp:txXfrm>
        <a:off x="119279" y="1643241"/>
        <a:ext cx="4315781" cy="647367"/>
      </dsp:txXfrm>
    </dsp:sp>
    <dsp:sp modelId="{BAD1C0DC-CB99-413E-A968-2CEFEA13E293}">
      <dsp:nvSpPr>
        <dsp:cNvPr id="0" name=""/>
        <dsp:cNvSpPr/>
      </dsp:nvSpPr>
      <dsp:spPr>
        <a:xfrm>
          <a:off x="119279" y="2352337"/>
          <a:ext cx="4315781" cy="734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Selecting appropriate visualization graph to convey the intended message</a:t>
          </a:r>
        </a:p>
      </dsp:txBody>
      <dsp:txXfrm>
        <a:off x="119279" y="2352337"/>
        <a:ext cx="4315781" cy="734123"/>
      </dsp:txXfrm>
    </dsp:sp>
    <dsp:sp modelId="{C626F7AC-9E2A-46AA-A7CF-0EFB4E8C37EA}">
      <dsp:nvSpPr>
        <dsp:cNvPr id="0" name=""/>
        <dsp:cNvSpPr/>
      </dsp:nvSpPr>
      <dsp:spPr>
        <a:xfrm>
          <a:off x="6592951" y="0"/>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261261-654B-4724-A472-F3F3F6A26CEB}">
      <dsp:nvSpPr>
        <dsp:cNvPr id="0" name=""/>
        <dsp:cNvSpPr/>
      </dsp:nvSpPr>
      <dsp:spPr>
        <a:xfrm>
          <a:off x="5190322" y="1643241"/>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Data</a:t>
          </a:r>
        </a:p>
      </dsp:txBody>
      <dsp:txXfrm>
        <a:off x="5190322" y="1643241"/>
        <a:ext cx="4315781" cy="647367"/>
      </dsp:txXfrm>
    </dsp:sp>
    <dsp:sp modelId="{C2B42FB0-3EBD-4F2C-903A-AF40FE9BF48E}">
      <dsp:nvSpPr>
        <dsp:cNvPr id="0" name=""/>
        <dsp:cNvSpPr/>
      </dsp:nvSpPr>
      <dsp:spPr>
        <a:xfrm>
          <a:off x="5190322" y="2352337"/>
          <a:ext cx="4315781" cy="734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Making sense of data, especially in the consumer index table </a:t>
          </a:r>
        </a:p>
      </dsp:txBody>
      <dsp:txXfrm>
        <a:off x="5190322" y="2352337"/>
        <a:ext cx="4315781" cy="7341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B346A-FF3B-4846-9AD8-2AB44A9D7C5A}">
      <dsp:nvSpPr>
        <dsp:cNvPr id="0" name=""/>
        <dsp:cNvSpPr/>
      </dsp:nvSpPr>
      <dsp:spPr>
        <a:xfrm>
          <a:off x="0" y="0"/>
          <a:ext cx="962538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0B15F6-95CB-174A-8922-266CFF8278ED}">
      <dsp:nvSpPr>
        <dsp:cNvPr id="0" name=""/>
        <dsp:cNvSpPr/>
      </dsp:nvSpPr>
      <dsp:spPr>
        <a:xfrm>
          <a:off x="0" y="0"/>
          <a:ext cx="9625383" cy="154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CA" sz="3100" b="1" kern="1200" dirty="0"/>
            <a:t>Demographic Impact: </a:t>
          </a:r>
          <a:r>
            <a:rPr lang="en-CA" sz="3100" b="0" kern="1200" dirty="0"/>
            <a:t>I</a:t>
          </a:r>
          <a:r>
            <a:rPr lang="en-CA" sz="3100" kern="1200" dirty="0"/>
            <a:t>nvestigate how factors such as population growth, age, and immigration patterns influence real estate trends</a:t>
          </a:r>
          <a:endParaRPr lang="en-US" sz="3100" kern="1200" dirty="0"/>
        </a:p>
      </dsp:txBody>
      <dsp:txXfrm>
        <a:off x="0" y="0"/>
        <a:ext cx="9625383" cy="1543230"/>
      </dsp:txXfrm>
    </dsp:sp>
    <dsp:sp modelId="{653F5A8A-B175-2A4E-B958-A7DF2EA00A2C}">
      <dsp:nvSpPr>
        <dsp:cNvPr id="0" name=""/>
        <dsp:cNvSpPr/>
      </dsp:nvSpPr>
      <dsp:spPr>
        <a:xfrm>
          <a:off x="0" y="1543230"/>
          <a:ext cx="962538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3D770-34A7-6048-AFCC-38F8802EA60A}">
      <dsp:nvSpPr>
        <dsp:cNvPr id="0" name=""/>
        <dsp:cNvSpPr/>
      </dsp:nvSpPr>
      <dsp:spPr>
        <a:xfrm>
          <a:off x="0" y="1543230"/>
          <a:ext cx="9625383" cy="154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CA" sz="3100" b="1" kern="1200" dirty="0"/>
            <a:t>Comparative Analysis with Global Markets: </a:t>
          </a:r>
          <a:r>
            <a:rPr lang="en-CA" sz="3100" kern="1200" dirty="0"/>
            <a:t>Conduct analysis of real estate trends in Canada with other global markets and identify patterns.</a:t>
          </a:r>
          <a:endParaRPr lang="en-US" sz="3100" kern="1200" dirty="0"/>
        </a:p>
      </dsp:txBody>
      <dsp:txXfrm>
        <a:off x="0" y="1543230"/>
        <a:ext cx="9625383" cy="15432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7T03:38:19.8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14369 8356,'0'0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1/16/24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1/16/24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1/16/24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fricanarguments.org/category/african-arguments/country/central/congo-brazzaville/"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pic>
        <p:nvPicPr>
          <p:cNvPr id="35" name="Picture 34" descr="Digital financial graph">
            <a:extLst>
              <a:ext uri="{FF2B5EF4-FFF2-40B4-BE49-F238E27FC236}">
                <a16:creationId xmlns:a16="http://schemas.microsoft.com/office/drawing/2014/main" id="{ABEC6A4D-42C7-48BD-42FD-439EDA550917}"/>
              </a:ext>
            </a:extLst>
          </p:cNvPr>
          <p:cNvPicPr>
            <a:picLocks noChangeAspect="1"/>
          </p:cNvPicPr>
          <p:nvPr/>
        </p:nvPicPr>
        <p:blipFill rotWithShape="1">
          <a:blip r:embed="rId2">
            <a:alphaModFix amt="35000"/>
          </a:blip>
          <a:srcRect t="6560" r="-1" b="-1"/>
          <a:stretch/>
        </p:blipFill>
        <p:spPr>
          <a:xfrm>
            <a:off x="474133" y="474133"/>
            <a:ext cx="11243734" cy="5909733"/>
          </a:xfrm>
          <a:prstGeom prst="rect">
            <a:avLst/>
          </a:prstGeom>
        </p:spPr>
      </p:pic>
      <p:sp>
        <p:nvSpPr>
          <p:cNvPr id="2" name="Title 1">
            <a:extLst>
              <a:ext uri="{FF2B5EF4-FFF2-40B4-BE49-F238E27FC236}">
                <a16:creationId xmlns:a16="http://schemas.microsoft.com/office/drawing/2014/main" id="{CCAC9EF2-9017-F46F-0EA4-AC837DC62F8F}"/>
              </a:ext>
            </a:extLst>
          </p:cNvPr>
          <p:cNvSpPr>
            <a:spLocks noGrp="1"/>
          </p:cNvSpPr>
          <p:nvPr>
            <p:ph type="ctrTitle"/>
          </p:nvPr>
        </p:nvSpPr>
        <p:spPr>
          <a:xfrm>
            <a:off x="1154954" y="2099733"/>
            <a:ext cx="8827245" cy="2677648"/>
          </a:xfrm>
        </p:spPr>
        <p:txBody>
          <a:bodyPr>
            <a:normAutofit/>
          </a:bodyPr>
          <a:lstStyle/>
          <a:p>
            <a:r>
              <a:rPr lang="en-CA" b="0" i="0">
                <a:solidFill>
                  <a:srgbClr val="FFFFFF"/>
                </a:solidFill>
                <a:effectLst/>
                <a:latin typeface="-apple-system"/>
              </a:rPr>
              <a:t>Data Visualization And Dashboard with Tableau</a:t>
            </a:r>
            <a:br>
              <a:rPr lang="en-CA" b="0" i="0">
                <a:solidFill>
                  <a:srgbClr val="FFFFFF"/>
                </a:solidFill>
                <a:effectLst/>
                <a:latin typeface="-apple-system"/>
              </a:rPr>
            </a:br>
            <a:endParaRPr lang="en-US">
              <a:solidFill>
                <a:srgbClr val="FFFFFF"/>
              </a:solidFill>
            </a:endParaRPr>
          </a:p>
        </p:txBody>
      </p:sp>
      <p:sp>
        <p:nvSpPr>
          <p:cNvPr id="3" name="Subtitle 2">
            <a:extLst>
              <a:ext uri="{FF2B5EF4-FFF2-40B4-BE49-F238E27FC236}">
                <a16:creationId xmlns:a16="http://schemas.microsoft.com/office/drawing/2014/main" id="{3829D0A0-B67A-7E36-B405-6723DF013F64}"/>
              </a:ext>
            </a:extLst>
          </p:cNvPr>
          <p:cNvSpPr>
            <a:spLocks noGrp="1"/>
          </p:cNvSpPr>
          <p:nvPr>
            <p:ph type="subTitle" idx="1"/>
          </p:nvPr>
        </p:nvSpPr>
        <p:spPr>
          <a:xfrm>
            <a:off x="1154954" y="4777380"/>
            <a:ext cx="8827245" cy="861420"/>
          </a:xfrm>
        </p:spPr>
        <p:txBody>
          <a:bodyPr>
            <a:normAutofit/>
          </a:bodyPr>
          <a:lstStyle/>
          <a:p>
            <a:r>
              <a:rPr lang="en-US" dirty="0">
                <a:solidFill>
                  <a:srgbClr val="FFFFFF"/>
                </a:solidFill>
              </a:rPr>
              <a:t>Priya Ganesan</a:t>
            </a:r>
            <a:br>
              <a:rPr lang="en-US" dirty="0">
                <a:solidFill>
                  <a:srgbClr val="FFFFFF"/>
                </a:solidFill>
              </a:rPr>
            </a:br>
            <a:r>
              <a:rPr lang="en-US" dirty="0">
                <a:solidFill>
                  <a:srgbClr val="FFFFFF"/>
                </a:solidFill>
              </a:rPr>
              <a:t>January 2024</a:t>
            </a:r>
          </a:p>
        </p:txBody>
      </p:sp>
      <p:sp>
        <p:nvSpPr>
          <p:cNvPr id="52" name="Rectangle 51">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25C6BE70-526A-76E4-A441-D58FCE177F95}"/>
                  </a:ext>
                </a:extLst>
              </p14:cNvPr>
              <p14:cNvContentPartPr/>
              <p14:nvPr/>
            </p14:nvContentPartPr>
            <p14:xfrm>
              <a:off x="5172840" y="3008160"/>
              <a:ext cx="360" cy="360"/>
            </p14:xfrm>
          </p:contentPart>
        </mc:Choice>
        <mc:Fallback>
          <p:pic>
            <p:nvPicPr>
              <p:cNvPr id="5" name="Ink 4">
                <a:extLst>
                  <a:ext uri="{FF2B5EF4-FFF2-40B4-BE49-F238E27FC236}">
                    <a16:creationId xmlns:a16="http://schemas.microsoft.com/office/drawing/2014/main" id="{25C6BE70-526A-76E4-A441-D58FCE177F95}"/>
                  </a:ext>
                </a:extLst>
              </p:cNvPr>
              <p:cNvPicPr/>
              <p:nvPr/>
            </p:nvPicPr>
            <p:blipFill>
              <a:blip r:embed="rId4"/>
              <a:stretch>
                <a:fillRect/>
              </a:stretch>
            </p:blipFill>
            <p:spPr>
              <a:xfrm>
                <a:off x="5157000" y="2944800"/>
                <a:ext cx="31680" cy="127080"/>
              </a:xfrm>
              <a:prstGeom prst="rect">
                <a:avLst/>
              </a:prstGeom>
            </p:spPr>
          </p:pic>
        </mc:Fallback>
      </mc:AlternateContent>
    </p:spTree>
    <p:extLst>
      <p:ext uri="{BB962C8B-B14F-4D97-AF65-F5344CB8AC3E}">
        <p14:creationId xmlns:p14="http://schemas.microsoft.com/office/powerpoint/2010/main" val="11197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3" name="Content Placeholder 2">
            <a:extLst>
              <a:ext uri="{FF2B5EF4-FFF2-40B4-BE49-F238E27FC236}">
                <a16:creationId xmlns:a16="http://schemas.microsoft.com/office/drawing/2014/main" id="{F8E41CE5-C3D2-4BC5-80B8-9E58CBDAB405}"/>
              </a:ext>
            </a:extLst>
          </p:cNvPr>
          <p:cNvSpPr>
            <a:spLocks noGrp="1"/>
          </p:cNvSpPr>
          <p:nvPr>
            <p:ph idx="1"/>
          </p:nvPr>
        </p:nvSpPr>
        <p:spPr>
          <a:xfrm>
            <a:off x="1154954" y="2079173"/>
            <a:ext cx="9164703" cy="3730689"/>
          </a:xfrm>
        </p:spPr>
        <p:txBody>
          <a:bodyPr anchor="ctr">
            <a:normAutofit/>
          </a:bodyPr>
          <a:lstStyle/>
          <a:p>
            <a:r>
              <a:rPr lang="en-US" sz="3200" dirty="0">
                <a:solidFill>
                  <a:schemeClr val="tx1"/>
                </a:solidFill>
              </a:rPr>
              <a:t>Thank you for watching this presentation!</a:t>
            </a:r>
          </a:p>
        </p:txBody>
      </p:sp>
    </p:spTree>
    <p:extLst>
      <p:ext uri="{BB962C8B-B14F-4D97-AF65-F5344CB8AC3E}">
        <p14:creationId xmlns:p14="http://schemas.microsoft.com/office/powerpoint/2010/main" val="34910280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7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ity skyline at night&#10;&#10;Description automatically generated">
            <a:extLst>
              <a:ext uri="{FF2B5EF4-FFF2-40B4-BE49-F238E27FC236}">
                <a16:creationId xmlns:a16="http://schemas.microsoft.com/office/drawing/2014/main" id="{8F71547E-1259-B4D6-46DB-7B4871F4A146}"/>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l="13881" r="22119"/>
          <a:stretch/>
        </p:blipFill>
        <p:spPr>
          <a:xfrm>
            <a:off x="20" y="10"/>
            <a:ext cx="12191980" cy="6857990"/>
          </a:xfrm>
          <a:prstGeom prst="rect">
            <a:avLst/>
          </a:prstGeom>
        </p:spPr>
      </p:pic>
      <p:sp>
        <p:nvSpPr>
          <p:cNvPr id="2" name="Title 1">
            <a:extLst>
              <a:ext uri="{FF2B5EF4-FFF2-40B4-BE49-F238E27FC236}">
                <a16:creationId xmlns:a16="http://schemas.microsoft.com/office/drawing/2014/main" id="{E0BE14D2-6D73-EC05-8097-3ECF8AF925F7}"/>
              </a:ext>
            </a:extLst>
          </p:cNvPr>
          <p:cNvSpPr>
            <a:spLocks noGrp="1"/>
          </p:cNvSpPr>
          <p:nvPr>
            <p:ph type="title"/>
          </p:nvPr>
        </p:nvSpPr>
        <p:spPr>
          <a:xfrm>
            <a:off x="1154954" y="973668"/>
            <a:ext cx="8761413" cy="706964"/>
          </a:xfrm>
        </p:spPr>
        <p:txBody>
          <a:bodyPr>
            <a:normAutofit/>
          </a:bodyPr>
          <a:lstStyle/>
          <a:p>
            <a:r>
              <a:rPr lang="en-US">
                <a:solidFill>
                  <a:schemeClr val="tx1"/>
                </a:solidFill>
              </a:rPr>
              <a:t>PROJECT GOAL</a:t>
            </a:r>
          </a:p>
        </p:txBody>
      </p:sp>
      <p:sp>
        <p:nvSpPr>
          <p:cNvPr id="3" name="Content Placeholder 2">
            <a:extLst>
              <a:ext uri="{FF2B5EF4-FFF2-40B4-BE49-F238E27FC236}">
                <a16:creationId xmlns:a16="http://schemas.microsoft.com/office/drawing/2014/main" id="{88626123-D60E-C239-0378-30E122E7386E}"/>
              </a:ext>
            </a:extLst>
          </p:cNvPr>
          <p:cNvSpPr>
            <a:spLocks noGrp="1"/>
          </p:cNvSpPr>
          <p:nvPr>
            <p:ph idx="1"/>
          </p:nvPr>
        </p:nvSpPr>
        <p:spPr>
          <a:xfrm>
            <a:off x="1154954" y="2603500"/>
            <a:ext cx="8825659" cy="3416300"/>
          </a:xfrm>
        </p:spPr>
        <p:txBody>
          <a:bodyPr>
            <a:normAutofit/>
          </a:bodyPr>
          <a:lstStyle/>
          <a:p>
            <a:r>
              <a:rPr lang="en-CA" b="0" i="1">
                <a:solidFill>
                  <a:schemeClr val="tx1"/>
                </a:solidFill>
                <a:effectLst/>
                <a:latin typeface="Söhne"/>
              </a:rPr>
              <a:t>"Leverage Tableau to conduct a comprehensive analysis of Canada's real estate landscape over the last 40 years, addressing key questions and providing valuable insights using graphs. Utilize appropriate visualizations to showcase trends, comparisons, and correlations within the data. Ensure accuracy in unit consistency and focus on extracting meaningful patterns, trends."</a:t>
            </a:r>
            <a:br>
              <a:rPr lang="en-CA" b="0" i="0">
                <a:solidFill>
                  <a:schemeClr val="tx1"/>
                </a:solidFill>
                <a:effectLst/>
                <a:latin typeface="Söhne"/>
              </a:rPr>
            </a:br>
            <a:endParaRPr lang="en-CA" b="0" i="0">
              <a:solidFill>
                <a:schemeClr val="tx1"/>
              </a:solidFill>
              <a:effectLst/>
              <a:latin typeface="Söhne"/>
            </a:endParaRPr>
          </a:p>
        </p:txBody>
      </p:sp>
    </p:spTree>
    <p:extLst>
      <p:ext uri="{BB962C8B-B14F-4D97-AF65-F5344CB8AC3E}">
        <p14:creationId xmlns:p14="http://schemas.microsoft.com/office/powerpoint/2010/main" val="33207770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4BF0-FD88-F4B6-9D67-1588398A8FAC}"/>
              </a:ext>
            </a:extLst>
          </p:cNvPr>
          <p:cNvSpPr>
            <a:spLocks noGrp="1"/>
          </p:cNvSpPr>
          <p:nvPr>
            <p:ph type="title"/>
          </p:nvPr>
        </p:nvSpPr>
        <p:spPr>
          <a:xfrm>
            <a:off x="1154954" y="973668"/>
            <a:ext cx="8761413" cy="706964"/>
          </a:xfrm>
        </p:spPr>
        <p:txBody>
          <a:bodyPr>
            <a:normAutofit/>
          </a:bodyPr>
          <a:lstStyle/>
          <a:p>
            <a:r>
              <a:rPr lang="en-US">
                <a:solidFill>
                  <a:srgbClr val="EBEBEB"/>
                </a:solidFill>
              </a:rPr>
              <a:t>PROCESS OVERVIEW</a:t>
            </a:r>
          </a:p>
        </p:txBody>
      </p:sp>
      <p:graphicFrame>
        <p:nvGraphicFramePr>
          <p:cNvPr id="5" name="Content Placeholder 2">
            <a:extLst>
              <a:ext uri="{FF2B5EF4-FFF2-40B4-BE49-F238E27FC236}">
                <a16:creationId xmlns:a16="http://schemas.microsoft.com/office/drawing/2014/main" id="{1129F020-CD32-1479-4E39-F97CA67430F4}"/>
              </a:ext>
            </a:extLst>
          </p:cNvPr>
          <p:cNvGraphicFramePr>
            <a:graphicFrameLocks noGrp="1"/>
          </p:cNvGraphicFramePr>
          <p:nvPr>
            <p:ph idx="1"/>
            <p:extLst>
              <p:ext uri="{D42A27DB-BD31-4B8C-83A1-F6EECF244321}">
                <p14:modId xmlns:p14="http://schemas.microsoft.com/office/powerpoint/2010/main" val="2612547260"/>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0431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D645E96-45CC-22F3-723D-104ECD5E0E84}"/>
              </a:ext>
            </a:extLst>
          </p:cNvPr>
          <p:cNvSpPr>
            <a:spLocks noGrp="1"/>
          </p:cNvSpPr>
          <p:nvPr>
            <p:ph type="title"/>
          </p:nvPr>
        </p:nvSpPr>
        <p:spPr>
          <a:xfrm>
            <a:off x="8730342" y="496335"/>
            <a:ext cx="2972997" cy="551803"/>
          </a:xfrm>
        </p:spPr>
        <p:txBody>
          <a:bodyPr anchor="b">
            <a:normAutofit fontScale="90000"/>
          </a:bodyPr>
          <a:lstStyle/>
          <a:p>
            <a:r>
              <a:rPr lang="en-US" b="1" dirty="0">
                <a:solidFill>
                  <a:schemeClr val="tx2"/>
                </a:solidFill>
              </a:rPr>
              <a:t>RESULTS</a:t>
            </a:r>
            <a:endParaRPr lang="en-US" dirty="0">
              <a:solidFill>
                <a:schemeClr val="tx2"/>
              </a:solidFill>
            </a:endParaRPr>
          </a:p>
        </p:txBody>
      </p:sp>
      <p:sp>
        <p:nvSpPr>
          <p:cNvPr id="41" name="Rectangle 40">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Content Placeholder 8">
            <a:extLst>
              <a:ext uri="{FF2B5EF4-FFF2-40B4-BE49-F238E27FC236}">
                <a16:creationId xmlns:a16="http://schemas.microsoft.com/office/drawing/2014/main" id="{0855D064-303D-F0B8-4D75-D82A4D30C6D2}"/>
              </a:ext>
            </a:extLst>
          </p:cNvPr>
          <p:cNvSpPr>
            <a:spLocks noGrp="1"/>
          </p:cNvSpPr>
          <p:nvPr>
            <p:ph idx="1"/>
          </p:nvPr>
        </p:nvSpPr>
        <p:spPr>
          <a:xfrm>
            <a:off x="1154954" y="2079173"/>
            <a:ext cx="8182191" cy="3730689"/>
          </a:xfrm>
        </p:spPr>
        <p:txBody>
          <a:bodyPr anchor="ctr">
            <a:normAutofit/>
          </a:bodyPr>
          <a:lstStyle/>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8" name="Picture 7" descr="A graph of a house price&#10;&#10;Description automatically generated with medium confidence">
            <a:extLst>
              <a:ext uri="{FF2B5EF4-FFF2-40B4-BE49-F238E27FC236}">
                <a16:creationId xmlns:a16="http://schemas.microsoft.com/office/drawing/2014/main" id="{B8BFC0F0-B91E-8DDD-A012-C80F15370F49}"/>
              </a:ext>
            </a:extLst>
          </p:cNvPr>
          <p:cNvPicPr>
            <a:picLocks noChangeAspect="1"/>
          </p:cNvPicPr>
          <p:nvPr/>
        </p:nvPicPr>
        <p:blipFill>
          <a:blip r:embed="rId2"/>
          <a:stretch>
            <a:fillRect/>
          </a:stretch>
        </p:blipFill>
        <p:spPr>
          <a:xfrm>
            <a:off x="476250" y="496335"/>
            <a:ext cx="7709805" cy="5567008"/>
          </a:xfrm>
          <a:prstGeom prst="rect">
            <a:avLst/>
          </a:prstGeom>
        </p:spPr>
      </p:pic>
      <p:sp>
        <p:nvSpPr>
          <p:cNvPr id="10" name="TextBox 9">
            <a:extLst>
              <a:ext uri="{FF2B5EF4-FFF2-40B4-BE49-F238E27FC236}">
                <a16:creationId xmlns:a16="http://schemas.microsoft.com/office/drawing/2014/main" id="{FA8D42BD-AC40-4BB2-AAC0-562F55935143}"/>
              </a:ext>
            </a:extLst>
          </p:cNvPr>
          <p:cNvSpPr txBox="1"/>
          <p:nvPr/>
        </p:nvSpPr>
        <p:spPr>
          <a:xfrm>
            <a:off x="8183641" y="1285547"/>
            <a:ext cx="3276600" cy="4524315"/>
          </a:xfrm>
          <a:prstGeom prst="rect">
            <a:avLst/>
          </a:prstGeom>
          <a:noFill/>
        </p:spPr>
        <p:txBody>
          <a:bodyPr wrap="square" rtlCol="0">
            <a:spAutoFit/>
          </a:bodyPr>
          <a:lstStyle/>
          <a:p>
            <a:r>
              <a:rPr lang="en-CA" sz="1600" b="1" dirty="0"/>
              <a:t>Geo Heat Map </a:t>
            </a:r>
            <a:r>
              <a:rPr lang="en-CA" sz="1600" dirty="0"/>
              <a:t>shows</a:t>
            </a:r>
          </a:p>
          <a:p>
            <a:r>
              <a:rPr lang="en-CA" sz="1600" b="0" i="0" dirty="0">
                <a:effectLst/>
              </a:rPr>
              <a:t>Ontario, Newfoundland, and British Columbia lead in real estate with higher property values.</a:t>
            </a:r>
            <a:br>
              <a:rPr lang="en-CA" sz="1600" b="0" i="0" dirty="0">
                <a:effectLst/>
              </a:rPr>
            </a:br>
            <a:br>
              <a:rPr lang="en-CA" sz="1600" b="0" i="0" dirty="0">
                <a:effectLst/>
              </a:rPr>
            </a:br>
            <a:r>
              <a:rPr lang="en-CA" sz="1600" b="1" i="0" dirty="0">
                <a:effectLst/>
              </a:rPr>
              <a:t>Office spaces</a:t>
            </a:r>
            <a:r>
              <a:rPr lang="en-CA" sz="1600" b="0" i="0" dirty="0">
                <a:effectLst/>
              </a:rPr>
              <a:t> have been pricier than houses, with housing prices slowly catching up from 2016</a:t>
            </a:r>
            <a:r>
              <a:rPr lang="en-CA" b="0" i="0" dirty="0">
                <a:effectLst/>
              </a:rPr>
              <a:t>.</a:t>
            </a:r>
          </a:p>
          <a:p>
            <a:endParaRPr lang="en-CA" b="0" i="0" dirty="0">
              <a:effectLst/>
            </a:endParaRPr>
          </a:p>
          <a:p>
            <a:r>
              <a:rPr lang="en-CA" sz="1800" b="1" i="0" dirty="0">
                <a:effectLst/>
              </a:rPr>
              <a:t>Housing</a:t>
            </a:r>
            <a:r>
              <a:rPr lang="en-CA" sz="1800" b="0" i="0" dirty="0">
                <a:effectLst/>
              </a:rPr>
              <a:t> </a:t>
            </a:r>
            <a:r>
              <a:rPr lang="en-CA" sz="1800" b="1" i="0" dirty="0">
                <a:effectLst/>
              </a:rPr>
              <a:t>Price Trend</a:t>
            </a:r>
            <a:br>
              <a:rPr lang="en-CA" sz="1800" b="0" i="0" dirty="0">
                <a:effectLst/>
              </a:rPr>
            </a:br>
            <a:r>
              <a:rPr lang="en-CA" sz="1800" b="0" i="0" dirty="0">
                <a:effectLst/>
              </a:rPr>
              <a:t>shows fluctuations, with significant increases in housing price in the 1980s to 1990s and from 2004-2010. </a:t>
            </a:r>
            <a:endParaRPr lang="en-US" i="1" dirty="0"/>
          </a:p>
        </p:txBody>
      </p:sp>
    </p:spTree>
    <p:extLst>
      <p:ext uri="{BB962C8B-B14F-4D97-AF65-F5344CB8AC3E}">
        <p14:creationId xmlns:p14="http://schemas.microsoft.com/office/powerpoint/2010/main" val="57088127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D645E96-45CC-22F3-723D-104ECD5E0E84}"/>
              </a:ext>
            </a:extLst>
          </p:cNvPr>
          <p:cNvSpPr>
            <a:spLocks noGrp="1"/>
          </p:cNvSpPr>
          <p:nvPr>
            <p:ph type="title"/>
          </p:nvPr>
        </p:nvSpPr>
        <p:spPr>
          <a:xfrm>
            <a:off x="8730342" y="496335"/>
            <a:ext cx="2972997" cy="551803"/>
          </a:xfrm>
        </p:spPr>
        <p:txBody>
          <a:bodyPr anchor="b">
            <a:normAutofit fontScale="90000"/>
          </a:bodyPr>
          <a:lstStyle/>
          <a:p>
            <a:r>
              <a:rPr lang="en-US" b="1" dirty="0">
                <a:solidFill>
                  <a:schemeClr val="tx2"/>
                </a:solidFill>
              </a:rPr>
              <a:t>RESULTS</a:t>
            </a:r>
            <a:endParaRPr lang="en-US" dirty="0">
              <a:solidFill>
                <a:schemeClr val="tx2"/>
              </a:solidFill>
            </a:endParaRPr>
          </a:p>
        </p:txBody>
      </p:sp>
      <p:sp>
        <p:nvSpPr>
          <p:cNvPr id="41" name="Rectangle 40">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Content Placeholder 8">
            <a:extLst>
              <a:ext uri="{FF2B5EF4-FFF2-40B4-BE49-F238E27FC236}">
                <a16:creationId xmlns:a16="http://schemas.microsoft.com/office/drawing/2014/main" id="{0855D064-303D-F0B8-4D75-D82A4D30C6D2}"/>
              </a:ext>
            </a:extLst>
          </p:cNvPr>
          <p:cNvSpPr>
            <a:spLocks noGrp="1"/>
          </p:cNvSpPr>
          <p:nvPr>
            <p:ph idx="1"/>
          </p:nvPr>
        </p:nvSpPr>
        <p:spPr>
          <a:xfrm>
            <a:off x="1154954" y="2079173"/>
            <a:ext cx="8182191" cy="3730689"/>
          </a:xfrm>
        </p:spPr>
        <p:txBody>
          <a:bodyPr anchor="ctr">
            <a:normAutofit/>
          </a:bodyPr>
          <a:lstStyle/>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6" name="Picture 5" descr="A graph of a house construction&#10;&#10;Description automatically generated with medium confidence">
            <a:extLst>
              <a:ext uri="{FF2B5EF4-FFF2-40B4-BE49-F238E27FC236}">
                <a16:creationId xmlns:a16="http://schemas.microsoft.com/office/drawing/2014/main" id="{F67E8EFC-94C6-3F24-1512-5DFE0DF3B764}"/>
              </a:ext>
            </a:extLst>
          </p:cNvPr>
          <p:cNvPicPr>
            <a:picLocks noChangeAspect="1"/>
          </p:cNvPicPr>
          <p:nvPr/>
        </p:nvPicPr>
        <p:blipFill>
          <a:blip r:embed="rId2"/>
          <a:stretch>
            <a:fillRect/>
          </a:stretch>
        </p:blipFill>
        <p:spPr>
          <a:xfrm>
            <a:off x="476248" y="473745"/>
            <a:ext cx="8112581" cy="5887920"/>
          </a:xfrm>
          <a:prstGeom prst="rect">
            <a:avLst/>
          </a:prstGeom>
        </p:spPr>
      </p:pic>
      <p:sp>
        <p:nvSpPr>
          <p:cNvPr id="7" name="TextBox 6">
            <a:extLst>
              <a:ext uri="{FF2B5EF4-FFF2-40B4-BE49-F238E27FC236}">
                <a16:creationId xmlns:a16="http://schemas.microsoft.com/office/drawing/2014/main" id="{2900A455-1A7E-CC6F-E511-8315C6D113A0}"/>
              </a:ext>
            </a:extLst>
          </p:cNvPr>
          <p:cNvSpPr txBox="1"/>
          <p:nvPr/>
        </p:nvSpPr>
        <p:spPr>
          <a:xfrm>
            <a:off x="8730341" y="1048138"/>
            <a:ext cx="2808516" cy="2800767"/>
          </a:xfrm>
          <a:prstGeom prst="rect">
            <a:avLst/>
          </a:prstGeom>
          <a:noFill/>
        </p:spPr>
        <p:txBody>
          <a:bodyPr wrap="square" rtlCol="0">
            <a:spAutoFit/>
          </a:bodyPr>
          <a:lstStyle/>
          <a:p>
            <a:r>
              <a:rPr lang="en-CA" sz="1600" b="1" dirty="0"/>
              <a:t>Housing Construction</a:t>
            </a:r>
          </a:p>
          <a:p>
            <a:br>
              <a:rPr lang="en-CA" sz="1600" dirty="0"/>
            </a:br>
            <a:r>
              <a:rPr lang="en-CA" sz="1600" dirty="0"/>
              <a:t>1960s to the early 1980s, there is a noticeable rise in housing construction and completed projects. </a:t>
            </a:r>
          </a:p>
          <a:p>
            <a:endParaRPr lang="en-CA" sz="1600" dirty="0"/>
          </a:p>
          <a:p>
            <a:r>
              <a:rPr lang="en-CA" sz="1600" b="1" dirty="0"/>
              <a:t>House Affordability</a:t>
            </a:r>
          </a:p>
          <a:p>
            <a:r>
              <a:rPr lang="en-CA" sz="1600" dirty="0"/>
              <a:t>declined after 2006, with a consistent increase in housing prices. </a:t>
            </a:r>
            <a:endParaRPr lang="en-US" sz="1600" dirty="0"/>
          </a:p>
        </p:txBody>
      </p:sp>
    </p:spTree>
    <p:extLst>
      <p:ext uri="{BB962C8B-B14F-4D97-AF65-F5344CB8AC3E}">
        <p14:creationId xmlns:p14="http://schemas.microsoft.com/office/powerpoint/2010/main" val="19620925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D645E96-45CC-22F3-723D-104ECD5E0E84}"/>
              </a:ext>
            </a:extLst>
          </p:cNvPr>
          <p:cNvSpPr>
            <a:spLocks noGrp="1"/>
          </p:cNvSpPr>
          <p:nvPr>
            <p:ph type="title"/>
          </p:nvPr>
        </p:nvSpPr>
        <p:spPr>
          <a:xfrm>
            <a:off x="8939536" y="496335"/>
            <a:ext cx="2452009" cy="551803"/>
          </a:xfrm>
        </p:spPr>
        <p:txBody>
          <a:bodyPr anchor="b">
            <a:normAutofit/>
          </a:bodyPr>
          <a:lstStyle/>
          <a:p>
            <a:r>
              <a:rPr lang="en-US" sz="2800" b="1" dirty="0">
                <a:solidFill>
                  <a:schemeClr val="tx2"/>
                </a:solidFill>
              </a:rPr>
              <a:t>RESULTS</a:t>
            </a:r>
            <a:endParaRPr lang="en-US" sz="2800" dirty="0">
              <a:solidFill>
                <a:schemeClr val="tx2"/>
              </a:solidFill>
            </a:endParaRPr>
          </a:p>
        </p:txBody>
      </p:sp>
      <p:sp>
        <p:nvSpPr>
          <p:cNvPr id="41" name="Rectangle 40">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Content Placeholder 8">
            <a:extLst>
              <a:ext uri="{FF2B5EF4-FFF2-40B4-BE49-F238E27FC236}">
                <a16:creationId xmlns:a16="http://schemas.microsoft.com/office/drawing/2014/main" id="{0855D064-303D-F0B8-4D75-D82A4D30C6D2}"/>
              </a:ext>
            </a:extLst>
          </p:cNvPr>
          <p:cNvSpPr>
            <a:spLocks noGrp="1"/>
          </p:cNvSpPr>
          <p:nvPr>
            <p:ph idx="1"/>
          </p:nvPr>
        </p:nvSpPr>
        <p:spPr>
          <a:xfrm>
            <a:off x="1154954" y="2079173"/>
            <a:ext cx="8182191" cy="3730689"/>
          </a:xfrm>
        </p:spPr>
        <p:txBody>
          <a:bodyPr anchor="ctr">
            <a:normAutofit/>
          </a:bodyPr>
          <a:lstStyle/>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7" name="TextBox 6">
            <a:extLst>
              <a:ext uri="{FF2B5EF4-FFF2-40B4-BE49-F238E27FC236}">
                <a16:creationId xmlns:a16="http://schemas.microsoft.com/office/drawing/2014/main" id="{2900A455-1A7E-CC6F-E511-8315C6D113A0}"/>
              </a:ext>
            </a:extLst>
          </p:cNvPr>
          <p:cNvSpPr txBox="1"/>
          <p:nvPr/>
        </p:nvSpPr>
        <p:spPr>
          <a:xfrm>
            <a:off x="9036259" y="1006353"/>
            <a:ext cx="2452009" cy="4801314"/>
          </a:xfrm>
          <a:prstGeom prst="rect">
            <a:avLst/>
          </a:prstGeom>
          <a:noFill/>
        </p:spPr>
        <p:txBody>
          <a:bodyPr wrap="square" rtlCol="0">
            <a:spAutoFit/>
          </a:bodyPr>
          <a:lstStyle/>
          <a:p>
            <a:r>
              <a:rPr lang="en-CA" dirty="0"/>
              <a:t>Impact of key economic crises in the last 40 years.</a:t>
            </a:r>
          </a:p>
          <a:p>
            <a:endParaRPr lang="en-CA" dirty="0"/>
          </a:p>
          <a:p>
            <a:r>
              <a:rPr lang="en-CA" dirty="0"/>
              <a:t>Real estate prices experienced a drop during the 1990 recession and the financial crisis.</a:t>
            </a:r>
          </a:p>
          <a:p>
            <a:br>
              <a:rPr lang="en-CA" dirty="0"/>
            </a:br>
            <a:r>
              <a:rPr lang="en-CA" dirty="0"/>
              <a:t>Additionally, we can see a dip in </a:t>
            </a:r>
            <a:r>
              <a:rPr lang="en-CA" b="1" dirty="0"/>
              <a:t>Consumer Price Index</a:t>
            </a:r>
            <a:r>
              <a:rPr lang="en-CA" dirty="0"/>
              <a:t> during the financial crisis.</a:t>
            </a:r>
          </a:p>
          <a:p>
            <a:endParaRPr lang="en-CA" dirty="0">
              <a:latin typeface="Söhne"/>
            </a:endParaRPr>
          </a:p>
          <a:p>
            <a:r>
              <a:rPr lang="en-CA" dirty="0">
                <a:latin typeface="Söhne"/>
              </a:rPr>
              <a:t> </a:t>
            </a:r>
            <a:endParaRPr lang="en-US" dirty="0">
              <a:latin typeface="Söhne"/>
            </a:endParaRPr>
          </a:p>
        </p:txBody>
      </p:sp>
      <p:pic>
        <p:nvPicPr>
          <p:cNvPr id="4" name="Picture 3" descr="A graph of the rising economic crisis&#10;&#10;Description automatically generated with medium confidence">
            <a:extLst>
              <a:ext uri="{FF2B5EF4-FFF2-40B4-BE49-F238E27FC236}">
                <a16:creationId xmlns:a16="http://schemas.microsoft.com/office/drawing/2014/main" id="{D5787074-4AA3-8DBF-8E29-B01BBD5B493B}"/>
              </a:ext>
            </a:extLst>
          </p:cNvPr>
          <p:cNvPicPr>
            <a:picLocks noChangeAspect="1"/>
          </p:cNvPicPr>
          <p:nvPr/>
        </p:nvPicPr>
        <p:blipFill>
          <a:blip r:embed="rId2"/>
          <a:stretch>
            <a:fillRect/>
          </a:stretch>
        </p:blipFill>
        <p:spPr>
          <a:xfrm>
            <a:off x="533400" y="473744"/>
            <a:ext cx="8502859" cy="5611369"/>
          </a:xfrm>
          <a:prstGeom prst="rect">
            <a:avLst/>
          </a:prstGeom>
        </p:spPr>
      </p:pic>
    </p:spTree>
    <p:extLst>
      <p:ext uri="{BB962C8B-B14F-4D97-AF65-F5344CB8AC3E}">
        <p14:creationId xmlns:p14="http://schemas.microsoft.com/office/powerpoint/2010/main" val="288798510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D645E96-45CC-22F3-723D-104ECD5E0E84}"/>
              </a:ext>
            </a:extLst>
          </p:cNvPr>
          <p:cNvSpPr>
            <a:spLocks noGrp="1"/>
          </p:cNvSpPr>
          <p:nvPr>
            <p:ph type="title"/>
          </p:nvPr>
        </p:nvSpPr>
        <p:spPr>
          <a:xfrm>
            <a:off x="9036260" y="496335"/>
            <a:ext cx="2667079" cy="551803"/>
          </a:xfrm>
        </p:spPr>
        <p:txBody>
          <a:bodyPr anchor="b">
            <a:normAutofit fontScale="90000"/>
          </a:bodyPr>
          <a:lstStyle/>
          <a:p>
            <a:r>
              <a:rPr lang="en-US" b="1" dirty="0">
                <a:solidFill>
                  <a:schemeClr val="tx2"/>
                </a:solidFill>
              </a:rPr>
              <a:t>RESULTS</a:t>
            </a:r>
            <a:endParaRPr lang="en-US" dirty="0">
              <a:solidFill>
                <a:schemeClr val="tx2"/>
              </a:solidFill>
            </a:endParaRPr>
          </a:p>
        </p:txBody>
      </p:sp>
      <p:sp>
        <p:nvSpPr>
          <p:cNvPr id="41" name="Rectangle 40">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Content Placeholder 8">
            <a:extLst>
              <a:ext uri="{FF2B5EF4-FFF2-40B4-BE49-F238E27FC236}">
                <a16:creationId xmlns:a16="http://schemas.microsoft.com/office/drawing/2014/main" id="{0855D064-303D-F0B8-4D75-D82A4D30C6D2}"/>
              </a:ext>
            </a:extLst>
          </p:cNvPr>
          <p:cNvSpPr>
            <a:spLocks noGrp="1"/>
          </p:cNvSpPr>
          <p:nvPr>
            <p:ph idx="1"/>
          </p:nvPr>
        </p:nvSpPr>
        <p:spPr>
          <a:xfrm>
            <a:off x="1154954" y="2079173"/>
            <a:ext cx="8182191" cy="3730689"/>
          </a:xfrm>
        </p:spPr>
        <p:txBody>
          <a:bodyPr anchor="ctr">
            <a:normAutofit/>
          </a:bodyPr>
          <a:lstStyle/>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7" name="TextBox 6">
            <a:extLst>
              <a:ext uri="{FF2B5EF4-FFF2-40B4-BE49-F238E27FC236}">
                <a16:creationId xmlns:a16="http://schemas.microsoft.com/office/drawing/2014/main" id="{2900A455-1A7E-CC6F-E511-8315C6D113A0}"/>
              </a:ext>
            </a:extLst>
          </p:cNvPr>
          <p:cNvSpPr txBox="1"/>
          <p:nvPr/>
        </p:nvSpPr>
        <p:spPr>
          <a:xfrm>
            <a:off x="8371114" y="1185879"/>
            <a:ext cx="2993600" cy="5355312"/>
          </a:xfrm>
          <a:prstGeom prst="rect">
            <a:avLst/>
          </a:prstGeom>
          <a:noFill/>
        </p:spPr>
        <p:txBody>
          <a:bodyPr wrap="square" rtlCol="0">
            <a:spAutoFit/>
          </a:bodyPr>
          <a:lstStyle/>
          <a:p>
            <a:pPr algn="l"/>
            <a:r>
              <a:rPr lang="en-CA" b="1" dirty="0"/>
              <a:t>Tableau for model analysis</a:t>
            </a:r>
          </a:p>
          <a:p>
            <a:pPr algn="l"/>
            <a:endParaRPr lang="en-CA" dirty="0"/>
          </a:p>
          <a:p>
            <a:pPr algn="l"/>
            <a:r>
              <a:rPr lang="en-CA" dirty="0"/>
              <a:t>The trend line shows  strong correlation, emphasizing the significance of Housing Price in predicting the Consumer Price Index Value(CPI)</a:t>
            </a:r>
          </a:p>
          <a:p>
            <a:pPr algn="l"/>
            <a:endParaRPr lang="en-CA" dirty="0"/>
          </a:p>
          <a:p>
            <a:pPr algn="l"/>
            <a:r>
              <a:rPr lang="en-CA" dirty="0"/>
              <a:t>Linear trend involving Housing Price and Consumer Price Index exhibited a significant correlation (p &lt; 0.0001), with an R-Squared value of 0.70.</a:t>
            </a:r>
          </a:p>
          <a:p>
            <a:r>
              <a:rPr lang="en-CA" dirty="0">
                <a:latin typeface="Söhne"/>
              </a:rPr>
              <a:t> </a:t>
            </a:r>
            <a:endParaRPr lang="en-US" dirty="0">
              <a:latin typeface="Söhne"/>
            </a:endParaRPr>
          </a:p>
        </p:txBody>
      </p:sp>
      <p:pic>
        <p:nvPicPr>
          <p:cNvPr id="5" name="Picture 4" descr="A graph of a graph&#10;&#10;Description automatically generated with medium confidence">
            <a:extLst>
              <a:ext uri="{FF2B5EF4-FFF2-40B4-BE49-F238E27FC236}">
                <a16:creationId xmlns:a16="http://schemas.microsoft.com/office/drawing/2014/main" id="{87C27D9D-EE9E-3D0E-ABDA-0F83911024FD}"/>
              </a:ext>
            </a:extLst>
          </p:cNvPr>
          <p:cNvPicPr>
            <a:picLocks noChangeAspect="1"/>
          </p:cNvPicPr>
          <p:nvPr/>
        </p:nvPicPr>
        <p:blipFill>
          <a:blip r:embed="rId2"/>
          <a:stretch>
            <a:fillRect/>
          </a:stretch>
        </p:blipFill>
        <p:spPr>
          <a:xfrm>
            <a:off x="612361" y="473745"/>
            <a:ext cx="7443068" cy="5762866"/>
          </a:xfrm>
          <a:prstGeom prst="rect">
            <a:avLst/>
          </a:prstGeom>
        </p:spPr>
      </p:pic>
    </p:spTree>
    <p:extLst>
      <p:ext uri="{BB962C8B-B14F-4D97-AF65-F5344CB8AC3E}">
        <p14:creationId xmlns:p14="http://schemas.microsoft.com/office/powerpoint/2010/main" val="131537674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9E48B-AD38-1C4E-29D2-544FC0989DDB}"/>
              </a:ext>
            </a:extLst>
          </p:cNvPr>
          <p:cNvSpPr>
            <a:spLocks noGrp="1"/>
          </p:cNvSpPr>
          <p:nvPr>
            <p:ph type="title"/>
          </p:nvPr>
        </p:nvSpPr>
        <p:spPr>
          <a:xfrm>
            <a:off x="1154954" y="973668"/>
            <a:ext cx="8761413" cy="706964"/>
          </a:xfrm>
        </p:spPr>
        <p:txBody>
          <a:bodyPr>
            <a:normAutofit/>
          </a:bodyPr>
          <a:lstStyle/>
          <a:p>
            <a:r>
              <a:rPr lang="en-US">
                <a:solidFill>
                  <a:srgbClr val="EBEBEB"/>
                </a:solidFill>
              </a:rPr>
              <a:t>Challenges</a:t>
            </a:r>
          </a:p>
        </p:txBody>
      </p:sp>
      <p:graphicFrame>
        <p:nvGraphicFramePr>
          <p:cNvPr id="31" name="Content Placeholder 2">
            <a:extLst>
              <a:ext uri="{FF2B5EF4-FFF2-40B4-BE49-F238E27FC236}">
                <a16:creationId xmlns:a16="http://schemas.microsoft.com/office/drawing/2014/main" id="{4797F41A-DE30-70E8-F25C-20A2362A4A33}"/>
              </a:ext>
            </a:extLst>
          </p:cNvPr>
          <p:cNvGraphicFramePr>
            <a:graphicFrameLocks noGrp="1"/>
          </p:cNvGraphicFramePr>
          <p:nvPr>
            <p:ph idx="1"/>
            <p:extLst>
              <p:ext uri="{D42A27DB-BD31-4B8C-83A1-F6EECF244321}">
                <p14:modId xmlns:p14="http://schemas.microsoft.com/office/powerpoint/2010/main" val="883217165"/>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5399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9E48B-AD38-1C4E-29D2-544FC0989DDB}"/>
              </a:ext>
            </a:extLst>
          </p:cNvPr>
          <p:cNvSpPr>
            <a:spLocks noGrp="1"/>
          </p:cNvSpPr>
          <p:nvPr>
            <p:ph type="title"/>
          </p:nvPr>
        </p:nvSpPr>
        <p:spPr>
          <a:xfrm>
            <a:off x="1154954" y="973668"/>
            <a:ext cx="8761413" cy="706964"/>
          </a:xfrm>
        </p:spPr>
        <p:txBody>
          <a:bodyPr vert="horz" lIns="91440" tIns="45720" rIns="91440" bIns="45720" rtlCol="0">
            <a:normAutofit/>
          </a:bodyPr>
          <a:lstStyle/>
          <a:p>
            <a:r>
              <a:rPr lang="en-US">
                <a:solidFill>
                  <a:srgbClr val="EBEBEB"/>
                </a:solidFill>
              </a:rPr>
              <a:t>Future Goals</a:t>
            </a:r>
          </a:p>
        </p:txBody>
      </p:sp>
      <p:graphicFrame>
        <p:nvGraphicFramePr>
          <p:cNvPr id="27" name="TextBox 3">
            <a:extLst>
              <a:ext uri="{FF2B5EF4-FFF2-40B4-BE49-F238E27FC236}">
                <a16:creationId xmlns:a16="http://schemas.microsoft.com/office/drawing/2014/main" id="{F1B69CAB-E255-58F6-2C5A-CBC46B8C0866}"/>
              </a:ext>
            </a:extLst>
          </p:cNvPr>
          <p:cNvGraphicFramePr/>
          <p:nvPr>
            <p:extLst>
              <p:ext uri="{D42A27DB-BD31-4B8C-83A1-F6EECF244321}">
                <p14:modId xmlns:p14="http://schemas.microsoft.com/office/powerpoint/2010/main" val="73630978"/>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1931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3502</TotalTime>
  <Words>396</Words>
  <Application>Microsoft Macintosh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Century Gothic</vt:lpstr>
      <vt:lpstr>Söhne</vt:lpstr>
      <vt:lpstr>Wingdings 3</vt:lpstr>
      <vt:lpstr>Ion Boardroom</vt:lpstr>
      <vt:lpstr>Data Visualization And Dashboard with Tableau </vt:lpstr>
      <vt:lpstr>PROJECT GOAL</vt:lpstr>
      <vt:lpstr>PROCESS OVERVIEW</vt:lpstr>
      <vt:lpstr>RESULTS</vt:lpstr>
      <vt:lpstr>RESULTS</vt:lpstr>
      <vt:lpstr>RESULTS</vt:lpstr>
      <vt:lpstr>RESULTS</vt:lpstr>
      <vt:lpstr>Challenges</vt:lpstr>
      <vt:lpstr>Future Goals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Modeling with Python </dc:title>
  <dc:creator>priya ganesan</dc:creator>
  <cp:lastModifiedBy>priya ganesan</cp:lastModifiedBy>
  <cp:revision>66</cp:revision>
  <dcterms:created xsi:type="dcterms:W3CDTF">2023-12-18T16:14:13Z</dcterms:created>
  <dcterms:modified xsi:type="dcterms:W3CDTF">2024-01-17T05:03:41Z</dcterms:modified>
</cp:coreProperties>
</file>