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7"/>
  </p:notesMasterIdLst>
  <p:handoutMasterIdLst>
    <p:handoutMasterId r:id="rId28"/>
  </p:handoutMasterIdLst>
  <p:sldIdLst>
    <p:sldId id="256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91" r:id="rId17"/>
    <p:sldId id="281" r:id="rId18"/>
    <p:sldId id="282" r:id="rId19"/>
    <p:sldId id="283" r:id="rId20"/>
    <p:sldId id="292" r:id="rId21"/>
    <p:sldId id="284" r:id="rId22"/>
    <p:sldId id="285" r:id="rId23"/>
    <p:sldId id="287" r:id="rId24"/>
    <p:sldId id="288" r:id="rId25"/>
    <p:sldId id="289" r:id="rId26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2D8B"/>
    <a:srgbClr val="000000"/>
    <a:srgbClr val="00008C"/>
    <a:srgbClr val="FFCC00"/>
    <a:srgbClr val="00CCFF"/>
    <a:srgbClr val="001EFF"/>
    <a:srgbClr val="F46E00"/>
    <a:srgbClr val="9AF7FF"/>
    <a:srgbClr val="F2F2F2"/>
    <a:srgbClr val="D9D9D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73" autoAdjust="0"/>
    <p:restoredTop sz="92819" autoAdjust="0"/>
  </p:normalViewPr>
  <p:slideViewPr>
    <p:cSldViewPr snapToGrid="0">
      <p:cViewPr>
        <p:scale>
          <a:sx n="114" d="100"/>
          <a:sy n="114" d="100"/>
        </p:scale>
        <p:origin x="-12" y="210"/>
      </p:cViewPr>
      <p:guideLst>
        <p:guide orient="horz" pos="2532"/>
        <p:guide orient="horz" pos="2748"/>
        <p:guide orient="horz" pos="3888"/>
        <p:guide orient="horz" pos="276"/>
        <p:guide orient="horz" pos="1956"/>
        <p:guide orient="horz" pos="3036"/>
        <p:guide orient="horz" pos="1644"/>
        <p:guide orient="horz" pos="1860"/>
        <p:guide pos="5760"/>
        <p:guide pos="6144"/>
        <p:guide pos="2736"/>
        <p:guide pos="5688"/>
        <p:guide pos="2880"/>
        <p:guide pos="5448"/>
        <p:guide pos="48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85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51560" y="1833452"/>
            <a:ext cx="6149828" cy="43088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tx2"/>
                </a:solidFill>
              </a:rPr>
              <a:t>        </a:t>
            </a:r>
            <a:r>
              <a:rPr lang="en-US" sz="2400" dirty="0">
                <a:solidFill>
                  <a:srgbClr val="00008C"/>
                </a:solidFill>
              </a:rPr>
              <a:t>Way To Fly: Airline Reservation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1560" y="2989385"/>
            <a:ext cx="46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accent3"/>
                </a:solidFill>
                <a:ea typeface="+mj-ea"/>
              </a:rPr>
              <a:t>By-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475" y="3286801"/>
            <a:ext cx="2570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rgbClr val="000000"/>
                </a:solidFill>
                <a:ea typeface="+mj-ea"/>
              </a:rPr>
              <a:t>Priya Gianchandani (10672392)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384" y="3540929"/>
            <a:ext cx="285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+mj-ea"/>
              </a:rPr>
              <a:t>Nisarg Virvadia (</a:t>
            </a:r>
            <a:r>
              <a:rPr lang="en-US" baseline="0" dirty="0">
                <a:solidFill>
                  <a:srgbClr val="000000"/>
                </a:solidFill>
                <a:ea typeface="+mj-ea"/>
              </a:rPr>
              <a:t>10672404</a:t>
            </a:r>
            <a:r>
              <a:rPr lang="en-US" dirty="0">
                <a:solidFill>
                  <a:srgbClr val="000000"/>
                </a:solidFill>
                <a:ea typeface="+mj-ea"/>
              </a:rPr>
              <a:t>)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5875" y="3817928"/>
            <a:ext cx="2664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+mj-ea"/>
              </a:rPr>
              <a:t>Susan Palliparambil (10672538)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1560" y="4120182"/>
            <a:ext cx="2293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+mj-ea"/>
              </a:rPr>
              <a:t>Udit Bhatia (10672363)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54651" y="1808284"/>
            <a:ext cx="5022166" cy="951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3040" y="1987340"/>
            <a:ext cx="4839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0" dirty="0" smtClean="0">
                <a:solidFill>
                  <a:srgbClr val="002060"/>
                </a:solidFill>
                <a:ea typeface="+mj-ea"/>
              </a:rPr>
              <a:t>PUNS AIRWAYS:</a:t>
            </a:r>
            <a:r>
              <a:rPr lang="en-US" sz="2000" dirty="0" smtClean="0">
                <a:solidFill>
                  <a:srgbClr val="002060"/>
                </a:solidFill>
                <a:ea typeface="+mj-ea"/>
              </a:rPr>
              <a:t> Airline Reservation System</a:t>
            </a:r>
            <a:endParaRPr lang="en-US" sz="2000" baseline="0" dirty="0">
              <a:solidFill>
                <a:srgbClr val="00206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User-Login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t="4028" r="751" b="4739"/>
          <a:stretch>
            <a:fillRect/>
          </a:stretch>
        </p:blipFill>
        <p:spPr bwMode="auto">
          <a:xfrm>
            <a:off x="352338" y="939800"/>
            <a:ext cx="7802902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4875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User-Registration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t="4739" r="778" b="4976"/>
          <a:stretch>
            <a:fillRect/>
          </a:stretch>
        </p:blipFill>
        <p:spPr bwMode="auto">
          <a:xfrm>
            <a:off x="385895" y="939800"/>
            <a:ext cx="7927596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96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t="4739" r="-52" b="5687"/>
          <a:stretch>
            <a:fillRect/>
          </a:stretch>
        </p:blipFill>
        <p:spPr bwMode="auto">
          <a:xfrm>
            <a:off x="343949" y="939800"/>
            <a:ext cx="7907333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Flight-Search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t="4265" r="1152" b="5213"/>
          <a:stretch>
            <a:fillRect/>
          </a:stretch>
        </p:blipFill>
        <p:spPr bwMode="auto">
          <a:xfrm>
            <a:off x="369116" y="939800"/>
            <a:ext cx="7902428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29173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Flight-Select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t="4502" r="1152" b="4976"/>
          <a:stretch>
            <a:fillRect/>
          </a:stretch>
        </p:blipFill>
        <p:spPr bwMode="auto">
          <a:xfrm>
            <a:off x="369115" y="939800"/>
            <a:ext cx="7902429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5550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Passenger-Details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 t="4502" r="-52" b="4927"/>
          <a:stretch>
            <a:fillRect/>
          </a:stretch>
        </p:blipFill>
        <p:spPr bwMode="auto">
          <a:xfrm>
            <a:off x="369117" y="939800"/>
            <a:ext cx="7944374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34892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Cancel-Booking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t="4265" r="-52" b="4976"/>
          <a:stretch>
            <a:fillRect/>
          </a:stretch>
        </p:blipFill>
        <p:spPr bwMode="auto">
          <a:xfrm>
            <a:off x="352338" y="939800"/>
            <a:ext cx="7961151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t="4502" r="751" b="5450"/>
          <a:stretch>
            <a:fillRect/>
          </a:stretch>
        </p:blipFill>
        <p:spPr bwMode="auto">
          <a:xfrm>
            <a:off x="360726" y="939800"/>
            <a:ext cx="7969541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7454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rcRect t="4502" r="-52" b="5164"/>
          <a:stretch>
            <a:fillRect/>
          </a:stretch>
        </p:blipFill>
        <p:spPr bwMode="auto">
          <a:xfrm>
            <a:off x="335561" y="939800"/>
            <a:ext cx="7952762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6825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Flight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t="9658" r="690" b="5433"/>
          <a:stretch>
            <a:fillRect/>
          </a:stretch>
        </p:blipFill>
        <p:spPr bwMode="auto">
          <a:xfrm>
            <a:off x="343950" y="939800"/>
            <a:ext cx="7961152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4830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PUNS </a:t>
            </a:r>
            <a:r>
              <a:rPr lang="en-US" dirty="0" smtClean="0"/>
              <a:t>Airways is </a:t>
            </a:r>
            <a:r>
              <a:rPr lang="en-US" dirty="0"/>
              <a:t>a Single Page  Airline Reservation web application which provides a user-friendly Interface and an easy efficient way to search and book flight tickets. </a:t>
            </a:r>
          </a:p>
          <a:p>
            <a:r>
              <a:rPr lang="en-US" dirty="0"/>
              <a:t>This application is currently working for a single airline company and only for domestic flights.</a:t>
            </a:r>
          </a:p>
          <a:p>
            <a:r>
              <a:rPr lang="en-US" dirty="0"/>
              <a:t>User have access to search flights and apply for it. User can register on website to search for flights and book tickets. </a:t>
            </a:r>
          </a:p>
          <a:p>
            <a:r>
              <a:rPr lang="en-US" dirty="0"/>
              <a:t>It also gives the functionality to ADMIN to </a:t>
            </a:r>
            <a:r>
              <a:rPr lang="en-US" dirty="0" smtClean="0"/>
              <a:t> </a:t>
            </a:r>
            <a:r>
              <a:rPr lang="en-US" dirty="0"/>
              <a:t>ADD and Delete the particular flight.</a:t>
            </a:r>
          </a:p>
          <a:p>
            <a:endParaRPr lang="en-SG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FFDACA-8C49-4FD3-A1B5-AD61959D7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76088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Flight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t="4976" r="-52" b="4739"/>
          <a:stretch>
            <a:fillRect/>
          </a:stretch>
        </p:blipFill>
        <p:spPr bwMode="auto">
          <a:xfrm>
            <a:off x="318782" y="939800"/>
            <a:ext cx="8028264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7581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3151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789" y="2004678"/>
            <a:ext cx="8615227" cy="37250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00929" y="1352107"/>
            <a:ext cx="8743071" cy="316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0929" y="2103974"/>
            <a:ext cx="8743071" cy="316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0927" y="2833498"/>
            <a:ext cx="8743071" cy="316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0928" y="3581431"/>
            <a:ext cx="8743071" cy="316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302" y="1366292"/>
            <a:ext cx="276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accent1"/>
                </a:solidFill>
                <a:ea typeface="+mj-ea"/>
              </a:rPr>
              <a:t>ANGULAR8</a:t>
            </a:r>
            <a:r>
              <a:rPr lang="en-US" dirty="0">
                <a:solidFill>
                  <a:schemeClr val="accent1"/>
                </a:solidFill>
                <a:ea typeface="+mj-ea"/>
              </a:rPr>
              <a:t> FRAMEWORK</a:t>
            </a:r>
            <a:endParaRPr lang="en-US" baseline="0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302" y="2127424"/>
            <a:ext cx="313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a typeface="+mj-ea"/>
              </a:rPr>
              <a:t>SQL Server Management Studio V18.6</a:t>
            </a:r>
            <a:endParaRPr lang="en-US" baseline="0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878" y="2862464"/>
            <a:ext cx="276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a typeface="+mj-ea"/>
              </a:rPr>
              <a:t>ASP.NET WEBAPI</a:t>
            </a:r>
            <a:endParaRPr lang="en-US" baseline="0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77" y="3581430"/>
            <a:ext cx="276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a typeface="+mj-ea"/>
              </a:rPr>
              <a:t>POSTMAN</a:t>
            </a:r>
            <a:endParaRPr lang="en-US" baseline="0" dirty="0">
              <a:solidFill>
                <a:schemeClr val="accent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603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Admin Module</a:t>
            </a:r>
          </a:p>
          <a:p>
            <a:r>
              <a:rPr lang="en-US" dirty="0"/>
              <a:t>    Admin Login</a:t>
            </a:r>
          </a:p>
          <a:p>
            <a:r>
              <a:rPr lang="en-US" dirty="0"/>
              <a:t>    Add &amp; Delete Flight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Login</a:t>
            </a:r>
          </a:p>
          <a:p>
            <a:pPr marL="0" indent="0">
              <a:buNone/>
            </a:pPr>
            <a:r>
              <a:rPr lang="en-US" dirty="0"/>
              <a:t>       Register</a:t>
            </a:r>
          </a:p>
          <a:p>
            <a:pPr marL="0" indent="0">
              <a:buNone/>
            </a:pPr>
            <a:r>
              <a:rPr lang="en-US" dirty="0"/>
              <a:t>       Flight Search</a:t>
            </a:r>
          </a:p>
          <a:p>
            <a:pPr marL="0" indent="0">
              <a:buNone/>
            </a:pPr>
            <a:r>
              <a:rPr lang="en-US" dirty="0"/>
              <a:t>      Flight Select</a:t>
            </a:r>
          </a:p>
          <a:p>
            <a:pPr marL="0" indent="0">
              <a:buNone/>
            </a:pPr>
            <a:r>
              <a:rPr lang="en-US" dirty="0"/>
              <a:t>       Payment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Modules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269879" y="1399735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69878" y="1809766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39079" y="3136612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37712" y="3508270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37712" y="3918301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39079" y="2764954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58189" y="4328332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801686"/>
            <a:ext cx="9144000" cy="4163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0" y="2243797"/>
            <a:ext cx="9144000" cy="400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4724" y="845988"/>
            <a:ext cx="289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accent1"/>
                </a:solidFill>
                <a:ea typeface="+mj-ea"/>
              </a:rPr>
              <a:t>ADMIN MODULE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4724" y="2289342"/>
            <a:ext cx="289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a typeface="+mj-ea"/>
              </a:rPr>
              <a:t>USER MODULE</a:t>
            </a:r>
            <a:endParaRPr lang="en-US" baseline="0" dirty="0">
              <a:solidFill>
                <a:schemeClr val="accent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77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269878" y="940222"/>
            <a:ext cx="8603538" cy="4032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</a:t>
            </a:r>
            <a:r>
              <a:rPr lang="en-US" dirty="0">
                <a:solidFill>
                  <a:srgbClr val="2C2D8B"/>
                </a:solidFill>
              </a:rPr>
              <a:t>ADMIN MODULE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69878" y="1563582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302" y="1515379"/>
            <a:ext cx="1554480" cy="2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rgbClr val="000000"/>
                </a:solidFill>
                <a:ea typeface="+mj-ea"/>
              </a:rPr>
              <a:t>ADMIN LOGIN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269878" y="1973613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2708" y="1925410"/>
            <a:ext cx="191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j-ea"/>
              </a:rPr>
              <a:t>ADD &amp; DELETE FLIGHT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 bwMode="auto">
          <a:xfrm>
            <a:off x="269878" y="2414487"/>
            <a:ext cx="8603538" cy="4032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</a:t>
            </a:r>
            <a:r>
              <a:rPr lang="en-US" dirty="0">
                <a:solidFill>
                  <a:srgbClr val="2C2D8B"/>
                </a:solidFill>
              </a:rPr>
              <a:t>USER MODULE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133" y="2936652"/>
            <a:ext cx="1554480" cy="2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rgbClr val="000000"/>
                </a:solidFill>
                <a:ea typeface="+mj-ea"/>
              </a:rPr>
              <a:t>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878" y="3293173"/>
            <a:ext cx="1554480" cy="2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j-ea"/>
              </a:rPr>
              <a:t>REGISTER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302" y="3673302"/>
            <a:ext cx="1554480" cy="2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j-ea"/>
              </a:rPr>
              <a:t>FLIGHT SEARCH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302" y="4048599"/>
            <a:ext cx="1554480" cy="2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j-ea"/>
              </a:rPr>
              <a:t>FLIGHT SELECT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269878" y="2971436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269878" y="3348253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269878" y="3698838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269878" y="4078544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69878" y="4453841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78" y="4443515"/>
            <a:ext cx="1554480" cy="2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j-ea"/>
              </a:rPr>
              <a:t>PAYMENT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67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Modules Continued :</a:t>
            </a:r>
          </a:p>
        </p:txBody>
      </p:sp>
      <p:sp>
        <p:nvSpPr>
          <p:cNvPr id="5" name="Right Arrow 8">
            <a:extLst>
              <a:ext uri="{FF2B5EF4-FFF2-40B4-BE49-F238E27FC236}">
                <a16:creationId xmlns:a16="http://schemas.microsoft.com/office/drawing/2014/main" xmlns="" id="{A89A6A8D-8C74-4F44-B68E-90DDC9803CAA}"/>
              </a:ext>
            </a:extLst>
          </p:cNvPr>
          <p:cNvSpPr/>
          <p:nvPr/>
        </p:nvSpPr>
        <p:spPr bwMode="auto">
          <a:xfrm>
            <a:off x="343291" y="1089645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xmlns="" id="{BDCFB038-5E87-45DA-8E1F-01BEF701DC22}"/>
              </a:ext>
            </a:extLst>
          </p:cNvPr>
          <p:cNvSpPr/>
          <p:nvPr/>
        </p:nvSpPr>
        <p:spPr bwMode="auto">
          <a:xfrm>
            <a:off x="343291" y="1685798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8C4352-7161-40A9-A701-251C18C07D09}"/>
              </a:ext>
            </a:extLst>
          </p:cNvPr>
          <p:cNvSpPr txBox="1"/>
          <p:nvPr/>
        </p:nvSpPr>
        <p:spPr>
          <a:xfrm>
            <a:off x="636817" y="1031387"/>
            <a:ext cx="1769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aseline="0" dirty="0">
                <a:solidFill>
                  <a:srgbClr val="000000"/>
                </a:solidFill>
                <a:ea typeface="+mj-ea"/>
              </a:rPr>
              <a:t>CANCEL FLIGHT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8C1F9C-D798-4708-86E9-6226FF17C693}"/>
              </a:ext>
            </a:extLst>
          </p:cNvPr>
          <p:cNvSpPr txBox="1"/>
          <p:nvPr/>
        </p:nvSpPr>
        <p:spPr>
          <a:xfrm>
            <a:off x="636817" y="1642255"/>
            <a:ext cx="2133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aseline="0" dirty="0">
                <a:solidFill>
                  <a:schemeClr val="bg1">
                    <a:lumMod val="10000"/>
                  </a:schemeClr>
                </a:solidFill>
                <a:ea typeface="+mj-ea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xmlns="" val="15473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Source- dev.azure.com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37698B5-8697-475C-BF73-FDFD5D82D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06"/>
          <a:stretch/>
        </p:blipFill>
        <p:spPr>
          <a:xfrm>
            <a:off x="1472563" y="939801"/>
            <a:ext cx="6187762" cy="3422474"/>
          </a:xfrm>
        </p:spPr>
      </p:pic>
    </p:spTree>
    <p:extLst>
      <p:ext uri="{BB962C8B-B14F-4D97-AF65-F5344CB8AC3E}">
        <p14:creationId xmlns:p14="http://schemas.microsoft.com/office/powerpoint/2010/main" xmlns="" val="6387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37655A86-DA07-42EF-B5A4-323492804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03" t="11048" r="39054" b="14063"/>
          <a:stretch/>
        </p:blipFill>
        <p:spPr>
          <a:xfrm>
            <a:off x="849839" y="625148"/>
            <a:ext cx="7187452" cy="4249272"/>
          </a:xfrm>
        </p:spPr>
      </p:pic>
    </p:spTree>
    <p:extLst>
      <p:ext uri="{BB962C8B-B14F-4D97-AF65-F5344CB8AC3E}">
        <p14:creationId xmlns:p14="http://schemas.microsoft.com/office/powerpoint/2010/main" xmlns="" val="31949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004" y="2220313"/>
            <a:ext cx="5561624" cy="430887"/>
          </a:xfrm>
        </p:spPr>
        <p:txBody>
          <a:bodyPr/>
          <a:lstStyle/>
          <a:p>
            <a:r>
              <a:rPr lang="en-US" dirty="0"/>
              <a:t>Screenshots of All the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315329" y="2215662"/>
            <a:ext cx="5549705" cy="436098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7108" y="2215662"/>
            <a:ext cx="524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0" dirty="0">
                <a:solidFill>
                  <a:srgbClr val="002060"/>
                </a:solidFill>
                <a:ea typeface="+mj-ea"/>
              </a:rPr>
              <a:t>Screenshots of All the Modules</a:t>
            </a:r>
          </a:p>
        </p:txBody>
      </p:sp>
    </p:spTree>
    <p:extLst>
      <p:ext uri="{BB962C8B-B14F-4D97-AF65-F5344CB8AC3E}">
        <p14:creationId xmlns:p14="http://schemas.microsoft.com/office/powerpoint/2010/main" xmlns="" val="1700751382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dcmitype/"/>
    <ds:schemaRef ds:uri="http://schemas.openxmlformats.org/package/2006/metadata/core-properties"/>
    <ds:schemaRef ds:uri="71bf3f0a-df54-467d-89c2-87f8d534ba77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24352</TotalTime>
  <Words>222</Words>
  <Application>Microsoft Office PowerPoint</Application>
  <PresentationFormat>On-screen Show (16:9)</PresentationFormat>
  <Paragraphs>63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L&amp;T Infotech</vt:lpstr>
      <vt:lpstr>Custom Design</vt:lpstr>
      <vt:lpstr>        Way To Fly: Airline Reservation System</vt:lpstr>
      <vt:lpstr>Abstract </vt:lpstr>
      <vt:lpstr>Technologies Used</vt:lpstr>
      <vt:lpstr>Required Modules</vt:lpstr>
      <vt:lpstr>Implemented Modules</vt:lpstr>
      <vt:lpstr>Implemented Modules Continued :</vt:lpstr>
      <vt:lpstr>SCRUM BOARD</vt:lpstr>
      <vt:lpstr>Database Design</vt:lpstr>
      <vt:lpstr>Screenshots of All the Modules</vt:lpstr>
      <vt:lpstr>User-Login</vt:lpstr>
      <vt:lpstr>User-Registration</vt:lpstr>
      <vt:lpstr>Forgot Password</vt:lpstr>
      <vt:lpstr>Flight-Search</vt:lpstr>
      <vt:lpstr>Flight-Select </vt:lpstr>
      <vt:lpstr>Passenger-Details</vt:lpstr>
      <vt:lpstr>Cancel-Booking</vt:lpstr>
      <vt:lpstr>Payment</vt:lpstr>
      <vt:lpstr>Admin Login</vt:lpstr>
      <vt:lpstr>Add Flight</vt:lpstr>
      <vt:lpstr>Delete Flight</vt:lpstr>
      <vt:lpstr>Slide 21</vt:lpstr>
    </vt:vector>
  </TitlesOfParts>
  <Company>Citi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Dell</cp:lastModifiedBy>
  <cp:revision>1908</cp:revision>
  <cp:lastPrinted>2015-11-28T12:28:20Z</cp:lastPrinted>
  <dcterms:created xsi:type="dcterms:W3CDTF">2007-05-25T22:38:05Z</dcterms:created>
  <dcterms:modified xsi:type="dcterms:W3CDTF">2020-12-09T21:54:42Z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