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0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0" r:id="rId10"/>
    <p:sldId id="268" r:id="rId11"/>
    <p:sldId id="269" r:id="rId12"/>
    <p:sldId id="270" r:id="rId13"/>
    <p:sldId id="271" r:id="rId14"/>
    <p:sldId id="262" r:id="rId15"/>
  </p:sldIdLst>
  <p:sldSz cx="10160000" cy="571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86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ranav\Desktop\KPMG%20Clean%20Data_%20Graphs_%20Analysis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nav\Desktop\KPMG%20Clean%20Data_%20Graphs_%20Analysi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nav\Desktop\KPMG%20Clean%20Data_%20Graphs_%20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nav\Desktop\KPMG%20Clean%20Data_%20Graphs_%20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nav\Desktop\KPMG%20Clean%20Data_%20Graphs_%20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nav\Desktop\KPMG%20Clean%20Data_%20Graphs_%20Analys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nav\Desktop\KPMG%20Clean%20Data_%20Graphs_%20Analysi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nav\Desktop\KPMG%20Clean%20Data_%20Graphs_%20Analysi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nav\Desktop\KPMG%20Clean%20Data_%20Graphs_%20Analysi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nav\Desktop\KPMG%20Clean%20Data_%20Graphs_%20Analysi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 Clean Data_ Graphs_ Analysis.xlsx]Sector vs age!PivotTable5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 sz="1400" dirty="0"/>
              <a:t>Old customer Wealth segment by age </a:t>
            </a:r>
          </a:p>
        </c:rich>
      </c:tx>
      <c:layout>
        <c:manualLayout>
          <c:xMode val="edge"/>
          <c:yMode val="edge"/>
          <c:x val="0.11180820787055226"/>
          <c:y val="3.6632079317585706E-2"/>
        </c:manualLayout>
      </c:layout>
      <c:overlay val="0"/>
      <c:spPr>
        <a:noFill/>
        <a:ln>
          <a:noFill/>
        </a:ln>
        <a:effectLst/>
      </c:spPr>
    </c:title>
    <c:autoTitleDeleted val="0"/>
    <c:pivotFmts>
      <c:pivotFmt>
        <c:idx val="0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2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3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2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3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2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3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2889712315372343"/>
          <c:y val="0.2145912316515991"/>
          <c:w val="0.64899624033482306"/>
          <c:h val="0.5351467155315263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'Sector vs age'!$B$3:$B$4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'Sector vs age'!$A$5:$A$14</c:f>
              <c:strCache>
                <c:ptCount val="9"/>
                <c:pt idx="0">
                  <c:v>121-130</c:v>
                </c:pt>
                <c:pt idx="1">
                  <c:v>21-30</c:v>
                </c:pt>
                <c:pt idx="2">
                  <c:v>31-40</c:v>
                </c:pt>
                <c:pt idx="3">
                  <c:v>41-50</c:v>
                </c:pt>
                <c:pt idx="4">
                  <c:v>51-60</c:v>
                </c:pt>
                <c:pt idx="5">
                  <c:v>61-70</c:v>
                </c:pt>
                <c:pt idx="6">
                  <c:v>71-80</c:v>
                </c:pt>
                <c:pt idx="7">
                  <c:v>81-90</c:v>
                </c:pt>
                <c:pt idx="8">
                  <c:v>91-100</c:v>
                </c:pt>
              </c:strCache>
            </c:strRef>
          </c:cat>
          <c:val>
            <c:numRef>
              <c:f>'Sector vs age'!$B$5:$B$14</c:f>
              <c:numCache>
                <c:formatCode>General</c:formatCode>
                <c:ptCount val="9"/>
                <c:pt idx="0">
                  <c:v>84</c:v>
                </c:pt>
                <c:pt idx="1">
                  <c:v>856</c:v>
                </c:pt>
                <c:pt idx="2">
                  <c:v>768</c:v>
                </c:pt>
                <c:pt idx="3">
                  <c:v>1541</c:v>
                </c:pt>
                <c:pt idx="4">
                  <c:v>885</c:v>
                </c:pt>
                <c:pt idx="5">
                  <c:v>641</c:v>
                </c:pt>
                <c:pt idx="6">
                  <c:v>5</c:v>
                </c:pt>
                <c:pt idx="8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C3-4203-A659-454C3DCF6A66}"/>
            </c:ext>
          </c:extLst>
        </c:ser>
        <c:ser>
          <c:idx val="1"/>
          <c:order val="1"/>
          <c:tx>
            <c:strRef>
              <c:f>'Sector vs age'!$C$3:$C$4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'Sector vs age'!$A$5:$A$14</c:f>
              <c:strCache>
                <c:ptCount val="9"/>
                <c:pt idx="0">
                  <c:v>121-130</c:v>
                </c:pt>
                <c:pt idx="1">
                  <c:v>21-30</c:v>
                </c:pt>
                <c:pt idx="2">
                  <c:v>31-40</c:v>
                </c:pt>
                <c:pt idx="3">
                  <c:v>41-50</c:v>
                </c:pt>
                <c:pt idx="4">
                  <c:v>51-60</c:v>
                </c:pt>
                <c:pt idx="5">
                  <c:v>61-70</c:v>
                </c:pt>
                <c:pt idx="6">
                  <c:v>71-80</c:v>
                </c:pt>
                <c:pt idx="7">
                  <c:v>81-90</c:v>
                </c:pt>
                <c:pt idx="8">
                  <c:v>91-100</c:v>
                </c:pt>
              </c:strCache>
            </c:strRef>
          </c:cat>
          <c:val>
            <c:numRef>
              <c:f>'Sector vs age'!$C$5:$C$14</c:f>
              <c:numCache>
                <c:formatCode>General</c:formatCode>
                <c:ptCount val="9"/>
                <c:pt idx="0">
                  <c:v>114</c:v>
                </c:pt>
                <c:pt idx="1">
                  <c:v>731</c:v>
                </c:pt>
                <c:pt idx="2">
                  <c:v>854</c:v>
                </c:pt>
                <c:pt idx="3">
                  <c:v>1721</c:v>
                </c:pt>
                <c:pt idx="4">
                  <c:v>914</c:v>
                </c:pt>
                <c:pt idx="5">
                  <c:v>708</c:v>
                </c:pt>
                <c:pt idx="6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C3-4203-A659-454C3DCF6A66}"/>
            </c:ext>
          </c:extLst>
        </c:ser>
        <c:ser>
          <c:idx val="2"/>
          <c:order val="2"/>
          <c:tx>
            <c:strRef>
              <c:f>'Sector vs age'!$D$3:$D$4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'Sector vs age'!$A$5:$A$14</c:f>
              <c:strCache>
                <c:ptCount val="9"/>
                <c:pt idx="0">
                  <c:v>121-130</c:v>
                </c:pt>
                <c:pt idx="1">
                  <c:v>21-30</c:v>
                </c:pt>
                <c:pt idx="2">
                  <c:v>31-40</c:v>
                </c:pt>
                <c:pt idx="3">
                  <c:v>41-50</c:v>
                </c:pt>
                <c:pt idx="4">
                  <c:v>51-60</c:v>
                </c:pt>
                <c:pt idx="5">
                  <c:v>61-70</c:v>
                </c:pt>
                <c:pt idx="6">
                  <c:v>71-80</c:v>
                </c:pt>
                <c:pt idx="7">
                  <c:v>81-90</c:v>
                </c:pt>
                <c:pt idx="8">
                  <c:v>91-100</c:v>
                </c:pt>
              </c:strCache>
            </c:strRef>
          </c:cat>
          <c:val>
            <c:numRef>
              <c:f>'Sector vs age'!$D$5:$D$14</c:f>
              <c:numCache>
                <c:formatCode>General</c:formatCode>
                <c:ptCount val="9"/>
                <c:pt idx="0">
                  <c:v>246</c:v>
                </c:pt>
                <c:pt idx="1">
                  <c:v>1509</c:v>
                </c:pt>
                <c:pt idx="2">
                  <c:v>1642</c:v>
                </c:pt>
                <c:pt idx="3">
                  <c:v>3378</c:v>
                </c:pt>
                <c:pt idx="4">
                  <c:v>1663</c:v>
                </c:pt>
                <c:pt idx="5">
                  <c:v>1516</c:v>
                </c:pt>
                <c:pt idx="7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9C3-4203-A659-454C3DCF6A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797930223"/>
        <c:axId val="797944367"/>
      </c:barChart>
      <c:catAx>
        <c:axId val="7979302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7944367"/>
        <c:crosses val="autoZero"/>
        <c:auto val="1"/>
        <c:lblAlgn val="ctr"/>
        <c:lblOffset val="100"/>
        <c:noMultiLvlLbl val="0"/>
      </c:catAx>
      <c:valAx>
        <c:axId val="7979443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7930223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7893908623413033"/>
          <c:y val="0.24323620427076251"/>
          <c:w val="0.19497836419096262"/>
          <c:h val="0.4272690450730695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 Clean Data_ Graphs_ Analysis.xlsx]Sheet5!PivotTable1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Customer</a:t>
            </a:r>
            <a:r>
              <a:rPr lang="en-US" baseline="0"/>
              <a:t> Title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1.8196003058672784E-2"/>
              <c:y val="-2.258972715619849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1.4090354847376361E-2"/>
              <c:y val="7.8354849539156446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3.7484241635149938E-3"/>
              <c:y val="-4.0651895257278886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1.6388389443445554E-2"/>
              <c:y val="4.875442531892815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5">
              <a:lumMod val="60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9.8462396924793843E-3"/>
              <c:y val="7.2987242873710553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3.6459172918345837E-3"/>
              <c:y val="-1.394089910272843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1.4090354847376361E-2"/>
              <c:y val="7.8354849539156446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1.8196003058672784E-2"/>
              <c:y val="-2.258972715619849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3.6459172918345837E-3"/>
              <c:y val="-1.394089910272843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3.7484241635149938E-3"/>
              <c:y val="-4.0651895257278886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1.6388389443445554E-2"/>
              <c:y val="4.875442531892815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9.8462396924793843E-3"/>
              <c:y val="7.2987242873710553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1.4090354847376361E-2"/>
              <c:y val="7.8354849539156446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1.8196003058672784E-2"/>
              <c:y val="-2.258972715619849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3.6459172918345837E-3"/>
              <c:y val="-1.394089910272843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3.7484241635149938E-3"/>
              <c:y val="-4.0651895257278886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1.6388389443445554E-2"/>
              <c:y val="4.875442531892815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9.8462396924793843E-3"/>
              <c:y val="7.2987242873710553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97990989315312"/>
          <c:y val="0.13591906061617612"/>
          <c:w val="0.27576229152458304"/>
          <c:h val="0.657004470451168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 Clean Data_ Graphs_ Analysis.xlsx]Sheet2!PivotTable3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New</a:t>
            </a:r>
            <a:r>
              <a:rPr lang="en-IN" baseline="0" dirty="0"/>
              <a:t> customer wealth segment by 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Sheet2!$A$5:$A$13</c:f>
              <c:strCache>
                <c:ptCount val="8"/>
                <c:pt idx="0">
                  <c:v>21-30</c:v>
                </c:pt>
                <c:pt idx="1">
                  <c:v>31-40</c:v>
                </c:pt>
                <c:pt idx="2">
                  <c:v>41-50</c:v>
                </c:pt>
                <c:pt idx="3">
                  <c:v>51-60</c:v>
                </c:pt>
                <c:pt idx="4">
                  <c:v>61-70</c:v>
                </c:pt>
                <c:pt idx="5">
                  <c:v>71-80</c:v>
                </c:pt>
                <c:pt idx="6">
                  <c:v>81-90</c:v>
                </c:pt>
                <c:pt idx="7">
                  <c:v>121-130</c:v>
                </c:pt>
              </c:strCache>
            </c:strRef>
          </c:cat>
          <c:val>
            <c:numRef>
              <c:f>Sheet2!$B$5:$B$13</c:f>
              <c:numCache>
                <c:formatCode>General</c:formatCode>
                <c:ptCount val="8"/>
                <c:pt idx="0">
                  <c:v>48</c:v>
                </c:pt>
                <c:pt idx="1">
                  <c:v>14</c:v>
                </c:pt>
                <c:pt idx="2">
                  <c:v>56</c:v>
                </c:pt>
                <c:pt idx="3">
                  <c:v>41</c:v>
                </c:pt>
                <c:pt idx="4">
                  <c:v>40</c:v>
                </c:pt>
                <c:pt idx="5">
                  <c:v>24</c:v>
                </c:pt>
                <c:pt idx="6">
                  <c:v>12</c:v>
                </c:pt>
                <c:pt idx="7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59-49A5-9131-CC0532798300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Sheet2!$A$5:$A$13</c:f>
              <c:strCache>
                <c:ptCount val="8"/>
                <c:pt idx="0">
                  <c:v>21-30</c:v>
                </c:pt>
                <c:pt idx="1">
                  <c:v>31-40</c:v>
                </c:pt>
                <c:pt idx="2">
                  <c:v>41-50</c:v>
                </c:pt>
                <c:pt idx="3">
                  <c:v>51-60</c:v>
                </c:pt>
                <c:pt idx="4">
                  <c:v>61-70</c:v>
                </c:pt>
                <c:pt idx="5">
                  <c:v>71-80</c:v>
                </c:pt>
                <c:pt idx="6">
                  <c:v>81-90</c:v>
                </c:pt>
                <c:pt idx="7">
                  <c:v>121-130</c:v>
                </c:pt>
              </c:strCache>
            </c:strRef>
          </c:cat>
          <c:val>
            <c:numRef>
              <c:f>Sheet2!$C$5:$C$13</c:f>
              <c:numCache>
                <c:formatCode>General</c:formatCode>
                <c:ptCount val="8"/>
                <c:pt idx="0">
                  <c:v>34</c:v>
                </c:pt>
                <c:pt idx="1">
                  <c:v>36</c:v>
                </c:pt>
                <c:pt idx="2">
                  <c:v>52</c:v>
                </c:pt>
                <c:pt idx="3">
                  <c:v>34</c:v>
                </c:pt>
                <c:pt idx="4">
                  <c:v>50</c:v>
                </c:pt>
                <c:pt idx="5">
                  <c:v>29</c:v>
                </c:pt>
                <c:pt idx="6">
                  <c:v>14</c:v>
                </c:pt>
                <c:pt idx="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A59-49A5-9131-CC0532798300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Sheet2!$A$5:$A$13</c:f>
              <c:strCache>
                <c:ptCount val="8"/>
                <c:pt idx="0">
                  <c:v>21-30</c:v>
                </c:pt>
                <c:pt idx="1">
                  <c:v>31-40</c:v>
                </c:pt>
                <c:pt idx="2">
                  <c:v>41-50</c:v>
                </c:pt>
                <c:pt idx="3">
                  <c:v>51-60</c:v>
                </c:pt>
                <c:pt idx="4">
                  <c:v>61-70</c:v>
                </c:pt>
                <c:pt idx="5">
                  <c:v>71-80</c:v>
                </c:pt>
                <c:pt idx="6">
                  <c:v>81-90</c:v>
                </c:pt>
                <c:pt idx="7">
                  <c:v>121-130</c:v>
                </c:pt>
              </c:strCache>
            </c:strRef>
          </c:cat>
          <c:val>
            <c:numRef>
              <c:f>Sheet2!$D$5:$D$13</c:f>
              <c:numCache>
                <c:formatCode>General</c:formatCode>
                <c:ptCount val="8"/>
                <c:pt idx="0">
                  <c:v>67</c:v>
                </c:pt>
                <c:pt idx="1">
                  <c:v>51</c:v>
                </c:pt>
                <c:pt idx="2">
                  <c:v>116</c:v>
                </c:pt>
                <c:pt idx="3">
                  <c:v>99</c:v>
                </c:pt>
                <c:pt idx="4">
                  <c:v>80</c:v>
                </c:pt>
                <c:pt idx="5">
                  <c:v>58</c:v>
                </c:pt>
                <c:pt idx="6">
                  <c:v>28</c:v>
                </c:pt>
                <c:pt idx="7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A59-49A5-9131-CC05327983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6705647"/>
        <c:axId val="242897167"/>
      </c:barChart>
      <c:catAx>
        <c:axId val="1167056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2897167"/>
        <c:crosses val="autoZero"/>
        <c:auto val="1"/>
        <c:lblAlgn val="ctr"/>
        <c:lblOffset val="100"/>
        <c:noMultiLvlLbl val="0"/>
      </c:catAx>
      <c:valAx>
        <c:axId val="242897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7056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 Clean Data_ Graphs_ Analysis.xlsx]Cars owned!PivotTable8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/>
              <a:t>Number of cars owned State-wise</a:t>
            </a:r>
          </a:p>
          <a:p>
            <a:pPr>
              <a:defRPr sz="1400"/>
            </a:pPr>
            <a:endParaRPr lang="en-IN" sz="1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'Cars owned'!$B$3:$B$4</c:f>
              <c:strCache>
                <c:ptCount val="1"/>
                <c:pt idx="0">
                  <c:v>No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'Cars owned'!$A$5:$A$8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'Cars owned'!$B$5:$B$8</c:f>
              <c:numCache>
                <c:formatCode>General</c:formatCode>
                <c:ptCount val="3"/>
                <c:pt idx="0">
                  <c:v>5139</c:v>
                </c:pt>
                <c:pt idx="1">
                  <c:v>2106</c:v>
                </c:pt>
                <c:pt idx="2">
                  <c:v>2572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A7-4580-81F6-3CFDD0F4B942}"/>
            </c:ext>
          </c:extLst>
        </c:ser>
        <c:ser>
          <c:idx val="1"/>
          <c:order val="1"/>
          <c:tx>
            <c:strRef>
              <c:f>'Cars owned'!$C$3:$C$4</c:f>
              <c:strCache>
                <c:ptCount val="1"/>
                <c:pt idx="0">
                  <c:v>Yes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29999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'Cars owned'!$A$5:$A$8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'Cars owned'!$C$5:$C$8</c:f>
              <c:numCache>
                <c:formatCode>General</c:formatCode>
                <c:ptCount val="3"/>
                <c:pt idx="0">
                  <c:v>5440</c:v>
                </c:pt>
                <c:pt idx="1">
                  <c:v>2113</c:v>
                </c:pt>
                <c:pt idx="2">
                  <c:v>2403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A7-4580-81F6-3CFDD0F4B94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81046223"/>
        <c:axId val="281040815"/>
      </c:barChart>
      <c:catAx>
        <c:axId val="2810462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1040815"/>
        <c:crosses val="autoZero"/>
        <c:auto val="1"/>
        <c:lblAlgn val="ctr"/>
        <c:lblOffset val="100"/>
        <c:noMultiLvlLbl val="0"/>
      </c:catAx>
      <c:valAx>
        <c:axId val="2810408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10462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 Clean Data_ Graphs_ Analysis.xlsx]Sheet9!PivotTable9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/>
              <a:t>Old</a:t>
            </a:r>
            <a:r>
              <a:rPr lang="en-US" sz="1400" baseline="0" dirty="0"/>
              <a:t> </a:t>
            </a:r>
            <a:r>
              <a:rPr lang="en-US" sz="1400" dirty="0"/>
              <a:t>Industry</a:t>
            </a:r>
            <a:r>
              <a:rPr lang="en-US" sz="1400" baseline="0" dirty="0"/>
              <a:t> wise distribution</a:t>
            </a:r>
          </a:p>
          <a:p>
            <a:pPr>
              <a:defRPr sz="1400"/>
            </a:pPr>
            <a:endParaRPr lang="en-US" sz="1400" dirty="0"/>
          </a:p>
        </c:rich>
      </c:tx>
      <c:layout>
        <c:manualLayout>
          <c:xMode val="edge"/>
          <c:yMode val="edge"/>
          <c:x val="0.15946010471923933"/>
          <c:y val="5.7262444831354207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lumMod val="60000"/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lumMod val="60000"/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4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4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4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4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4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4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Sheet9!$B$3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A03-443B-8C2B-9F0083E0A218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2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A03-443B-8C2B-9F0083E0A218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3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A03-443B-8C2B-9F0083E0A218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4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A03-443B-8C2B-9F0083E0A218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5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6A03-443B-8C2B-9F0083E0A218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6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6A03-443B-8C2B-9F0083E0A218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1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6A03-443B-8C2B-9F0083E0A218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2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6A03-443B-8C2B-9F0083E0A218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3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6A03-443B-8C2B-9F0083E0A218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4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6A03-443B-8C2B-9F0083E0A21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Sheet9!$A$4:$A$14</c:f>
              <c:strCache>
                <c:ptCount val="10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n/a</c:v>
                </c:pt>
                <c:pt idx="7">
                  <c:v>Property</c:v>
                </c:pt>
                <c:pt idx="8">
                  <c:v>Retail</c:v>
                </c:pt>
                <c:pt idx="9">
                  <c:v>Telecommunications</c:v>
                </c:pt>
              </c:strCache>
            </c:strRef>
          </c:cat>
          <c:val>
            <c:numRef>
              <c:f>Sheet9!$B$4:$B$14</c:f>
              <c:numCache>
                <c:formatCode>General</c:formatCode>
                <c:ptCount val="10"/>
                <c:pt idx="0">
                  <c:v>573</c:v>
                </c:pt>
                <c:pt idx="1">
                  <c:v>689</c:v>
                </c:pt>
                <c:pt idx="2">
                  <c:v>3856</c:v>
                </c:pt>
                <c:pt idx="3">
                  <c:v>3057</c:v>
                </c:pt>
                <c:pt idx="4">
                  <c:v>1067</c:v>
                </c:pt>
                <c:pt idx="5">
                  <c:v>3970</c:v>
                </c:pt>
                <c:pt idx="6">
                  <c:v>3206</c:v>
                </c:pt>
                <c:pt idx="7">
                  <c:v>1282</c:v>
                </c:pt>
                <c:pt idx="8">
                  <c:v>1749</c:v>
                </c:pt>
                <c:pt idx="9">
                  <c:v>352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6A03-443B-8C2B-9F0083E0A21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3057749139618213"/>
          <c:y val="0.1696091071635093"/>
          <c:w val="0.34156270120210314"/>
          <c:h val="0.72434287399308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 Clean Data_ Graphs_ Analysis.xlsx]Sheet4!PivotTable5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/>
              <a:t>New customer Industry wise purchases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Sheet4!$B$3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21E-4499-857E-D5B8908C4897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2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21E-4499-857E-D5B8908C4897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3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21E-4499-857E-D5B8908C4897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4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21E-4499-857E-D5B8908C4897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5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421E-4499-857E-D5B8908C4897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6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421E-4499-857E-D5B8908C4897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1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421E-4499-857E-D5B8908C4897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2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421E-4499-857E-D5B8908C4897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3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421E-4499-857E-D5B8908C4897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4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421E-4499-857E-D5B8908C489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Sheet4!$A$4:$A$14</c:f>
              <c:strCache>
                <c:ptCount val="10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n/a</c:v>
                </c:pt>
                <c:pt idx="7">
                  <c:v>Property</c:v>
                </c:pt>
                <c:pt idx="8">
                  <c:v>Retail</c:v>
                </c:pt>
                <c:pt idx="9">
                  <c:v>Telecommunications</c:v>
                </c:pt>
              </c:strCache>
            </c:strRef>
          </c:cat>
          <c:val>
            <c:numRef>
              <c:f>Sheet4!$B$4:$B$14</c:f>
              <c:numCache>
                <c:formatCode>General</c:formatCode>
                <c:ptCount val="10"/>
                <c:pt idx="0">
                  <c:v>26</c:v>
                </c:pt>
                <c:pt idx="1">
                  <c:v>37</c:v>
                </c:pt>
                <c:pt idx="2">
                  <c:v>203</c:v>
                </c:pt>
                <c:pt idx="3">
                  <c:v>152</c:v>
                </c:pt>
                <c:pt idx="4">
                  <c:v>51</c:v>
                </c:pt>
                <c:pt idx="5">
                  <c:v>199</c:v>
                </c:pt>
                <c:pt idx="6">
                  <c:v>165</c:v>
                </c:pt>
                <c:pt idx="7">
                  <c:v>64</c:v>
                </c:pt>
                <c:pt idx="8">
                  <c:v>78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421E-4499-857E-D5B8908C489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246475935451532"/>
          <c:y val="0.17611402126221709"/>
          <c:w val="0.32304523959729092"/>
          <c:h val="0.6807993935274742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 Clean Data_ Graphs_ Analysis.xlsx]Gender vs purchases!PivotTable3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Old customer Bike</a:t>
            </a:r>
            <a:r>
              <a:rPr lang="en-IN" baseline="0" dirty="0"/>
              <a:t> related purchases over past 3 years</a:t>
            </a:r>
            <a:endParaRPr lang="en-IN" dirty="0"/>
          </a:p>
        </c:rich>
      </c:tx>
      <c:layout>
        <c:manualLayout>
          <c:xMode val="edge"/>
          <c:yMode val="edge"/>
          <c:x val="0.10159462358622971"/>
          <c:y val="3.305087738676777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4831661831744716"/>
          <c:y val="0.23858739214484423"/>
          <c:w val="0.65675314269926788"/>
          <c:h val="0.544521979662721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'Gender vs purchases'!$B$3:$B$4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'Gender vs purchases'!$A$5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'Gender vs purchases'!$B$5</c:f>
              <c:numCache>
                <c:formatCode>General</c:formatCode>
                <c:ptCount val="1"/>
                <c:pt idx="0">
                  <c:v>478023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B4-4246-B494-3F03A61D31B6}"/>
            </c:ext>
          </c:extLst>
        </c:ser>
        <c:ser>
          <c:idx val="1"/>
          <c:order val="1"/>
          <c:tx>
            <c:strRef>
              <c:f>'Gender vs purchases'!$C$3:$C$4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'Gender vs purchases'!$A$5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'Gender vs purchases'!$C$5</c:f>
              <c:numCache>
                <c:formatCode>General</c:formatCode>
                <c:ptCount val="1"/>
                <c:pt idx="0">
                  <c:v>469239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B4-4246-B494-3F03A61D31B6}"/>
            </c:ext>
          </c:extLst>
        </c:ser>
        <c:ser>
          <c:idx val="2"/>
          <c:order val="2"/>
          <c:tx>
            <c:strRef>
              <c:f>'Gender vs purchases'!$D$3:$D$4</c:f>
              <c:strCache>
                <c:ptCount val="1"/>
                <c:pt idx="0">
                  <c:v>U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'Gender vs purchases'!$A$5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'Gender vs purchases'!$D$5</c:f>
              <c:numCache>
                <c:formatCode>General</c:formatCode>
                <c:ptCount val="1"/>
                <c:pt idx="0">
                  <c:v>18667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B4-4246-B494-3F03A61D31B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74989119"/>
        <c:axId val="274990783"/>
      </c:barChart>
      <c:catAx>
        <c:axId val="274989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4990783"/>
        <c:crosses val="autoZero"/>
        <c:auto val="1"/>
        <c:lblAlgn val="ctr"/>
        <c:lblOffset val="100"/>
        <c:noMultiLvlLbl val="0"/>
      </c:catAx>
      <c:valAx>
        <c:axId val="2749907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4989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 Clean Data_ Graphs_ Analysis.xlsx]Sheet3!PivotTable4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New</a:t>
            </a:r>
            <a:r>
              <a:rPr lang="en-IN" baseline="0"/>
              <a:t> customer Gender wise distribution with total purchases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Sheet3!$B$5</c:f>
              <c:numCache>
                <c:formatCode>General</c:formatCode>
                <c:ptCount val="1"/>
                <c:pt idx="0">
                  <c:v>513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24-4245-B5F9-89C40E1A02E3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Sheet3!$C$5</c:f>
              <c:numCache>
                <c:formatCode>General</c:formatCode>
                <c:ptCount val="1"/>
                <c:pt idx="0">
                  <c:v>470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C24-4245-B5F9-89C40E1A02E3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U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Sheet3!$D$5</c:f>
              <c:numCache>
                <c:formatCode>General</c:formatCode>
                <c:ptCount val="1"/>
                <c:pt idx="0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C24-4245-B5F9-89C40E1A02E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38912863"/>
        <c:axId val="238904543"/>
      </c:barChart>
      <c:catAx>
        <c:axId val="2389128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8904543"/>
        <c:crosses val="autoZero"/>
        <c:auto val="1"/>
        <c:lblAlgn val="ctr"/>
        <c:lblOffset val="100"/>
        <c:noMultiLvlLbl val="0"/>
      </c:catAx>
      <c:valAx>
        <c:axId val="2389045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89128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 Clean Data_ Graphs_ Analysis.xlsx]Sheet1!PivotTable2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Customer</a:t>
            </a:r>
            <a:r>
              <a:rPr lang="en-IN" baseline="0" dirty="0"/>
              <a:t> title and scores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Sheet1!$M$7</c:f>
              <c:strCache>
                <c:ptCount val="1"/>
                <c:pt idx="0">
                  <c:v>Min of R_Score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Sheet1!$L$8:$L$19</c:f>
              <c:strCache>
                <c:ptCount val="11"/>
                <c:pt idx="0">
                  <c:v>Almost Lost Customer</c:v>
                </c:pt>
                <c:pt idx="1">
                  <c:v>Becoming Loyal</c:v>
                </c:pt>
                <c:pt idx="2">
                  <c:v>Evasive Customer</c:v>
                </c:pt>
                <c:pt idx="3">
                  <c:v>High Risk Customer</c:v>
                </c:pt>
                <c:pt idx="4">
                  <c:v>Late Bloomer</c:v>
                </c:pt>
                <c:pt idx="5">
                  <c:v>Losing Customer</c:v>
                </c:pt>
                <c:pt idx="6">
                  <c:v>Lost Customer</c:v>
                </c:pt>
                <c:pt idx="7">
                  <c:v>Platinum Customer</c:v>
                </c:pt>
                <c:pt idx="8">
                  <c:v>Potential Customer</c:v>
                </c:pt>
                <c:pt idx="9">
                  <c:v>Recent Customer</c:v>
                </c:pt>
                <c:pt idx="10">
                  <c:v>Very Loyal</c:v>
                </c:pt>
              </c:strCache>
            </c:strRef>
          </c:cat>
          <c:val>
            <c:numRef>
              <c:f>Sheet1!$M$8:$M$19</c:f>
              <c:numCache>
                <c:formatCode>General</c:formatCode>
                <c:ptCount val="11"/>
                <c:pt idx="0">
                  <c:v>1</c:v>
                </c:pt>
                <c:pt idx="1">
                  <c:v>4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2</c:v>
                </c:pt>
                <c:pt idx="6">
                  <c:v>1</c:v>
                </c:pt>
                <c:pt idx="7">
                  <c:v>4</c:v>
                </c:pt>
                <c:pt idx="8">
                  <c:v>3</c:v>
                </c:pt>
                <c:pt idx="9">
                  <c:v>3</c:v>
                </c:pt>
                <c:pt idx="1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79-4E85-A4EA-7F0D58B411D8}"/>
            </c:ext>
          </c:extLst>
        </c:ser>
        <c:ser>
          <c:idx val="1"/>
          <c:order val="1"/>
          <c:tx>
            <c:strRef>
              <c:f>Sheet1!$N$7</c:f>
              <c:strCache>
                <c:ptCount val="1"/>
                <c:pt idx="0">
                  <c:v>Min of F_Score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Sheet1!$L$8:$L$19</c:f>
              <c:strCache>
                <c:ptCount val="11"/>
                <c:pt idx="0">
                  <c:v>Almost Lost Customer</c:v>
                </c:pt>
                <c:pt idx="1">
                  <c:v>Becoming Loyal</c:v>
                </c:pt>
                <c:pt idx="2">
                  <c:v>Evasive Customer</c:v>
                </c:pt>
                <c:pt idx="3">
                  <c:v>High Risk Customer</c:v>
                </c:pt>
                <c:pt idx="4">
                  <c:v>Late Bloomer</c:v>
                </c:pt>
                <c:pt idx="5">
                  <c:v>Losing Customer</c:v>
                </c:pt>
                <c:pt idx="6">
                  <c:v>Lost Customer</c:v>
                </c:pt>
                <c:pt idx="7">
                  <c:v>Platinum Customer</c:v>
                </c:pt>
                <c:pt idx="8">
                  <c:v>Potential Customer</c:v>
                </c:pt>
                <c:pt idx="9">
                  <c:v>Recent Customer</c:v>
                </c:pt>
                <c:pt idx="10">
                  <c:v>Very Loyal</c:v>
                </c:pt>
              </c:strCache>
            </c:strRef>
          </c:cat>
          <c:val>
            <c:numRef>
              <c:f>Sheet1!$N$8:$N$19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  <c:pt idx="6">
                  <c:v>1</c:v>
                </c:pt>
                <c:pt idx="7">
                  <c:v>4</c:v>
                </c:pt>
                <c:pt idx="8">
                  <c:v>2</c:v>
                </c:pt>
                <c:pt idx="9">
                  <c:v>1</c:v>
                </c:pt>
                <c:pt idx="1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F79-4E85-A4EA-7F0D58B411D8}"/>
            </c:ext>
          </c:extLst>
        </c:ser>
        <c:ser>
          <c:idx val="2"/>
          <c:order val="2"/>
          <c:tx>
            <c:strRef>
              <c:f>Sheet1!$O$7</c:f>
              <c:strCache>
                <c:ptCount val="1"/>
                <c:pt idx="0">
                  <c:v>Min of M_score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Sheet1!$L$8:$L$19</c:f>
              <c:strCache>
                <c:ptCount val="11"/>
                <c:pt idx="0">
                  <c:v>Almost Lost Customer</c:v>
                </c:pt>
                <c:pt idx="1">
                  <c:v>Becoming Loyal</c:v>
                </c:pt>
                <c:pt idx="2">
                  <c:v>Evasive Customer</c:v>
                </c:pt>
                <c:pt idx="3">
                  <c:v>High Risk Customer</c:v>
                </c:pt>
                <c:pt idx="4">
                  <c:v>Late Bloomer</c:v>
                </c:pt>
                <c:pt idx="5">
                  <c:v>Losing Customer</c:v>
                </c:pt>
                <c:pt idx="6">
                  <c:v>Lost Customer</c:v>
                </c:pt>
                <c:pt idx="7">
                  <c:v>Platinum Customer</c:v>
                </c:pt>
                <c:pt idx="8">
                  <c:v>Potential Customer</c:v>
                </c:pt>
                <c:pt idx="9">
                  <c:v>Recent Customer</c:v>
                </c:pt>
                <c:pt idx="10">
                  <c:v>Very Loyal</c:v>
                </c:pt>
              </c:strCache>
            </c:strRef>
          </c:cat>
          <c:val>
            <c:numRef>
              <c:f>Sheet1!$O$8:$O$19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4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F79-4E85-A4EA-7F0D58B411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988124431"/>
        <c:axId val="1988118191"/>
      </c:barChart>
      <c:catAx>
        <c:axId val="198812443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Customer</a:t>
                </a:r>
                <a:r>
                  <a:rPr lang="en-IN" baseline="0" dirty="0"/>
                  <a:t> Title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8118191"/>
        <c:crosses val="autoZero"/>
        <c:auto val="1"/>
        <c:lblAlgn val="ctr"/>
        <c:lblOffset val="100"/>
        <c:noMultiLvlLbl val="0"/>
      </c:catAx>
      <c:valAx>
        <c:axId val="19881181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RFM</a:t>
                </a:r>
                <a:r>
                  <a:rPr lang="en-IN" baseline="0" dirty="0"/>
                  <a:t> Value assigned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8124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 Clean Data_ Graphs_ Analysis.xlsx]Sheet5!PivotTable1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Customer</a:t>
            </a:r>
            <a:r>
              <a:rPr lang="en-US" baseline="0"/>
              <a:t> Title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1.8196003058672784E-2"/>
              <c:y val="-2.258972715619849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1.4090354847376361E-2"/>
              <c:y val="7.8354849539156446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3.7484241635149938E-3"/>
              <c:y val="-4.0651895257278886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1.6388389443445554E-2"/>
              <c:y val="4.875442531892815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5">
              <a:lumMod val="60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9.8462396924793843E-3"/>
              <c:y val="7.2987242873710553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3.6459172918345837E-3"/>
              <c:y val="-1.394089910272843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1.4090354847376361E-2"/>
              <c:y val="7.8354849539156446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1.8196003058672784E-2"/>
              <c:y val="-2.258972715619849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3.6459172918345837E-3"/>
              <c:y val="-1.394089910272843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3.7484241635149938E-3"/>
              <c:y val="-4.0651895257278886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1.6388389443445554E-2"/>
              <c:y val="4.875442531892815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9.8462396924793843E-3"/>
              <c:y val="7.2987242873710553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1.4090354847376361E-2"/>
              <c:y val="7.8354849539156446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1.8196003058672784E-2"/>
              <c:y val="-2.258972715619849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3.6459172918345837E-3"/>
              <c:y val="-1.394089910272843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3.7484241635149938E-3"/>
              <c:y val="-4.0651895257278886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1.6388389443445554E-2"/>
              <c:y val="4.875442531892815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9.8462396924793843E-3"/>
              <c:y val="7.2987242873710553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Sheet5!$B$3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DE4-4558-A661-2E078F2F35A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DE4-4558-A661-2E078F2F35A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DE4-4558-A661-2E078F2F35A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DE4-4558-A661-2E078F2F35A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DE4-4558-A661-2E078F2F35A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5DE4-4558-A661-2E078F2F35A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5DE4-4558-A661-2E078F2F35A2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5DE4-4558-A661-2E078F2F35A2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5DE4-4558-A661-2E078F2F35A2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5DE4-4558-A661-2E078F2F35A2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5DE4-4558-A661-2E078F2F35A2}"/>
              </c:ext>
            </c:extLst>
          </c:dPt>
          <c:dLbls>
            <c:dLbl>
              <c:idx val="3"/>
              <c:layout>
                <c:manualLayout>
                  <c:x val="-1.4090354847376361E-2"/>
                  <c:y val="7.8354849539156446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DE4-4558-A661-2E078F2F35A2}"/>
                </c:ext>
              </c:extLst>
            </c:dLbl>
            <c:dLbl>
              <c:idx val="4"/>
              <c:layout>
                <c:manualLayout>
                  <c:x val="-1.8196003058672784E-2"/>
                  <c:y val="-2.2589727156198499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DE4-4558-A661-2E078F2F35A2}"/>
                </c:ext>
              </c:extLst>
            </c:dLbl>
            <c:dLbl>
              <c:idx val="7"/>
              <c:layout>
                <c:manualLayout>
                  <c:x val="-3.6459172918345837E-3"/>
                  <c:y val="-1.3940899102728438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5DE4-4558-A661-2E078F2F35A2}"/>
                </c:ext>
              </c:extLst>
            </c:dLbl>
            <c:dLbl>
              <c:idx val="8"/>
              <c:layout>
                <c:manualLayout>
                  <c:x val="3.7484241635149938E-3"/>
                  <c:y val="-4.0651895257278886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5DE4-4558-A661-2E078F2F35A2}"/>
                </c:ext>
              </c:extLst>
            </c:dLbl>
            <c:dLbl>
              <c:idx val="9"/>
              <c:layout>
                <c:manualLayout>
                  <c:x val="-1.6388389443445554E-2"/>
                  <c:y val="4.8754425318928159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5DE4-4558-A661-2E078F2F35A2}"/>
                </c:ext>
              </c:extLst>
            </c:dLbl>
            <c:dLbl>
              <c:idx val="10"/>
              <c:layout>
                <c:manualLayout>
                  <c:x val="9.8462396924793843E-3"/>
                  <c:y val="7.2987242873710553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5DE4-4558-A661-2E078F2F35A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Sheet5!$A$4:$A$15</c:f>
              <c:strCache>
                <c:ptCount val="11"/>
                <c:pt idx="0">
                  <c:v>Almost Lost Customer</c:v>
                </c:pt>
                <c:pt idx="1">
                  <c:v>Becoming Loyal</c:v>
                </c:pt>
                <c:pt idx="2">
                  <c:v>Evasive Customer</c:v>
                </c:pt>
                <c:pt idx="3">
                  <c:v>High Risk Customer</c:v>
                </c:pt>
                <c:pt idx="4">
                  <c:v>Late Bloomer</c:v>
                </c:pt>
                <c:pt idx="5">
                  <c:v>Losing Customer</c:v>
                </c:pt>
                <c:pt idx="6">
                  <c:v>Lost Customer</c:v>
                </c:pt>
                <c:pt idx="7">
                  <c:v>Platinum Customer</c:v>
                </c:pt>
                <c:pt idx="8">
                  <c:v>Potential Customer</c:v>
                </c:pt>
                <c:pt idx="9">
                  <c:v>Recent Customer</c:v>
                </c:pt>
                <c:pt idx="10">
                  <c:v>Very Loyal</c:v>
                </c:pt>
              </c:strCache>
            </c:strRef>
          </c:cat>
          <c:val>
            <c:numRef>
              <c:f>Sheet5!$B$4:$B$15</c:f>
              <c:numCache>
                <c:formatCode>General</c:formatCode>
                <c:ptCount val="11"/>
                <c:pt idx="0">
                  <c:v>1659</c:v>
                </c:pt>
                <c:pt idx="1">
                  <c:v>1585</c:v>
                </c:pt>
                <c:pt idx="2">
                  <c:v>1834</c:v>
                </c:pt>
                <c:pt idx="3">
                  <c:v>1779</c:v>
                </c:pt>
                <c:pt idx="4">
                  <c:v>1491</c:v>
                </c:pt>
                <c:pt idx="5">
                  <c:v>2640</c:v>
                </c:pt>
                <c:pt idx="6">
                  <c:v>795</c:v>
                </c:pt>
                <c:pt idx="7">
                  <c:v>1903</c:v>
                </c:pt>
                <c:pt idx="8">
                  <c:v>2089</c:v>
                </c:pt>
                <c:pt idx="9">
                  <c:v>2637</c:v>
                </c:pt>
                <c:pt idx="10">
                  <c:v>1389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5DE4-4558-A661-2E078F2F35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97990989315312"/>
          <c:y val="0.13591906061617612"/>
          <c:w val="0.16859911760102539"/>
          <c:h val="0.5552294229987161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46344" y="827305"/>
            <a:ext cx="9467334" cy="2280668"/>
          </a:xfrm>
          <a:prstGeom prst="rect">
            <a:avLst/>
          </a:prstGeom>
        </p:spPr>
        <p:txBody>
          <a:bodyPr anchor="b"/>
          <a:lstStyle>
            <a:lvl1pPr algn="ctr">
              <a:defRPr sz="5778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46332" y="3149028"/>
            <a:ext cx="9467336" cy="880668"/>
          </a:xfrm>
          <a:prstGeom prst="rect">
            <a:avLst/>
          </a:prstGeom>
        </p:spPr>
        <p:txBody>
          <a:bodyPr/>
          <a:lstStyle>
            <a:lvl1pPr marL="380996" indent="-253997" algn="ctr">
              <a:lnSpc>
                <a:spcPct val="100000"/>
              </a:lnSpc>
              <a:buClrTx/>
              <a:buSzTx/>
              <a:buFontTx/>
              <a:buNone/>
              <a:defRPr sz="3111"/>
            </a:lvl1pPr>
            <a:lvl2pPr marL="380996" indent="282219" algn="ctr">
              <a:lnSpc>
                <a:spcPct val="100000"/>
              </a:lnSpc>
              <a:buClrTx/>
              <a:buSzTx/>
              <a:buFontTx/>
              <a:buNone/>
              <a:defRPr sz="3111"/>
            </a:lvl2pPr>
            <a:lvl3pPr marL="380996" indent="790214" algn="ctr">
              <a:lnSpc>
                <a:spcPct val="100000"/>
              </a:lnSpc>
              <a:buClrTx/>
              <a:buSzTx/>
              <a:buFontTx/>
              <a:buNone/>
              <a:defRPr sz="3111"/>
            </a:lvl3pPr>
            <a:lvl4pPr marL="380996" indent="1298209" algn="ctr">
              <a:lnSpc>
                <a:spcPct val="100000"/>
              </a:lnSpc>
              <a:buClrTx/>
              <a:buSzTx/>
              <a:buFontTx/>
              <a:buNone/>
              <a:defRPr sz="3111"/>
            </a:lvl4pPr>
            <a:lvl5pPr marL="380996" indent="1806204" algn="ctr">
              <a:lnSpc>
                <a:spcPct val="100000"/>
              </a:lnSpc>
              <a:buClrTx/>
              <a:buSzTx/>
              <a:buFontTx/>
              <a:buNone/>
              <a:defRPr sz="311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46332" y="1229029"/>
            <a:ext cx="9467336" cy="2181667"/>
          </a:xfrm>
          <a:prstGeom prst="rect">
            <a:avLst/>
          </a:prstGeom>
        </p:spPr>
        <p:txBody>
          <a:bodyPr anchor="b"/>
          <a:lstStyle>
            <a:lvl1pPr algn="ctr">
              <a:defRPr sz="13333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46332" y="3502473"/>
            <a:ext cx="9467336" cy="1445333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46332" y="2389833"/>
            <a:ext cx="9467336" cy="935334"/>
          </a:xfrm>
          <a:prstGeom prst="rect">
            <a:avLst/>
          </a:prstGeom>
        </p:spPr>
        <p:txBody>
          <a:bodyPr anchor="ctr"/>
          <a:lstStyle>
            <a:lvl1pPr algn="ctr"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46332" y="1280528"/>
            <a:ext cx="4444336" cy="3796000"/>
          </a:xfrm>
          <a:prstGeom prst="rect">
            <a:avLst/>
          </a:prstGeom>
        </p:spPr>
        <p:txBody>
          <a:bodyPr/>
          <a:lstStyle>
            <a:lvl1pPr indent="-352774">
              <a:buSzPts val="1400"/>
              <a:defRPr sz="1556"/>
            </a:lvl1pPr>
            <a:lvl2pPr marL="1072434" indent="-395107">
              <a:buSzPts val="1400"/>
              <a:defRPr sz="1556"/>
            </a:lvl2pPr>
            <a:lvl3pPr marL="1580429" indent="-395107">
              <a:buSzPts val="1400"/>
              <a:defRPr sz="1556"/>
            </a:lvl3pPr>
            <a:lvl4pPr marL="2088424" indent="-395107">
              <a:buSzPts val="1400"/>
              <a:defRPr sz="1556"/>
            </a:lvl4pPr>
            <a:lvl5pPr marL="2596418" indent="-395107">
              <a:buSzPts val="1400"/>
              <a:defRPr sz="1556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5369332" y="1280528"/>
            <a:ext cx="4444336" cy="37960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</a:lstStyle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46334" y="617334"/>
            <a:ext cx="3120001" cy="839667"/>
          </a:xfrm>
          <a:prstGeom prst="rect">
            <a:avLst/>
          </a:prstGeom>
        </p:spPr>
        <p:txBody>
          <a:bodyPr anchor="b"/>
          <a:lstStyle>
            <a:lvl1pPr>
              <a:defRPr sz="2667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46334" y="1543999"/>
            <a:ext cx="3120001" cy="3532668"/>
          </a:xfrm>
          <a:prstGeom prst="rect">
            <a:avLst/>
          </a:prstGeom>
        </p:spPr>
        <p:txBody>
          <a:bodyPr/>
          <a:lstStyle>
            <a:lvl1pPr indent="-338663">
              <a:buSzPts val="1200"/>
              <a:defRPr sz="1333"/>
            </a:lvl1pPr>
            <a:lvl2pPr marL="1015990" indent="-338663">
              <a:buSzPts val="1200"/>
              <a:defRPr sz="1333"/>
            </a:lvl2pPr>
            <a:lvl3pPr marL="1523985" indent="-338663">
              <a:buSzPts val="1200"/>
              <a:defRPr sz="1333"/>
            </a:lvl3pPr>
            <a:lvl4pPr marL="2031980" indent="-338663">
              <a:buSzPts val="1200"/>
              <a:defRPr sz="1333"/>
            </a:lvl4pPr>
            <a:lvl5pPr marL="2539975" indent="-338663">
              <a:buSzPts val="1200"/>
              <a:defRPr sz="1333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544724" y="500166"/>
            <a:ext cx="7075334" cy="4545334"/>
          </a:xfrm>
          <a:prstGeom prst="rect">
            <a:avLst/>
          </a:prstGeom>
        </p:spPr>
        <p:txBody>
          <a:bodyPr anchor="ctr"/>
          <a:lstStyle>
            <a:lvl1pPr>
              <a:defRPr sz="5333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5080000" y="-138"/>
            <a:ext cx="5080000" cy="57150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50799" rIns="50799" anchor="ctr"/>
          <a:lstStyle/>
          <a:p>
            <a:endParaRPr sz="1556"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95000" y="1370196"/>
            <a:ext cx="4494667" cy="1647001"/>
          </a:xfrm>
          <a:prstGeom prst="rect">
            <a:avLst/>
          </a:prstGeom>
        </p:spPr>
        <p:txBody>
          <a:bodyPr anchor="b"/>
          <a:lstStyle>
            <a:lvl1pPr algn="ctr">
              <a:defRPr sz="4667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95000" y="3114529"/>
            <a:ext cx="4494667" cy="1372334"/>
          </a:xfrm>
          <a:prstGeom prst="rect">
            <a:avLst/>
          </a:prstGeom>
        </p:spPr>
        <p:txBody>
          <a:bodyPr/>
          <a:lstStyle>
            <a:lvl1pPr marL="380996" indent="-253997" algn="ctr">
              <a:lnSpc>
                <a:spcPct val="100000"/>
              </a:lnSpc>
              <a:buClrTx/>
              <a:buSzTx/>
              <a:buFontTx/>
              <a:buNone/>
              <a:defRPr sz="2333"/>
            </a:lvl1pPr>
            <a:lvl2pPr marL="380996" indent="282219" algn="ctr">
              <a:lnSpc>
                <a:spcPct val="100000"/>
              </a:lnSpc>
              <a:buClrTx/>
              <a:buSzTx/>
              <a:buFontTx/>
              <a:buNone/>
              <a:defRPr sz="2333"/>
            </a:lvl2pPr>
            <a:lvl3pPr marL="380996" indent="790214" algn="ctr">
              <a:lnSpc>
                <a:spcPct val="100000"/>
              </a:lnSpc>
              <a:buClrTx/>
              <a:buSzTx/>
              <a:buFontTx/>
              <a:buNone/>
              <a:defRPr sz="2333"/>
            </a:lvl3pPr>
            <a:lvl4pPr marL="380996" indent="1298209" algn="ctr">
              <a:lnSpc>
                <a:spcPct val="100000"/>
              </a:lnSpc>
              <a:buClrTx/>
              <a:buSzTx/>
              <a:buFontTx/>
              <a:buNone/>
              <a:defRPr sz="2333"/>
            </a:lvl4pPr>
            <a:lvl5pPr marL="380996" indent="1806204" algn="ctr">
              <a:lnSpc>
                <a:spcPct val="100000"/>
              </a:lnSpc>
              <a:buClrTx/>
              <a:buSzTx/>
              <a:buFontTx/>
              <a:buNone/>
              <a:defRPr sz="2333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5488334" y="804528"/>
            <a:ext cx="4263333" cy="4105669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46332" y="4700640"/>
            <a:ext cx="6665336" cy="672334"/>
          </a:xfrm>
          <a:prstGeom prst="rect">
            <a:avLst/>
          </a:prstGeom>
        </p:spPr>
        <p:txBody>
          <a:bodyPr anchor="ctr"/>
          <a:lstStyle>
            <a:lvl1pPr marL="253997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46332" y="494473"/>
            <a:ext cx="9467336" cy="636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46332" y="1280528"/>
            <a:ext cx="9467336" cy="37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9664151" y="5222230"/>
            <a:ext cx="359360" cy="355578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111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10159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1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10159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1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10159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1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10159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1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10159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1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10159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1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10159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1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10159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1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10159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1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507995" marR="0" indent="-380996" algn="l" defTabSz="101599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20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116782" marR="0" indent="-453567" algn="l" defTabSz="101599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20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624777" marR="0" indent="-453567" algn="l" defTabSz="101599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20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2132772" marR="0" indent="-453567" algn="l" defTabSz="101599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20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640767" marR="0" indent="-453567" algn="l" defTabSz="101599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20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3148762" marR="0" indent="-453567" algn="l" defTabSz="101599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20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656757" marR="0" indent="-453567" algn="l" defTabSz="101599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20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4164752" marR="0" indent="-453567" algn="l" defTabSz="101599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20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672747" marR="0" indent="-453567" algn="l" defTabSz="101599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20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10159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1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10159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1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10159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1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10159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1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10159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1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10159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1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10159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1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10159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1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10159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1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0" y="2"/>
            <a:ext cx="10181334" cy="572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50799" rIns="50799" anchor="ctr"/>
          <a:lstStyle/>
          <a:p>
            <a:endParaRPr sz="1556"/>
          </a:p>
        </p:txBody>
      </p:sp>
      <p:sp>
        <p:nvSpPr>
          <p:cNvPr id="110" name="Shape 55"/>
          <p:cNvSpPr/>
          <p:nvPr/>
        </p:nvSpPr>
        <p:spPr>
          <a:xfrm>
            <a:off x="597665" y="2105751"/>
            <a:ext cx="4392336" cy="1402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01582" tIns="101582" rIns="101582" bIns="101582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sz="3889"/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97668" y="3683863"/>
            <a:ext cx="6167333" cy="54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01582" tIns="101582" rIns="101582" bIns="101582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sz="2222"/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33" y="1417251"/>
            <a:ext cx="2202556" cy="265223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97667" y="4074000"/>
            <a:ext cx="6944000" cy="410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01582" tIns="101582" rIns="101582" bIns="101582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sz="1333"/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889" y="-7055"/>
            <a:ext cx="10195112" cy="26522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9" rIns="50799" anchor="ctr"/>
          <a:lstStyle/>
          <a:p>
            <a:pPr defTabSz="507995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sz="556"/>
              <a:t>       Note: 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7223" y="-21639"/>
            <a:ext cx="10212669" cy="933333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50799" rIns="50799" anchor="ctr"/>
          <a:lstStyle/>
          <a:p>
            <a:endParaRPr sz="1556"/>
          </a:p>
        </p:txBody>
      </p:sp>
      <p:sp>
        <p:nvSpPr>
          <p:cNvPr id="140" name="Shape 89"/>
          <p:cNvSpPr/>
          <p:nvPr/>
        </p:nvSpPr>
        <p:spPr>
          <a:xfrm>
            <a:off x="227807" y="293306"/>
            <a:ext cx="9517333" cy="54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01582" tIns="101582" rIns="101582" bIns="101582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222"/>
              <a:t>Model Development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889" y="-7055"/>
            <a:ext cx="10195112" cy="26522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9" rIns="50799" anchor="ctr"/>
          <a:lstStyle/>
          <a:p>
            <a:pPr defTabSz="507995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sz="556" dirty="0"/>
              <a:t>       Note: 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C5BBE4B-EBF6-242C-6036-52CBB1E6C9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0598500"/>
              </p:ext>
            </p:extLst>
          </p:nvPr>
        </p:nvGraphicFramePr>
        <p:xfrm>
          <a:off x="757881" y="1408670"/>
          <a:ext cx="7801233" cy="4013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205308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7223" y="-21639"/>
            <a:ext cx="10212669" cy="933333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50799" rIns="50799" anchor="ctr"/>
          <a:lstStyle/>
          <a:p>
            <a:endParaRPr sz="1556"/>
          </a:p>
        </p:txBody>
      </p:sp>
      <p:sp>
        <p:nvSpPr>
          <p:cNvPr id="140" name="Shape 89"/>
          <p:cNvSpPr/>
          <p:nvPr/>
        </p:nvSpPr>
        <p:spPr>
          <a:xfrm>
            <a:off x="227807" y="293306"/>
            <a:ext cx="9517333" cy="54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01582" tIns="101582" rIns="101582" bIns="101582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222"/>
              <a:t>Model Development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889" y="-7055"/>
            <a:ext cx="10195112" cy="26522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9" rIns="50799" anchor="ctr"/>
          <a:lstStyle/>
          <a:p>
            <a:pPr defTabSz="507995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sz="556" dirty="0"/>
              <a:t>       Note: 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C5BBE4B-EBF6-242C-6036-52CBB1E6C97A}"/>
              </a:ext>
            </a:extLst>
          </p:cNvPr>
          <p:cNvGraphicFramePr>
            <a:graphicFrameLocks/>
          </p:cNvGraphicFramePr>
          <p:nvPr/>
        </p:nvGraphicFramePr>
        <p:xfrm>
          <a:off x="757881" y="1408670"/>
          <a:ext cx="7801233" cy="4013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9B5BA4-9374-4B4B-0132-C29B9BF9E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94146"/>
              </p:ext>
            </p:extLst>
          </p:nvPr>
        </p:nvGraphicFramePr>
        <p:xfrm>
          <a:off x="35446" y="1408670"/>
          <a:ext cx="10030574" cy="4091319"/>
        </p:xfrm>
        <a:graphic>
          <a:graphicData uri="http://schemas.openxmlformats.org/drawingml/2006/table">
            <a:tbl>
              <a:tblPr/>
              <a:tblGrid>
                <a:gridCol w="775048">
                  <a:extLst>
                    <a:ext uri="{9D8B030D-6E8A-4147-A177-3AD203B41FA5}">
                      <a16:colId xmlns:a16="http://schemas.microsoft.com/office/drawing/2014/main" val="174263254"/>
                    </a:ext>
                  </a:extLst>
                </a:gridCol>
                <a:gridCol w="2386730">
                  <a:extLst>
                    <a:ext uri="{9D8B030D-6E8A-4147-A177-3AD203B41FA5}">
                      <a16:colId xmlns:a16="http://schemas.microsoft.com/office/drawing/2014/main" val="509947459"/>
                    </a:ext>
                  </a:extLst>
                </a:gridCol>
                <a:gridCol w="4892977">
                  <a:extLst>
                    <a:ext uri="{9D8B030D-6E8A-4147-A177-3AD203B41FA5}">
                      <a16:colId xmlns:a16="http://schemas.microsoft.com/office/drawing/2014/main" val="761271257"/>
                    </a:ext>
                  </a:extLst>
                </a:gridCol>
                <a:gridCol w="1975819">
                  <a:extLst>
                    <a:ext uri="{9D8B030D-6E8A-4147-A177-3AD203B41FA5}">
                      <a16:colId xmlns:a16="http://schemas.microsoft.com/office/drawing/2014/main" val="2811598519"/>
                    </a:ext>
                  </a:extLst>
                </a:gridCol>
              </a:tblGrid>
              <a:tr h="209184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Rank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Customer Title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RFM Value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92C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847662"/>
                  </a:ext>
                </a:extLst>
              </a:tr>
              <a:tr h="1838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Platinum Customer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1599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Most recent buy, buys often, most spent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755782"/>
                  </a:ext>
                </a:extLst>
              </a:tr>
              <a:tr h="3613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Very Loyal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1599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Most recent, buys often, spends large amount of money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212488"/>
                  </a:ext>
                </a:extLst>
              </a:tr>
              <a:tr h="3613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Becoming Loyal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1599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Relatively recent, bought more than once, spends large amount of money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701427"/>
                  </a:ext>
                </a:extLst>
              </a:tr>
              <a:tr h="3613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Recent Customer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1599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Bought recently, not very often, average money spent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608061"/>
                  </a:ext>
                </a:extLst>
              </a:tr>
              <a:tr h="3613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Potential Customer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1599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Bought recently, never bought before, spent small amount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590311"/>
                  </a:ext>
                </a:extLst>
              </a:tr>
              <a:tr h="3613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Late Bloomer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1599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No purchases recently, but RFM value is larger than average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456470"/>
                  </a:ext>
                </a:extLst>
              </a:tr>
              <a:tr h="3613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Losing Customer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1599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Purchases was a while ago, below average RFM value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526539"/>
                  </a:ext>
                </a:extLst>
              </a:tr>
              <a:tr h="3613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 Risk Customer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1599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Purchase was long time ago, </a:t>
                      </a:r>
                      <a:r>
                        <a:rPr lang="en-US" sz="14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frewuency</a:t>
                      </a:r>
                      <a:r>
                        <a:rPr lang="en-US" sz="14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 is quite high, amount spent is high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604850"/>
                  </a:ext>
                </a:extLst>
              </a:tr>
              <a:tr h="3613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Almost Lost Customer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1599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Very low recency, low frequency, but high amount spent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903573"/>
                  </a:ext>
                </a:extLst>
              </a:tr>
              <a:tr h="3613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Evasive Customer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1599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Very low recency, Very low frequency, small amount spent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579925"/>
                  </a:ext>
                </a:extLst>
              </a:tr>
              <a:tr h="1838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Lost Customer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1599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IN" sz="14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Very Low RFM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4408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CD32619-7F0C-29C4-0CB2-12A1AEF1767B}"/>
              </a:ext>
            </a:extLst>
          </p:cNvPr>
          <p:cNvSpPr txBox="1"/>
          <p:nvPr/>
        </p:nvSpPr>
        <p:spPr>
          <a:xfrm>
            <a:off x="0" y="946833"/>
            <a:ext cx="839254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Customer title definition list with RFM Values assigned</a:t>
            </a:r>
          </a:p>
        </p:txBody>
      </p:sp>
    </p:spTree>
    <p:extLst>
      <p:ext uri="{BB962C8B-B14F-4D97-AF65-F5344CB8AC3E}">
        <p14:creationId xmlns:p14="http://schemas.microsoft.com/office/powerpoint/2010/main" val="115949392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7223" y="-21639"/>
            <a:ext cx="10212669" cy="933333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50799" rIns="50799" anchor="ctr"/>
          <a:lstStyle/>
          <a:p>
            <a:endParaRPr sz="1556"/>
          </a:p>
        </p:txBody>
      </p:sp>
      <p:sp>
        <p:nvSpPr>
          <p:cNvPr id="140" name="Shape 89"/>
          <p:cNvSpPr/>
          <p:nvPr/>
        </p:nvSpPr>
        <p:spPr>
          <a:xfrm>
            <a:off x="227807" y="293306"/>
            <a:ext cx="9517333" cy="54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01582" tIns="101582" rIns="101582" bIns="101582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sz="2222" dirty="0"/>
              <a:t>Interpretation</a:t>
            </a:r>
            <a:endParaRPr sz="2222"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889" y="-7055"/>
            <a:ext cx="10195112" cy="26522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9" rIns="50799" anchor="ctr"/>
          <a:lstStyle/>
          <a:p>
            <a:pPr defTabSz="507995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sz="556" dirty="0"/>
              <a:t>       Note: 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D32619-7F0C-29C4-0CB2-12A1AEF1767B}"/>
              </a:ext>
            </a:extLst>
          </p:cNvPr>
          <p:cNvSpPr txBox="1"/>
          <p:nvPr/>
        </p:nvSpPr>
        <p:spPr>
          <a:xfrm>
            <a:off x="227807" y="946833"/>
            <a:ext cx="839254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Summary Table for TOP 1000 Customers Target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B4D86A1-8F99-D06F-8819-D9C80FA0E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952156"/>
              </p:ext>
            </p:extLst>
          </p:nvPr>
        </p:nvGraphicFramePr>
        <p:xfrm>
          <a:off x="227807" y="1254608"/>
          <a:ext cx="8199914" cy="4361332"/>
        </p:xfrm>
        <a:graphic>
          <a:graphicData uri="http://schemas.openxmlformats.org/drawingml/2006/table">
            <a:tbl>
              <a:tblPr/>
              <a:tblGrid>
                <a:gridCol w="528302">
                  <a:extLst>
                    <a:ext uri="{9D8B030D-6E8A-4147-A177-3AD203B41FA5}">
                      <a16:colId xmlns:a16="http://schemas.microsoft.com/office/drawing/2014/main" val="4093607948"/>
                    </a:ext>
                  </a:extLst>
                </a:gridCol>
                <a:gridCol w="1461977">
                  <a:extLst>
                    <a:ext uri="{9D8B030D-6E8A-4147-A177-3AD203B41FA5}">
                      <a16:colId xmlns:a16="http://schemas.microsoft.com/office/drawing/2014/main" val="2421381389"/>
                    </a:ext>
                  </a:extLst>
                </a:gridCol>
                <a:gridCol w="3100674">
                  <a:extLst>
                    <a:ext uri="{9D8B030D-6E8A-4147-A177-3AD203B41FA5}">
                      <a16:colId xmlns:a16="http://schemas.microsoft.com/office/drawing/2014/main" val="2789674611"/>
                    </a:ext>
                  </a:extLst>
                </a:gridCol>
                <a:gridCol w="1211580">
                  <a:extLst>
                    <a:ext uri="{9D8B030D-6E8A-4147-A177-3AD203B41FA5}">
                      <a16:colId xmlns:a16="http://schemas.microsoft.com/office/drawing/2014/main" val="1441464113"/>
                    </a:ext>
                  </a:extLst>
                </a:gridCol>
                <a:gridCol w="922020">
                  <a:extLst>
                    <a:ext uri="{9D8B030D-6E8A-4147-A177-3AD203B41FA5}">
                      <a16:colId xmlns:a16="http://schemas.microsoft.com/office/drawing/2014/main" val="119743571"/>
                    </a:ext>
                  </a:extLst>
                </a:gridCol>
                <a:gridCol w="975361">
                  <a:extLst>
                    <a:ext uri="{9D8B030D-6E8A-4147-A177-3AD203B41FA5}">
                      <a16:colId xmlns:a16="http://schemas.microsoft.com/office/drawing/2014/main" val="2014305058"/>
                    </a:ext>
                  </a:extLst>
                </a:gridCol>
              </a:tblGrid>
              <a:tr h="36287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Rank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Customer Title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 of customers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Cumulative customers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Customer Selection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820236"/>
                  </a:ext>
                </a:extLst>
              </a:tr>
              <a:tr h="3284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Platinum Customer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1599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Most recent buy, buys often, most spent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952074"/>
                  </a:ext>
                </a:extLst>
              </a:tr>
              <a:tr h="3541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Very Loyal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1599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Most recent, buys often, spends large amount of money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949660"/>
                  </a:ext>
                </a:extLst>
              </a:tr>
              <a:tr h="4889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Becoming Loyal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1599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Relatively recent, bought more than once, spends large amount of money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812946"/>
                  </a:ext>
                </a:extLst>
              </a:tr>
              <a:tr h="3541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Recent Customer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1599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Bought recently, not very often, average money spent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1098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97117"/>
                  </a:ext>
                </a:extLst>
              </a:tr>
              <a:tr h="3541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Potential Customer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1599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Bought recently, never bought before, spent small amount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1408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216081"/>
                  </a:ext>
                </a:extLst>
              </a:tr>
              <a:tr h="3541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Late Bloomer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1599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No purchases recently, but RFM value is larger than average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1764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977516"/>
                  </a:ext>
                </a:extLst>
              </a:tr>
              <a:tr h="3541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Losing Customer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1599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Purchases was a while ago, below average RFM value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2105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460704"/>
                  </a:ext>
                </a:extLst>
              </a:tr>
              <a:tr h="4889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 Risk Customer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1599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Purchase was long time ago, </a:t>
                      </a:r>
                      <a:r>
                        <a:rPr lang="en-US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frewuency</a:t>
                      </a:r>
                      <a:r>
                        <a:rPr lang="en-US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 is quite high, amount spent is high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2470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080205"/>
                  </a:ext>
                </a:extLst>
              </a:tr>
              <a:tr h="3541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Almost Lost Customer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1599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Very low recency, low frequency, but high amount spent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2786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605828"/>
                  </a:ext>
                </a:extLst>
              </a:tr>
              <a:tr h="3541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Evasive Customer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1599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Very low recency, Very low frequency, small amount spent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3185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60216"/>
                  </a:ext>
                </a:extLst>
              </a:tr>
              <a:tr h="2131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Lost Customer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1599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IN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Very Low RFM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3490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793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122785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7223" y="-21639"/>
            <a:ext cx="10212669" cy="933333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50799" rIns="50799" anchor="ctr"/>
          <a:lstStyle/>
          <a:p>
            <a:endParaRPr sz="1556"/>
          </a:p>
        </p:txBody>
      </p:sp>
      <p:sp>
        <p:nvSpPr>
          <p:cNvPr id="140" name="Shape 89"/>
          <p:cNvSpPr/>
          <p:nvPr/>
        </p:nvSpPr>
        <p:spPr>
          <a:xfrm>
            <a:off x="227807" y="293306"/>
            <a:ext cx="9517333" cy="54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01582" tIns="101582" rIns="101582" bIns="101582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sz="2222" dirty="0"/>
              <a:t>Interpretation</a:t>
            </a:r>
            <a:endParaRPr sz="2222"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889" y="-7055"/>
            <a:ext cx="10195112" cy="26522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9" rIns="50799" anchor="ctr"/>
          <a:lstStyle/>
          <a:p>
            <a:pPr defTabSz="507995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sz="556" dirty="0"/>
              <a:t>       Note: 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D32619-7F0C-29C4-0CB2-12A1AEF1767B}"/>
              </a:ext>
            </a:extLst>
          </p:cNvPr>
          <p:cNvSpPr txBox="1"/>
          <p:nvPr/>
        </p:nvSpPr>
        <p:spPr>
          <a:xfrm>
            <a:off x="402116" y="1028998"/>
            <a:ext cx="8392545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 Target Methodology</a:t>
            </a:r>
            <a:endParaRPr kumimoji="0" lang="en-IN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B4D86A1-8F99-D06F-8819-D9C80FA0E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904429"/>
              </p:ext>
            </p:extLst>
          </p:nvPr>
        </p:nvGraphicFramePr>
        <p:xfrm>
          <a:off x="329514" y="1546409"/>
          <a:ext cx="9652686" cy="2153423"/>
        </p:xfrm>
        <a:graphic>
          <a:graphicData uri="http://schemas.openxmlformats.org/drawingml/2006/table">
            <a:tbl>
              <a:tblPr/>
              <a:tblGrid>
                <a:gridCol w="699186">
                  <a:extLst>
                    <a:ext uri="{9D8B030D-6E8A-4147-A177-3AD203B41FA5}">
                      <a16:colId xmlns:a16="http://schemas.microsoft.com/office/drawing/2014/main" val="4093607948"/>
                    </a:ext>
                  </a:extLst>
                </a:gridCol>
                <a:gridCol w="1569720">
                  <a:extLst>
                    <a:ext uri="{9D8B030D-6E8A-4147-A177-3AD203B41FA5}">
                      <a16:colId xmlns:a16="http://schemas.microsoft.com/office/drawing/2014/main" val="2421381389"/>
                    </a:ext>
                  </a:extLst>
                </a:gridCol>
                <a:gridCol w="3406140">
                  <a:extLst>
                    <a:ext uri="{9D8B030D-6E8A-4147-A177-3AD203B41FA5}">
                      <a16:colId xmlns:a16="http://schemas.microsoft.com/office/drawing/2014/main" val="2789674611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1441464113"/>
                    </a:ext>
                  </a:extLst>
                </a:gridCol>
                <a:gridCol w="1310632">
                  <a:extLst>
                    <a:ext uri="{9D8B030D-6E8A-4147-A177-3AD203B41FA5}">
                      <a16:colId xmlns:a16="http://schemas.microsoft.com/office/drawing/2014/main" val="119743571"/>
                    </a:ext>
                  </a:extLst>
                </a:gridCol>
                <a:gridCol w="1508768">
                  <a:extLst>
                    <a:ext uri="{9D8B030D-6E8A-4147-A177-3AD203B41FA5}">
                      <a16:colId xmlns:a16="http://schemas.microsoft.com/office/drawing/2014/main" val="2014305058"/>
                    </a:ext>
                  </a:extLst>
                </a:gridCol>
              </a:tblGrid>
              <a:tr h="535678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Rank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Customer Title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 of customers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Cumulative customers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Customer Selection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820236"/>
                  </a:ext>
                </a:extLst>
              </a:tr>
              <a:tr h="3147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Platinum Customer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Most recent buy, buys often, most spent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952074"/>
                  </a:ext>
                </a:extLst>
              </a:tr>
              <a:tr h="3147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Very Loyal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Most recent, buys often, spends large amount of money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949660"/>
                  </a:ext>
                </a:extLst>
              </a:tr>
              <a:tr h="3147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Becoming Loyal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Relatively recent, bought more than once, spends large amount of money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812946"/>
                  </a:ext>
                </a:extLst>
              </a:tr>
              <a:tr h="3147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Recent Customer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Bought recently, not very often, average money spent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1098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9711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E295756-E198-4E25-8520-AA2C90E5F9F3}"/>
              </a:ext>
            </a:extLst>
          </p:cNvPr>
          <p:cNvSpPr txBox="1"/>
          <p:nvPr/>
        </p:nvSpPr>
        <p:spPr>
          <a:xfrm>
            <a:off x="329515" y="3838832"/>
            <a:ext cx="9275804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Filter the top 1000 customers by assigning the conditions discussed in the table above.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 top 1000 customers discovered have purchased most recently, frequently and have spent more than the other customers.</a:t>
            </a:r>
          </a:p>
        </p:txBody>
      </p:sp>
    </p:spTree>
    <p:extLst>
      <p:ext uri="{BB962C8B-B14F-4D97-AF65-F5344CB8AC3E}">
        <p14:creationId xmlns:p14="http://schemas.microsoft.com/office/powerpoint/2010/main" val="89534688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0" y="2"/>
            <a:ext cx="10181334" cy="572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50799" rIns="50799" anchor="ctr"/>
          <a:lstStyle/>
          <a:p>
            <a:endParaRPr sz="1556"/>
          </a:p>
        </p:txBody>
      </p:sp>
      <p:sp>
        <p:nvSpPr>
          <p:cNvPr id="158" name="Shape 107"/>
          <p:cNvSpPr/>
          <p:nvPr/>
        </p:nvSpPr>
        <p:spPr>
          <a:xfrm>
            <a:off x="597665" y="2105752"/>
            <a:ext cx="4392336" cy="803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01582" tIns="101582" rIns="101582" bIns="101582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sz="3889"/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889" y="-7055"/>
            <a:ext cx="10195112" cy="26522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9" rIns="50799" anchor="ctr"/>
          <a:lstStyle/>
          <a:p>
            <a:pPr defTabSz="507995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sz="556"/>
              <a:t>       Note: 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7223" y="-21639"/>
            <a:ext cx="10212669" cy="933333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50799" rIns="50799" anchor="ctr"/>
          <a:lstStyle/>
          <a:p>
            <a:endParaRPr sz="1556"/>
          </a:p>
        </p:txBody>
      </p:sp>
      <p:sp>
        <p:nvSpPr>
          <p:cNvPr id="117" name="Shape 64"/>
          <p:cNvSpPr/>
          <p:nvPr/>
        </p:nvSpPr>
        <p:spPr>
          <a:xfrm>
            <a:off x="227807" y="293306"/>
            <a:ext cx="9517333" cy="54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01582" tIns="101582" rIns="101582" bIns="101582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222"/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82082" y="1345778"/>
            <a:ext cx="6066002" cy="1753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01582" tIns="101582" rIns="101582" bIns="101582">
            <a:spAutoFit/>
          </a:bodyPr>
          <a:lstStyle/>
          <a:p>
            <a:pPr marL="507995" indent="-395107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2222" dirty="0"/>
              <a:t>Introduction</a:t>
            </a:r>
          </a:p>
          <a:p>
            <a:pPr marL="507995" indent="-395107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2222" dirty="0"/>
              <a:t>Data Exploration</a:t>
            </a:r>
          </a:p>
          <a:p>
            <a:pPr marL="507995" indent="-395107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2222" dirty="0"/>
              <a:t>Model Development</a:t>
            </a:r>
          </a:p>
          <a:p>
            <a:pPr marL="507995" indent="-395107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2222" dirty="0"/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889" y="-7055"/>
            <a:ext cx="10195112" cy="26522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9" rIns="50799" anchor="ctr"/>
          <a:lstStyle/>
          <a:p>
            <a:pPr defTabSz="507995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sz="556"/>
              <a:t>       Note: 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7223" y="-21639"/>
            <a:ext cx="10212669" cy="933333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50799" rIns="50799" anchor="ctr"/>
          <a:lstStyle/>
          <a:p>
            <a:endParaRPr sz="1556"/>
          </a:p>
        </p:txBody>
      </p:sp>
      <p:sp>
        <p:nvSpPr>
          <p:cNvPr id="122" name="Shape 71"/>
          <p:cNvSpPr/>
          <p:nvPr/>
        </p:nvSpPr>
        <p:spPr>
          <a:xfrm>
            <a:off x="227807" y="293306"/>
            <a:ext cx="9517333" cy="54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01582" tIns="101582" rIns="101582" bIns="101582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222"/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27807" y="939654"/>
            <a:ext cx="9517333" cy="536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01582" tIns="101582" rIns="101582" bIns="101582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Identify and recommending Top 1000 customers (High Value Customers)</a:t>
            </a:r>
          </a:p>
        </p:txBody>
      </p:sp>
      <p:sp>
        <p:nvSpPr>
          <p:cNvPr id="124" name="Shape 73"/>
          <p:cNvSpPr/>
          <p:nvPr/>
        </p:nvSpPr>
        <p:spPr>
          <a:xfrm>
            <a:off x="227806" y="2405249"/>
            <a:ext cx="4594000" cy="481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01582" tIns="101582" rIns="101582" bIns="101582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sz="1667"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889" y="-7055"/>
            <a:ext cx="10195112" cy="26522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9" rIns="50799" anchor="ctr"/>
          <a:lstStyle/>
          <a:p>
            <a:pPr defTabSz="507995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sz="556"/>
              <a:t>       Note: 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2F0EDDF-4826-9D69-DB4D-FC0906E3B2A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46332" y="1504475"/>
            <a:ext cx="4444336" cy="3572052"/>
          </a:xfrm>
        </p:spPr>
        <p:txBody>
          <a:bodyPr>
            <a:normAutofit/>
          </a:bodyPr>
          <a:lstStyle/>
          <a:p>
            <a:pPr marL="155221" indent="0">
              <a:buNone/>
            </a:pPr>
            <a:r>
              <a:rPr lang="en-IN" sz="1778" b="1" u="sng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Outline of Problem</a:t>
            </a:r>
          </a:p>
          <a:p>
            <a:pPr marL="155221" indent="0">
              <a:buNone/>
            </a:pPr>
            <a:endParaRPr lang="en-IN" sz="1778" b="1" u="sng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-IN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Sprocket Central Pvt Ltd specializes in bikes and cycling accessories.</a:t>
            </a:r>
          </a:p>
          <a:p>
            <a:r>
              <a:rPr lang="en-IN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company want to boost their business by identifying the high value customers.</a:t>
            </a:r>
          </a:p>
          <a:p>
            <a:r>
              <a:rPr lang="en-IN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Using 3 given datasets the aim is to find the top 1000 customers that should be targeted in order to drive higher value to the company.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2803D78-4813-E97B-CD3A-3A989BE28F16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5369332" y="1504476"/>
            <a:ext cx="4444336" cy="3572052"/>
          </a:xfrm>
        </p:spPr>
        <p:txBody>
          <a:bodyPr/>
          <a:lstStyle/>
          <a:p>
            <a:pPr marL="126999" indent="0">
              <a:buNone/>
            </a:pPr>
            <a:r>
              <a:rPr lang="en-US" sz="1778" b="1" u="sng" dirty="0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Contents of Data Analysis</a:t>
            </a:r>
          </a:p>
          <a:p>
            <a:pPr marL="126999" indent="0">
              <a:buNone/>
            </a:pPr>
            <a:endParaRPr lang="en-US" sz="1556" dirty="0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1556" dirty="0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RFM Analysis, customer classification based on RFM values.</a:t>
            </a:r>
          </a:p>
          <a:p>
            <a:r>
              <a:rPr lang="en-US" sz="1556" dirty="0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Sector wise distribution of customers across different ages.</a:t>
            </a:r>
          </a:p>
          <a:p>
            <a:r>
              <a:rPr lang="en-US" sz="1556" dirty="0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Job industry distribution.</a:t>
            </a:r>
          </a:p>
          <a:p>
            <a:r>
              <a:rPr lang="en-US" sz="1556" dirty="0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Number of cars owned and not owned by a state.</a:t>
            </a:r>
          </a:p>
          <a:p>
            <a:r>
              <a:rPr lang="en-US" sz="1556" dirty="0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Bike related purchases over past 3 years across different genders.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7223" y="-21639"/>
            <a:ext cx="10212669" cy="933333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50799" rIns="50799" anchor="ctr"/>
          <a:lstStyle/>
          <a:p>
            <a:endParaRPr sz="1556"/>
          </a:p>
        </p:txBody>
      </p:sp>
      <p:sp>
        <p:nvSpPr>
          <p:cNvPr id="131" name="Shape 80"/>
          <p:cNvSpPr/>
          <p:nvPr/>
        </p:nvSpPr>
        <p:spPr>
          <a:xfrm>
            <a:off x="70863" y="142064"/>
            <a:ext cx="9517333" cy="54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01582" tIns="101582" rIns="101582" bIns="101582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222"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1" y="906512"/>
            <a:ext cx="9517333" cy="573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01582" tIns="101582" rIns="101582" bIns="101582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222" dirty="0"/>
              <a:t>Data Quality Assessment and Clean up</a:t>
            </a:r>
            <a:endParaRPr sz="2222" dirty="0"/>
          </a:p>
        </p:txBody>
      </p:sp>
      <p:sp>
        <p:nvSpPr>
          <p:cNvPr id="133" name="Shape 82"/>
          <p:cNvSpPr/>
          <p:nvPr/>
        </p:nvSpPr>
        <p:spPr>
          <a:xfrm>
            <a:off x="227806" y="2405249"/>
            <a:ext cx="1572910" cy="481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01582" tIns="101582" rIns="101582" bIns="101582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sz="1667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19AFC2A-0696-CF32-81B2-0814309DB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9117" y="-1538320"/>
            <a:ext cx="7926534" cy="342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600" tIns="50800" rIns="101600" bIns="508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sz="1556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9253918-9ED3-7A9B-9783-398502D39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89579"/>
              </p:ext>
            </p:extLst>
          </p:nvPr>
        </p:nvGraphicFramePr>
        <p:xfrm>
          <a:off x="3014958" y="1474700"/>
          <a:ext cx="7145042" cy="42271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67778">
                  <a:extLst>
                    <a:ext uri="{9D8B030D-6E8A-4147-A177-3AD203B41FA5}">
                      <a16:colId xmlns:a16="http://schemas.microsoft.com/office/drawing/2014/main" val="124350150"/>
                    </a:ext>
                  </a:extLst>
                </a:gridCol>
                <a:gridCol w="934404">
                  <a:extLst>
                    <a:ext uri="{9D8B030D-6E8A-4147-A177-3AD203B41FA5}">
                      <a16:colId xmlns:a16="http://schemas.microsoft.com/office/drawing/2014/main" val="2602946299"/>
                    </a:ext>
                  </a:extLst>
                </a:gridCol>
                <a:gridCol w="1344063">
                  <a:extLst>
                    <a:ext uri="{9D8B030D-6E8A-4147-A177-3AD203B41FA5}">
                      <a16:colId xmlns:a16="http://schemas.microsoft.com/office/drawing/2014/main" val="1843785963"/>
                    </a:ext>
                  </a:extLst>
                </a:gridCol>
                <a:gridCol w="1250580">
                  <a:extLst>
                    <a:ext uri="{9D8B030D-6E8A-4147-A177-3AD203B41FA5}">
                      <a16:colId xmlns:a16="http://schemas.microsoft.com/office/drawing/2014/main" val="3567165334"/>
                    </a:ext>
                  </a:extLst>
                </a:gridCol>
                <a:gridCol w="1009492">
                  <a:extLst>
                    <a:ext uri="{9D8B030D-6E8A-4147-A177-3AD203B41FA5}">
                      <a16:colId xmlns:a16="http://schemas.microsoft.com/office/drawing/2014/main" val="3054132545"/>
                    </a:ext>
                  </a:extLst>
                </a:gridCol>
                <a:gridCol w="817606">
                  <a:extLst>
                    <a:ext uri="{9D8B030D-6E8A-4147-A177-3AD203B41FA5}">
                      <a16:colId xmlns:a16="http://schemas.microsoft.com/office/drawing/2014/main" val="2541333394"/>
                    </a:ext>
                  </a:extLst>
                </a:gridCol>
                <a:gridCol w="821119">
                  <a:extLst>
                    <a:ext uri="{9D8B030D-6E8A-4147-A177-3AD203B41FA5}">
                      <a16:colId xmlns:a16="http://schemas.microsoft.com/office/drawing/2014/main" val="2302557975"/>
                    </a:ext>
                  </a:extLst>
                </a:gridCol>
              </a:tblGrid>
              <a:tr h="42396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</a:rPr>
                        <a:t> </a:t>
                      </a:r>
                      <a:endParaRPr lang="en-IN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</a:rPr>
                        <a:t>Accuracy</a:t>
                      </a:r>
                      <a:endParaRPr lang="en-IN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</a:rPr>
                        <a:t>Completeness</a:t>
                      </a:r>
                      <a:endParaRPr lang="en-IN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</a:rPr>
                        <a:t>Consistency</a:t>
                      </a:r>
                      <a:endParaRPr lang="en-IN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</a:rPr>
                        <a:t>Relevancy</a:t>
                      </a:r>
                      <a:endParaRPr lang="en-IN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</a:rPr>
                        <a:t>Validity</a:t>
                      </a:r>
                      <a:endParaRPr lang="en-IN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</a:rPr>
                        <a:t>Currency</a:t>
                      </a:r>
                      <a:endParaRPr lang="en-IN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extLst>
                  <a:ext uri="{0D108BD9-81ED-4DB2-BD59-A6C34878D82A}">
                    <a16:rowId xmlns:a16="http://schemas.microsoft.com/office/drawing/2014/main" val="199832180"/>
                  </a:ext>
                </a:extLst>
              </a:tr>
              <a:tr h="151123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</a:rPr>
                        <a:t>Customer demographic</a:t>
                      </a:r>
                      <a:endParaRPr lang="en-IN" sz="1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Dob:</a:t>
                      </a:r>
                      <a:endParaRPr lang="en-IN" sz="120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Inaccurate</a:t>
                      </a:r>
                      <a:endParaRPr lang="en-IN" sz="120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Age: Missing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Last name: blanks</a:t>
                      </a:r>
                      <a:endParaRPr lang="en-IN" sz="1200" dirty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Job title: blanks</a:t>
                      </a:r>
                      <a:endParaRPr lang="en-IN" sz="1200" dirty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Tenure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Gender: inconsistency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Default:</a:t>
                      </a:r>
                      <a:endParaRPr lang="en-IN" sz="120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Inappropriate values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Deceased customers:</a:t>
                      </a:r>
                      <a:endParaRPr lang="en-IN" sz="120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Can be filtered out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extLst>
                  <a:ext uri="{0D108BD9-81ED-4DB2-BD59-A6C34878D82A}">
                    <a16:rowId xmlns:a16="http://schemas.microsoft.com/office/drawing/2014/main" val="850080181"/>
                  </a:ext>
                </a:extLst>
              </a:tr>
              <a:tr h="56323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</a:rPr>
                        <a:t>Customer Address</a:t>
                      </a:r>
                      <a:endParaRPr lang="en-IN" sz="1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IN" sz="120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Customer id : incomplete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State: inconsistent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extLst>
                  <a:ext uri="{0D108BD9-81ED-4DB2-BD59-A6C34878D82A}">
                    <a16:rowId xmlns:a16="http://schemas.microsoft.com/office/drawing/2014/main" val="1037103332"/>
                  </a:ext>
                </a:extLst>
              </a:tr>
              <a:tr h="172868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</a:rPr>
                        <a:t>Transaction</a:t>
                      </a:r>
                      <a:endParaRPr lang="en-IN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Online order, brand : blanks</a:t>
                      </a:r>
                      <a:endParaRPr lang="en-IN" sz="1200" dirty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Customer id : incomplete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Cancelled: Filter out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Standard cost, first sold date should have valid formats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/>
                </a:tc>
                <a:extLst>
                  <a:ext uri="{0D108BD9-81ED-4DB2-BD59-A6C34878D82A}">
                    <a16:rowId xmlns:a16="http://schemas.microsoft.com/office/drawing/2014/main" val="1355330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E851FA9-4DBE-81F3-FE44-D9E1B834764E}"/>
              </a:ext>
            </a:extLst>
          </p:cNvPr>
          <p:cNvSpPr txBox="1"/>
          <p:nvPr/>
        </p:nvSpPr>
        <p:spPr>
          <a:xfrm>
            <a:off x="70862" y="1593936"/>
            <a:ext cx="2844976" cy="36939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799" tIns="50799" rIns="50799" bIns="50799" numCol="1" spcCol="38100" rtlCol="0" anchor="t">
            <a:spAutoFit/>
          </a:bodyPr>
          <a:lstStyle/>
          <a:p>
            <a:pPr defTabSz="1015990"/>
            <a:r>
              <a:rPr lang="en-US" sz="1556" b="1" dirty="0"/>
              <a:t>Key Issues of Quality  assessment </a:t>
            </a:r>
          </a:p>
          <a:p>
            <a:pPr defTabSz="1015990"/>
            <a:endParaRPr lang="en-US" sz="1556" b="1" dirty="0"/>
          </a:p>
          <a:p>
            <a:pPr marL="317497" indent="-317497" defTabSz="1015990">
              <a:buFont typeface="Arial" panose="020B0604020202020204" pitchFamily="34" charset="0"/>
              <a:buChar char="•"/>
            </a:pPr>
            <a:r>
              <a:rPr lang="en-US" sz="1556" dirty="0"/>
              <a:t>Accuracy: Correct values</a:t>
            </a:r>
          </a:p>
          <a:p>
            <a:pPr marL="317497" indent="-317497" defTabSz="1015990">
              <a:buFont typeface="Arial" panose="020B0604020202020204" pitchFamily="34" charset="0"/>
              <a:buChar char="•"/>
            </a:pPr>
            <a:r>
              <a:rPr lang="en-US" sz="1556" dirty="0"/>
              <a:t>Completeness: Data values in fields</a:t>
            </a:r>
          </a:p>
          <a:p>
            <a:pPr marL="317497" indent="-317497" defTabSz="1015990">
              <a:buFont typeface="Arial" panose="020B0604020202020204" pitchFamily="34" charset="0"/>
              <a:buChar char="•"/>
            </a:pPr>
            <a:r>
              <a:rPr lang="en-US" sz="1556" dirty="0"/>
              <a:t>Consistency: Values should be free from contradiction</a:t>
            </a:r>
          </a:p>
          <a:p>
            <a:pPr marL="317497" indent="-317497" defTabSz="1015990">
              <a:buFont typeface="Arial" panose="020B0604020202020204" pitchFamily="34" charset="0"/>
              <a:buChar char="•"/>
            </a:pPr>
            <a:r>
              <a:rPr lang="en-US" sz="1556" dirty="0"/>
              <a:t>Relevancy: Data items with value meta data.</a:t>
            </a:r>
          </a:p>
          <a:p>
            <a:pPr marL="317497" indent="-317497" defTabSz="1015990">
              <a:buFont typeface="Arial" panose="020B0604020202020204" pitchFamily="34" charset="0"/>
              <a:buChar char="•"/>
            </a:pPr>
            <a:r>
              <a:rPr lang="en-US" sz="1556" dirty="0"/>
              <a:t>Validity: Data containing allowable values</a:t>
            </a:r>
          </a:p>
          <a:p>
            <a:pPr marL="317497" indent="-317497" defTabSz="1015990">
              <a:buFont typeface="Arial" panose="020B0604020202020204" pitchFamily="34" charset="0"/>
              <a:buChar char="•"/>
            </a:pPr>
            <a:r>
              <a:rPr lang="en-US" sz="1556" dirty="0"/>
              <a:t>Uniqueness: Records should not be duplicated.</a:t>
            </a:r>
          </a:p>
          <a:p>
            <a:pPr marL="317497" indent="-317497" defTabSz="1015990">
              <a:buFont typeface="Arial" panose="020B0604020202020204" pitchFamily="34" charset="0"/>
              <a:buChar char="•"/>
            </a:pPr>
            <a:endParaRPr lang="en-IN" sz="1556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7223" y="-21639"/>
            <a:ext cx="10212669" cy="933333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50799" rIns="50799" anchor="ctr"/>
          <a:lstStyle/>
          <a:p>
            <a:endParaRPr sz="1556"/>
          </a:p>
        </p:txBody>
      </p:sp>
      <p:sp>
        <p:nvSpPr>
          <p:cNvPr id="131" name="Shape 80"/>
          <p:cNvSpPr/>
          <p:nvPr/>
        </p:nvSpPr>
        <p:spPr>
          <a:xfrm>
            <a:off x="70863" y="142064"/>
            <a:ext cx="9517333" cy="54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01582" tIns="101582" rIns="101582" bIns="101582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222"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1" y="906512"/>
            <a:ext cx="9517333" cy="573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01582" tIns="101582" rIns="101582" bIns="101582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222" dirty="0"/>
              <a:t>Wealth Segmentation by age category</a:t>
            </a:r>
            <a:endParaRPr sz="2222" dirty="0"/>
          </a:p>
        </p:txBody>
      </p:sp>
      <p:sp>
        <p:nvSpPr>
          <p:cNvPr id="133" name="Shape 82"/>
          <p:cNvSpPr/>
          <p:nvPr/>
        </p:nvSpPr>
        <p:spPr>
          <a:xfrm>
            <a:off x="175579" y="1601615"/>
            <a:ext cx="4653950" cy="2904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01582" tIns="101582" rIns="101582" bIns="101582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17497" indent="-317497">
              <a:buFont typeface="Arial" panose="020B0604020202020204" pitchFamily="34" charset="0"/>
              <a:buChar char="•"/>
            </a:pPr>
            <a:r>
              <a:rPr lang="en-IN" sz="1556" dirty="0"/>
              <a:t>In all age categories the largest number of customers are classified as ‘Mass customers’.</a:t>
            </a:r>
          </a:p>
          <a:p>
            <a:pPr marL="317497" indent="-317497">
              <a:buFont typeface="Arial" panose="020B0604020202020204" pitchFamily="34" charset="0"/>
              <a:buChar char="•"/>
            </a:pPr>
            <a:r>
              <a:rPr lang="en-IN" sz="1556" dirty="0"/>
              <a:t>The next category is ‘High net worth customers’.</a:t>
            </a:r>
          </a:p>
          <a:p>
            <a:pPr marL="317497" indent="-317497">
              <a:buFont typeface="Arial" panose="020B0604020202020204" pitchFamily="34" charset="0"/>
              <a:buChar char="•"/>
            </a:pPr>
            <a:r>
              <a:rPr lang="en-IN" sz="1556" dirty="0"/>
              <a:t>The affluent customers can outperform the high net worth customer in the 41-50 age group.</a:t>
            </a:r>
          </a:p>
          <a:p>
            <a:pPr marL="317497" indent="-317497">
              <a:buFont typeface="Arial" panose="020B0604020202020204" pitchFamily="34" charset="0"/>
              <a:buChar char="•"/>
            </a:pPr>
            <a:r>
              <a:rPr lang="en-IN" sz="1556" dirty="0"/>
              <a:t>In both old and new customer lists the age group 41-50 topped every category.</a:t>
            </a:r>
          </a:p>
          <a:p>
            <a:pPr marL="317497" indent="-317497">
              <a:buFont typeface="Arial" panose="020B0604020202020204" pitchFamily="34" charset="0"/>
              <a:buChar char="•"/>
            </a:pPr>
            <a:endParaRPr sz="1333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19AFC2A-0696-CF32-81B2-0814309DB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9117" y="-1538320"/>
            <a:ext cx="7926534" cy="342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600" tIns="50800" rIns="101600" bIns="508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sz="1556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F9CECD1-D245-4ED2-9BC4-188BFE62A1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5628492"/>
              </p:ext>
            </p:extLst>
          </p:nvPr>
        </p:nvGraphicFramePr>
        <p:xfrm>
          <a:off x="5616911" y="961328"/>
          <a:ext cx="4111706" cy="23112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2C2E2FB-A470-4EB6-A8D6-D51734F998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1788866"/>
              </p:ext>
            </p:extLst>
          </p:nvPr>
        </p:nvGraphicFramePr>
        <p:xfrm>
          <a:off x="5765594" y="3229723"/>
          <a:ext cx="4255901" cy="24037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5153821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7223" y="-21639"/>
            <a:ext cx="10212669" cy="933333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50799" rIns="50799" anchor="ctr"/>
          <a:lstStyle/>
          <a:p>
            <a:endParaRPr sz="1556"/>
          </a:p>
        </p:txBody>
      </p:sp>
      <p:sp>
        <p:nvSpPr>
          <p:cNvPr id="131" name="Shape 80"/>
          <p:cNvSpPr/>
          <p:nvPr/>
        </p:nvSpPr>
        <p:spPr>
          <a:xfrm>
            <a:off x="70863" y="142064"/>
            <a:ext cx="9517333" cy="54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01582" tIns="101582" rIns="101582" bIns="101582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222"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1" y="906512"/>
            <a:ext cx="9517333" cy="573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01582" tIns="101582" rIns="101582" bIns="101582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222" dirty="0"/>
              <a:t>Number of cars owned and not owned by state</a:t>
            </a:r>
            <a:endParaRPr sz="2222" dirty="0"/>
          </a:p>
        </p:txBody>
      </p:sp>
      <p:sp>
        <p:nvSpPr>
          <p:cNvPr id="133" name="Shape 82"/>
          <p:cNvSpPr/>
          <p:nvPr/>
        </p:nvSpPr>
        <p:spPr>
          <a:xfrm>
            <a:off x="175579" y="1601616"/>
            <a:ext cx="4653950" cy="1839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01582" tIns="101582" rIns="101582" bIns="101582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17497" indent="-317497">
              <a:buFont typeface="Arial" panose="020B0604020202020204" pitchFamily="34" charset="0"/>
              <a:buChar char="•"/>
            </a:pPr>
            <a:r>
              <a:rPr lang="en-IN" sz="1556" dirty="0"/>
              <a:t>NSW has largest amount of people that do not own a car. NSW seems to have a higher number of people from which data was collected.</a:t>
            </a:r>
          </a:p>
          <a:p>
            <a:pPr marL="317497" indent="-317497">
              <a:buFont typeface="Arial" panose="020B0604020202020204" pitchFamily="34" charset="0"/>
              <a:buChar char="•"/>
            </a:pPr>
            <a:r>
              <a:rPr lang="en-IN" sz="1556" dirty="0"/>
              <a:t>VIC has also split quite evenly but both QLD,VIC have numbers lower than NSW.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19AFC2A-0696-CF32-81B2-0814309DB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9117" y="-1538320"/>
            <a:ext cx="7926534" cy="342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600" tIns="50800" rIns="101600" bIns="508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sz="1556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F68E939-F8BB-4B5E-91D1-95A633B869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051341"/>
              </p:ext>
            </p:extLst>
          </p:nvPr>
        </p:nvGraphicFramePr>
        <p:xfrm>
          <a:off x="5483276" y="1480208"/>
          <a:ext cx="4290122" cy="2838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7032482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7223" y="-21639"/>
            <a:ext cx="10212669" cy="933333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50799" rIns="50799" anchor="ctr"/>
          <a:lstStyle/>
          <a:p>
            <a:endParaRPr sz="1556"/>
          </a:p>
        </p:txBody>
      </p:sp>
      <p:sp>
        <p:nvSpPr>
          <p:cNvPr id="131" name="Shape 80"/>
          <p:cNvSpPr/>
          <p:nvPr/>
        </p:nvSpPr>
        <p:spPr>
          <a:xfrm>
            <a:off x="70863" y="142064"/>
            <a:ext cx="9517333" cy="54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01582" tIns="101582" rIns="101582" bIns="101582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222"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1" y="906512"/>
            <a:ext cx="9517333" cy="573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01582" tIns="101582" rIns="101582" bIns="101582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222" dirty="0"/>
              <a:t> Job industry distribution</a:t>
            </a:r>
            <a:endParaRPr sz="2222" dirty="0"/>
          </a:p>
        </p:txBody>
      </p:sp>
      <p:sp>
        <p:nvSpPr>
          <p:cNvPr id="133" name="Shape 82"/>
          <p:cNvSpPr/>
          <p:nvPr/>
        </p:nvSpPr>
        <p:spPr>
          <a:xfrm>
            <a:off x="243041" y="1839845"/>
            <a:ext cx="3943538" cy="2661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01582" tIns="101582" rIns="101582" bIns="101582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17497" indent="-317497">
              <a:buFont typeface="Arial" panose="020B0604020202020204" pitchFamily="34" charset="0"/>
              <a:buChar char="•"/>
            </a:pPr>
            <a:r>
              <a:rPr lang="en-IN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20% of new customers are in manufacturing and financial services.</a:t>
            </a:r>
          </a:p>
          <a:p>
            <a:pPr marL="317497" indent="-317497">
              <a:buFont typeface="Arial" panose="020B0604020202020204" pitchFamily="34" charset="0"/>
              <a:buChar char="•"/>
            </a:pPr>
            <a:r>
              <a:rPr lang="en-IN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smallest number of customers are in agriculture and telecommunication sector at 3%.</a:t>
            </a:r>
          </a:p>
          <a:p>
            <a:pPr marL="317497" indent="-317497">
              <a:buFont typeface="Arial" panose="020B0604020202020204" pitchFamily="34" charset="0"/>
              <a:buChar char="•"/>
            </a:pPr>
            <a:r>
              <a:rPr lang="en-IN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Similar pattern in old customer list, at 20 and 19% in manufacturing and financial services respectively.</a:t>
            </a:r>
          </a:p>
          <a:p>
            <a:pPr marL="317497" indent="-317497">
              <a:buFont typeface="Arial" panose="020B0604020202020204" pitchFamily="34" charset="0"/>
              <a:buChar char="•"/>
            </a:pPr>
            <a:endParaRPr lang="en-IN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17497" indent="-317497">
              <a:buFont typeface="Arial" panose="020B0604020202020204" pitchFamily="34" charset="0"/>
              <a:buChar char="•"/>
            </a:pPr>
            <a:endParaRPr lang="en-IN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19AFC2A-0696-CF32-81B2-0814309DB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9117" y="-1538320"/>
            <a:ext cx="7926534" cy="342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600" tIns="50800" rIns="101600" bIns="508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sz="1556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11FE368-2035-4FF7-97EC-FF8E816E32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8494175"/>
              </p:ext>
            </p:extLst>
          </p:nvPr>
        </p:nvGraphicFramePr>
        <p:xfrm>
          <a:off x="4429618" y="1013711"/>
          <a:ext cx="2735123" cy="4435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A5EBD48-3220-49B8-B386-1EF7A216D1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6864533"/>
              </p:ext>
            </p:extLst>
          </p:nvPr>
        </p:nvGraphicFramePr>
        <p:xfrm>
          <a:off x="7356389" y="906513"/>
          <a:ext cx="2735123" cy="4539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0221450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7223" y="-21639"/>
            <a:ext cx="10212669" cy="933333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50799" rIns="50799" anchor="ctr"/>
          <a:lstStyle/>
          <a:p>
            <a:endParaRPr sz="1556"/>
          </a:p>
        </p:txBody>
      </p:sp>
      <p:sp>
        <p:nvSpPr>
          <p:cNvPr id="131" name="Shape 80"/>
          <p:cNvSpPr/>
          <p:nvPr/>
        </p:nvSpPr>
        <p:spPr>
          <a:xfrm>
            <a:off x="70863" y="142064"/>
            <a:ext cx="9517333" cy="54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01582" tIns="101582" rIns="101582" bIns="101582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222"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1" y="906512"/>
            <a:ext cx="9517333" cy="573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01582" tIns="101582" rIns="101582" bIns="101582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222" dirty="0"/>
              <a:t> Bike related purchases over past 3 years</a:t>
            </a:r>
            <a:endParaRPr sz="2222" dirty="0"/>
          </a:p>
        </p:txBody>
      </p:sp>
      <p:sp>
        <p:nvSpPr>
          <p:cNvPr id="133" name="Shape 82"/>
          <p:cNvSpPr/>
          <p:nvPr/>
        </p:nvSpPr>
        <p:spPr>
          <a:xfrm>
            <a:off x="243041" y="1839845"/>
            <a:ext cx="3943538" cy="1676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01582" tIns="101582" rIns="101582" bIns="101582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17497" indent="-317497">
              <a:buFont typeface="Arial" panose="020B0604020202020204" pitchFamily="34" charset="0"/>
              <a:buChar char="•"/>
            </a:pPr>
            <a:r>
              <a:rPr lang="en-IN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both old and new lists the dominant purchasers are the females.</a:t>
            </a:r>
          </a:p>
          <a:p>
            <a:pPr marL="317497" indent="-317497">
              <a:buFont typeface="Arial" panose="020B0604020202020204" pitchFamily="34" charset="0"/>
              <a:buChar char="•"/>
            </a:pPr>
            <a:r>
              <a:rPr lang="en-IN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next gender is male with not much difference in numbers.</a:t>
            </a:r>
          </a:p>
          <a:p>
            <a:pPr marL="317497" indent="-317497">
              <a:buFont typeface="Arial" panose="020B0604020202020204" pitchFamily="34" charset="0"/>
              <a:buChar char="•"/>
            </a:pPr>
            <a:r>
              <a:rPr lang="en-IN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unknown category takes the last place.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19AFC2A-0696-CF32-81B2-0814309DB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9117" y="-1538320"/>
            <a:ext cx="7926534" cy="342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600" tIns="50800" rIns="101600" bIns="5080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sz="1556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45ACCDB-48F2-4D81-BF0B-425F901C13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5175418"/>
              </p:ext>
            </p:extLst>
          </p:nvPr>
        </p:nvGraphicFramePr>
        <p:xfrm>
          <a:off x="5720994" y="906512"/>
          <a:ext cx="4135396" cy="2420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2FBFD87-2239-436F-9517-115560B0AD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8032817"/>
              </p:ext>
            </p:extLst>
          </p:nvPr>
        </p:nvGraphicFramePr>
        <p:xfrm>
          <a:off x="5720993" y="3326663"/>
          <a:ext cx="4135395" cy="22462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5534717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7223" y="-21639"/>
            <a:ext cx="10212669" cy="933333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50799" rIns="50799" anchor="ctr"/>
          <a:lstStyle/>
          <a:p>
            <a:endParaRPr sz="1556"/>
          </a:p>
        </p:txBody>
      </p:sp>
      <p:sp>
        <p:nvSpPr>
          <p:cNvPr id="140" name="Shape 89"/>
          <p:cNvSpPr/>
          <p:nvPr/>
        </p:nvSpPr>
        <p:spPr>
          <a:xfrm>
            <a:off x="227807" y="293306"/>
            <a:ext cx="9517333" cy="54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01582" tIns="101582" rIns="101582" bIns="101582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222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27807" y="1203667"/>
            <a:ext cx="9517333" cy="573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01582" tIns="101582" rIns="101582" bIns="101582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sz="2222" dirty="0"/>
              <a:t>RFM Analysis and Customer Classification </a:t>
            </a:r>
            <a:endParaRPr sz="2222" dirty="0"/>
          </a:p>
        </p:txBody>
      </p:sp>
      <p:sp>
        <p:nvSpPr>
          <p:cNvPr id="142" name="Shape 91"/>
          <p:cNvSpPr/>
          <p:nvPr/>
        </p:nvSpPr>
        <p:spPr>
          <a:xfrm>
            <a:off x="293708" y="2069087"/>
            <a:ext cx="4920843" cy="2171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01582" tIns="101582" rIns="101582" bIns="101582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RFM analysis is a marketing analysis used by firms to determine their high value clients based on their spending habits.</a:t>
            </a:r>
          </a:p>
          <a:p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The RFM (Recency, Frequency and Monetary) model shows customers that have displayed high levels of engagement with business in the three categories mentioned.</a:t>
            </a:r>
            <a:endParaRPr sz="1400"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889" y="-7055"/>
            <a:ext cx="10195112" cy="26522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9" rIns="50799" anchor="ctr"/>
          <a:lstStyle/>
          <a:p>
            <a:pPr defTabSz="507995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sz="556" dirty="0"/>
              <a:t>       Note: 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D029E54-1051-4DF7-BC23-B5A3435492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4767360"/>
              </p:ext>
            </p:extLst>
          </p:nvPr>
        </p:nvGraphicFramePr>
        <p:xfrm>
          <a:off x="5730895" y="1631053"/>
          <a:ext cx="4201298" cy="37906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1398</Words>
  <Application>Microsoft Office PowerPoint</Application>
  <PresentationFormat>Custom</PresentationFormat>
  <Paragraphs>276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harshitha priya</cp:lastModifiedBy>
  <cp:revision>9</cp:revision>
  <dcterms:modified xsi:type="dcterms:W3CDTF">2023-02-26T16:48:26Z</dcterms:modified>
</cp:coreProperties>
</file>