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5" r:id="rId1"/>
  </p:sldMasterIdLst>
  <p:sldIdLst>
    <p:sldId id="256" r:id="rId2"/>
    <p:sldId id="257" r:id="rId3"/>
    <p:sldId id="263" r:id="rId4"/>
    <p:sldId id="259" r:id="rId5"/>
    <p:sldId id="265"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2/17/21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8406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3650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8520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8032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2/17/21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4669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7383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2/17/21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739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6826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22746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2/17/21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70969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2/17/21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199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2/17/21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902757526"/>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14" r:id="rId4"/>
    <p:sldLayoutId id="2147483815" r:id="rId5"/>
    <p:sldLayoutId id="2147483821" r:id="rId6"/>
    <p:sldLayoutId id="2147483816" r:id="rId7"/>
    <p:sldLayoutId id="2147483817" r:id="rId8"/>
    <p:sldLayoutId id="2147483818" r:id="rId9"/>
    <p:sldLayoutId id="2147483819" r:id="rId10"/>
    <p:sldLayoutId id="2147483820"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eb.mit.edu/torralba/www/indoor.html"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mailto:vjyesta1@umbc.edu"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descr="Abstract in digital format of numbers and lines">
            <a:extLst>
              <a:ext uri="{FF2B5EF4-FFF2-40B4-BE49-F238E27FC236}">
                <a16:creationId xmlns:a16="http://schemas.microsoft.com/office/drawing/2014/main" id="{D26EB9BE-1653-4E09-BAEE-8486525CB289}"/>
              </a:ext>
            </a:extLst>
          </p:cNvPr>
          <p:cNvPicPr>
            <a:picLocks noChangeAspect="1"/>
          </p:cNvPicPr>
          <p:nvPr/>
        </p:nvPicPr>
        <p:blipFill rotWithShape="1">
          <a:blip r:embed="rId2">
            <a:alphaModFix amt="45000"/>
          </a:blip>
          <a:srcRect t="7704" b="9270"/>
          <a:stretch/>
        </p:blipFill>
        <p:spPr>
          <a:xfrm>
            <a:off x="1" y="10"/>
            <a:ext cx="12191999" cy="6857989"/>
          </a:xfrm>
          <a:prstGeom prst="rect">
            <a:avLst/>
          </a:prstGeom>
        </p:spPr>
      </p:pic>
      <p:sp>
        <p:nvSpPr>
          <p:cNvPr id="50" name="Rectangle 4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725F5429-F156-E44E-A440-AA65599CA0BC}"/>
              </a:ext>
            </a:extLst>
          </p:cNvPr>
          <p:cNvSpPr>
            <a:spLocks noGrp="1"/>
          </p:cNvSpPr>
          <p:nvPr>
            <p:ph type="ctrTitle"/>
          </p:nvPr>
        </p:nvSpPr>
        <p:spPr>
          <a:xfrm>
            <a:off x="1771794" y="1651762"/>
            <a:ext cx="8652938" cy="1558337"/>
          </a:xfrm>
        </p:spPr>
        <p:txBody>
          <a:bodyPr>
            <a:normAutofit fontScale="90000"/>
          </a:bodyPr>
          <a:lstStyle/>
          <a:p>
            <a:r>
              <a:rPr lang="en-US" sz="5800" dirty="0">
                <a:latin typeface="Courier" pitchFamily="2" charset="0"/>
              </a:rPr>
              <a:t>Indoor Scene Recognition </a:t>
            </a:r>
            <a:br>
              <a:rPr lang="en-US" sz="5800" dirty="0"/>
            </a:br>
            <a:endParaRPr lang="en-US" sz="5800" dirty="0"/>
          </a:p>
        </p:txBody>
      </p:sp>
      <p:sp>
        <p:nvSpPr>
          <p:cNvPr id="3" name="Subtitle 2">
            <a:extLst>
              <a:ext uri="{FF2B5EF4-FFF2-40B4-BE49-F238E27FC236}">
                <a16:creationId xmlns:a16="http://schemas.microsoft.com/office/drawing/2014/main" id="{DB80A896-06D3-1647-850D-CA4CA28C7821}"/>
              </a:ext>
            </a:extLst>
          </p:cNvPr>
          <p:cNvSpPr>
            <a:spLocks noGrp="1"/>
          </p:cNvSpPr>
          <p:nvPr>
            <p:ph type="subTitle" idx="1"/>
          </p:nvPr>
        </p:nvSpPr>
        <p:spPr>
          <a:xfrm>
            <a:off x="1768400" y="3647902"/>
            <a:ext cx="8655200" cy="1558336"/>
          </a:xfrm>
        </p:spPr>
        <p:txBody>
          <a:bodyPr>
            <a:normAutofit/>
          </a:bodyPr>
          <a:lstStyle/>
          <a:p>
            <a:pPr>
              <a:spcAft>
                <a:spcPts val="600"/>
              </a:spcAft>
            </a:pPr>
            <a:r>
              <a:rPr lang="en-US" sz="2400" b="1" i="1" dirty="0">
                <a:solidFill>
                  <a:schemeClr val="tx1"/>
                </a:solidFill>
                <a:latin typeface="Calisto MT" panose="02040603050505030304" pitchFamily="18" charset="77"/>
              </a:rPr>
              <a:t>VISHNU PRIYA JYESTA</a:t>
            </a:r>
          </a:p>
          <a:p>
            <a:r>
              <a:rPr lang="en-US" b="1" dirty="0"/>
              <a:t>Master of Professional Studies in Data Science</a:t>
            </a:r>
            <a:endParaRPr lang="en-US" dirty="0"/>
          </a:p>
          <a:p>
            <a:r>
              <a:rPr lang="en-US" b="1" dirty="0"/>
              <a:t>SPRING 2021</a:t>
            </a:r>
            <a:endParaRPr lang="en-US" dirty="0"/>
          </a:p>
          <a:p>
            <a:r>
              <a:rPr lang="en-US" b="1" dirty="0"/>
              <a:t>Instructor: Dr. Ergun </a:t>
            </a:r>
            <a:r>
              <a:rPr lang="en-US" b="1" dirty="0" err="1"/>
              <a:t>Simsek</a:t>
            </a:r>
            <a:endParaRPr lang="en-US" dirty="0"/>
          </a:p>
          <a:p>
            <a:pPr>
              <a:spcAft>
                <a:spcPts val="600"/>
              </a:spcAft>
            </a:pPr>
            <a:endParaRPr lang="en-US" sz="2400" i="1" dirty="0">
              <a:solidFill>
                <a:schemeClr val="tx1"/>
              </a:solidFill>
              <a:latin typeface="Calisto MT" panose="02040603050505030304" pitchFamily="18" charset="77"/>
            </a:endParaRPr>
          </a:p>
          <a:p>
            <a:pPr>
              <a:spcAft>
                <a:spcPts val="600"/>
              </a:spcAft>
            </a:pPr>
            <a:endParaRPr lang="en-US" b="1" i="1" dirty="0">
              <a:solidFill>
                <a:schemeClr val="tx1"/>
              </a:solidFill>
            </a:endParaRPr>
          </a:p>
          <a:p>
            <a:pPr>
              <a:spcAft>
                <a:spcPts val="600"/>
              </a:spcAft>
            </a:pPr>
            <a:endParaRPr lang="en-US" dirty="0">
              <a:solidFill>
                <a:schemeClr val="tx1"/>
              </a:solidFill>
            </a:endParaRPr>
          </a:p>
          <a:p>
            <a:pPr>
              <a:spcAft>
                <a:spcPts val="600"/>
              </a:spcAft>
            </a:pPr>
            <a:endParaRPr lang="en-US" dirty="0">
              <a:solidFill>
                <a:schemeClr val="tx1"/>
              </a:solidFill>
            </a:endParaRPr>
          </a:p>
        </p:txBody>
      </p:sp>
      <p:sp>
        <p:nvSpPr>
          <p:cNvPr id="51" name="Rectangle 4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2713792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8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91">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06" name="Rectangle 93">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07" name="Rectangle 95">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97">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3" descr="Abstract in digital format of numbers and lines">
            <a:extLst>
              <a:ext uri="{FF2B5EF4-FFF2-40B4-BE49-F238E27FC236}">
                <a16:creationId xmlns:a16="http://schemas.microsoft.com/office/drawing/2014/main" id="{D26EB9BE-1653-4E09-BAEE-8486525CB289}"/>
              </a:ext>
            </a:extLst>
          </p:cNvPr>
          <p:cNvPicPr>
            <a:picLocks noChangeAspect="1"/>
          </p:cNvPicPr>
          <p:nvPr/>
        </p:nvPicPr>
        <p:blipFill rotWithShape="1">
          <a:blip r:embed="rId2"/>
          <a:srcRect l="15692" r="41889" b="1"/>
          <a:stretch/>
        </p:blipFill>
        <p:spPr>
          <a:xfrm>
            <a:off x="234696" y="237744"/>
            <a:ext cx="3996183" cy="6382512"/>
          </a:xfrm>
          <a:prstGeom prst="rect">
            <a:avLst/>
          </a:prstGeom>
        </p:spPr>
      </p:pic>
      <p:sp>
        <p:nvSpPr>
          <p:cNvPr id="109" name="Rectangle 99">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25F5429-F156-E44E-A440-AA65599CA0BC}"/>
              </a:ext>
            </a:extLst>
          </p:cNvPr>
          <p:cNvSpPr>
            <a:spLocks noGrp="1"/>
          </p:cNvSpPr>
          <p:nvPr>
            <p:ph type="ctrTitle"/>
          </p:nvPr>
        </p:nvSpPr>
        <p:spPr>
          <a:xfrm>
            <a:off x="4885098" y="555040"/>
            <a:ext cx="6280826" cy="671857"/>
          </a:xfrm>
        </p:spPr>
        <p:txBody>
          <a:bodyPr vert="horz" lIns="91440" tIns="45720" rIns="91440" bIns="45720" rtlCol="0" anchor="ctr">
            <a:normAutofit fontScale="90000"/>
          </a:bodyPr>
          <a:lstStyle/>
          <a:p>
            <a:pPr algn="l">
              <a:lnSpc>
                <a:spcPct val="90000"/>
              </a:lnSpc>
            </a:pPr>
            <a:r>
              <a:rPr lang="en-US" sz="4400" cap="none" spc="0" dirty="0">
                <a:latin typeface="Courier" pitchFamily="2" charset="0"/>
              </a:rPr>
              <a:t>Description </a:t>
            </a:r>
            <a:br>
              <a:rPr lang="en-US" sz="4400" cap="none" spc="0" dirty="0"/>
            </a:br>
            <a:endParaRPr lang="en-US" sz="4400" cap="none" spc="0" dirty="0"/>
          </a:p>
        </p:txBody>
      </p:sp>
      <p:sp>
        <p:nvSpPr>
          <p:cNvPr id="3" name="Subtitle 2">
            <a:extLst>
              <a:ext uri="{FF2B5EF4-FFF2-40B4-BE49-F238E27FC236}">
                <a16:creationId xmlns:a16="http://schemas.microsoft.com/office/drawing/2014/main" id="{DB80A896-06D3-1647-850D-CA4CA28C7821}"/>
              </a:ext>
            </a:extLst>
          </p:cNvPr>
          <p:cNvSpPr>
            <a:spLocks noGrp="1"/>
          </p:cNvSpPr>
          <p:nvPr>
            <p:ph type="subTitle" idx="1"/>
          </p:nvPr>
        </p:nvSpPr>
        <p:spPr>
          <a:xfrm>
            <a:off x="4965192" y="1128713"/>
            <a:ext cx="6280826" cy="4906327"/>
          </a:xfrm>
        </p:spPr>
        <p:txBody>
          <a:bodyPr vert="horz" lIns="91440" tIns="45720" rIns="91440" bIns="45720" rtlCol="0">
            <a:noAutofit/>
          </a:bodyPr>
          <a:lstStyle/>
          <a:p>
            <a:pPr algn="l">
              <a:spcAft>
                <a:spcPts val="600"/>
              </a:spcAft>
            </a:pPr>
            <a:r>
              <a:rPr lang="en-US" sz="2400" b="1" i="1" dirty="0"/>
              <a:t>Indoor scene recognition</a:t>
            </a:r>
            <a:r>
              <a:rPr lang="en-US" sz="2400" dirty="0"/>
              <a:t> is a challenging open problem in high level vision. Most scene recognition models that work well for outdoor scenes perform poorly in the indoor domain. The main difficulty is that while some indoor scenes (e.g., corridors) can be well characterized by global spatial properties, others (e.g., bookstores) are better characterized by the objects they contain. More generally, to address the indoor scenes recognition problem we need a model that can utilize local and global discriminative information.</a:t>
            </a:r>
            <a:endParaRPr lang="en-US" sz="2400" b="1" i="1" dirty="0">
              <a:solidFill>
                <a:schemeClr val="tx1"/>
              </a:solidFill>
            </a:endParaRPr>
          </a:p>
        </p:txBody>
      </p:sp>
    </p:spTree>
    <p:extLst>
      <p:ext uri="{BB962C8B-B14F-4D97-AF65-F5344CB8AC3E}">
        <p14:creationId xmlns:p14="http://schemas.microsoft.com/office/powerpoint/2010/main" val="141112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3" descr="Abstract in digital format of numbers and lines">
            <a:extLst>
              <a:ext uri="{FF2B5EF4-FFF2-40B4-BE49-F238E27FC236}">
                <a16:creationId xmlns:a16="http://schemas.microsoft.com/office/drawing/2014/main" id="{D26EB9BE-1653-4E09-BAEE-8486525CB289}"/>
              </a:ext>
            </a:extLst>
          </p:cNvPr>
          <p:cNvPicPr>
            <a:picLocks noChangeAspect="1"/>
          </p:cNvPicPr>
          <p:nvPr/>
        </p:nvPicPr>
        <p:blipFill rotWithShape="1">
          <a:blip r:embed="rId2"/>
          <a:srcRect t="7704" b="9270"/>
          <a:stretch/>
        </p:blipFill>
        <p:spPr>
          <a:xfrm>
            <a:off x="20" y="10"/>
            <a:ext cx="12191980" cy="6857990"/>
          </a:xfrm>
          <a:prstGeom prst="rect">
            <a:avLst/>
          </a:prstGeom>
        </p:spPr>
      </p:pic>
      <p:sp useBgFill="1">
        <p:nvSpPr>
          <p:cNvPr id="127" name="Rectangle 126">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9" name="Rectangle 128">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25F5429-F156-E44E-A440-AA65599CA0BC}"/>
              </a:ext>
            </a:extLst>
          </p:cNvPr>
          <p:cNvSpPr>
            <a:spLocks noGrp="1"/>
          </p:cNvSpPr>
          <p:nvPr>
            <p:ph type="ctrTitle"/>
          </p:nvPr>
        </p:nvSpPr>
        <p:spPr>
          <a:xfrm>
            <a:off x="1771132" y="2091263"/>
            <a:ext cx="8649738" cy="2590800"/>
          </a:xfrm>
        </p:spPr>
        <p:txBody>
          <a:bodyPr vert="horz" lIns="91440" tIns="45720" rIns="91440" bIns="45720" rtlCol="0">
            <a:normAutofit/>
          </a:bodyPr>
          <a:lstStyle/>
          <a:p>
            <a:br>
              <a:rPr lang="en-US" cap="none" spc="0" dirty="0"/>
            </a:br>
            <a:endParaRPr lang="en-US" cap="none" spc="0" dirty="0"/>
          </a:p>
        </p:txBody>
      </p:sp>
      <p:sp>
        <p:nvSpPr>
          <p:cNvPr id="3" name="Subtitle 2">
            <a:extLst>
              <a:ext uri="{FF2B5EF4-FFF2-40B4-BE49-F238E27FC236}">
                <a16:creationId xmlns:a16="http://schemas.microsoft.com/office/drawing/2014/main" id="{DB80A896-06D3-1647-850D-CA4CA28C7821}"/>
              </a:ext>
            </a:extLst>
          </p:cNvPr>
          <p:cNvSpPr>
            <a:spLocks noGrp="1"/>
          </p:cNvSpPr>
          <p:nvPr>
            <p:ph type="subTitle" idx="1"/>
          </p:nvPr>
        </p:nvSpPr>
        <p:spPr>
          <a:xfrm>
            <a:off x="1771130" y="2051696"/>
            <a:ext cx="8652788" cy="3087568"/>
          </a:xfrm>
        </p:spPr>
        <p:txBody>
          <a:bodyPr vert="horz" lIns="91440" tIns="45720" rIns="91440" bIns="45720" rtlCol="0">
            <a:normAutofit/>
          </a:bodyPr>
          <a:lstStyle/>
          <a:p>
            <a:pPr>
              <a:lnSpc>
                <a:spcPct val="90000"/>
              </a:lnSpc>
              <a:spcAft>
                <a:spcPts val="600"/>
              </a:spcAft>
            </a:pPr>
            <a:r>
              <a:rPr lang="en-US" sz="4000" i="1" dirty="0">
                <a:latin typeface="Courier" pitchFamily="2" charset="0"/>
              </a:rPr>
              <a:t>Aim</a:t>
            </a:r>
            <a:r>
              <a:rPr lang="en-US" sz="4000" b="1" i="1" dirty="0">
                <a:latin typeface="Courier" pitchFamily="2" charset="0"/>
              </a:rPr>
              <a:t> </a:t>
            </a:r>
            <a:endParaRPr lang="en-US" sz="2400" b="1" i="1" dirty="0">
              <a:latin typeface="Courier" pitchFamily="2" charset="0"/>
            </a:endParaRPr>
          </a:p>
          <a:p>
            <a:pPr>
              <a:lnSpc>
                <a:spcPct val="90000"/>
              </a:lnSpc>
              <a:spcAft>
                <a:spcPts val="600"/>
              </a:spcAft>
            </a:pPr>
            <a:r>
              <a:rPr lang="en-US" dirty="0"/>
              <a:t>An indoor scene classification method which utilizes CNN feature of scene images to generate scene category features to classify scenes by a novel feature matching ML algorithm and Neural Networks. </a:t>
            </a:r>
            <a:endParaRPr lang="en-US" sz="2400" b="1" i="1" dirty="0"/>
          </a:p>
        </p:txBody>
      </p:sp>
      <p:sp>
        <p:nvSpPr>
          <p:cNvPr id="131" name="Rectangle 130">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3" name="Straight Connector 132">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749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8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91">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06" name="Rectangle 93">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07" name="Rectangle 95">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97">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3" descr="Abstract in digital format of numbers and lines">
            <a:extLst>
              <a:ext uri="{FF2B5EF4-FFF2-40B4-BE49-F238E27FC236}">
                <a16:creationId xmlns:a16="http://schemas.microsoft.com/office/drawing/2014/main" id="{D26EB9BE-1653-4E09-BAEE-8486525CB289}"/>
              </a:ext>
            </a:extLst>
          </p:cNvPr>
          <p:cNvPicPr>
            <a:picLocks noChangeAspect="1"/>
          </p:cNvPicPr>
          <p:nvPr/>
        </p:nvPicPr>
        <p:blipFill rotWithShape="1">
          <a:blip r:embed="rId2"/>
          <a:srcRect l="15692" r="41889" b="1"/>
          <a:stretch/>
        </p:blipFill>
        <p:spPr>
          <a:xfrm>
            <a:off x="234696" y="374904"/>
            <a:ext cx="3996183" cy="6382512"/>
          </a:xfrm>
          <a:prstGeom prst="rect">
            <a:avLst/>
          </a:prstGeom>
        </p:spPr>
      </p:pic>
      <p:sp>
        <p:nvSpPr>
          <p:cNvPr id="109" name="Rectangle 99">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25F5429-F156-E44E-A440-AA65599CA0BC}"/>
              </a:ext>
            </a:extLst>
          </p:cNvPr>
          <p:cNvSpPr>
            <a:spLocks noGrp="1"/>
          </p:cNvSpPr>
          <p:nvPr>
            <p:ph type="ctrTitle"/>
          </p:nvPr>
        </p:nvSpPr>
        <p:spPr>
          <a:xfrm>
            <a:off x="4965192" y="648291"/>
            <a:ext cx="6280826" cy="671857"/>
          </a:xfrm>
        </p:spPr>
        <p:txBody>
          <a:bodyPr vert="horz" lIns="91440" tIns="45720" rIns="91440" bIns="45720" rtlCol="0" anchor="ctr">
            <a:normAutofit fontScale="90000"/>
          </a:bodyPr>
          <a:lstStyle/>
          <a:p>
            <a:pPr algn="l">
              <a:lnSpc>
                <a:spcPct val="90000"/>
              </a:lnSpc>
            </a:pPr>
            <a:r>
              <a:rPr lang="en-US" sz="4400" cap="none" spc="0" dirty="0">
                <a:latin typeface="Courier" pitchFamily="2" charset="0"/>
              </a:rPr>
              <a:t>Dataset Information</a:t>
            </a:r>
            <a:br>
              <a:rPr lang="en-US" sz="4400" cap="none" spc="0" dirty="0"/>
            </a:br>
            <a:endParaRPr lang="en-US" sz="4400" cap="none" spc="0" dirty="0"/>
          </a:p>
        </p:txBody>
      </p:sp>
      <p:sp>
        <p:nvSpPr>
          <p:cNvPr id="3" name="Subtitle 2">
            <a:extLst>
              <a:ext uri="{FF2B5EF4-FFF2-40B4-BE49-F238E27FC236}">
                <a16:creationId xmlns:a16="http://schemas.microsoft.com/office/drawing/2014/main" id="{DB80A896-06D3-1647-850D-CA4CA28C7821}"/>
              </a:ext>
            </a:extLst>
          </p:cNvPr>
          <p:cNvSpPr>
            <a:spLocks noGrp="1"/>
          </p:cNvSpPr>
          <p:nvPr>
            <p:ph type="subTitle" idx="1"/>
          </p:nvPr>
        </p:nvSpPr>
        <p:spPr>
          <a:xfrm>
            <a:off x="4965192" y="1128713"/>
            <a:ext cx="6280826" cy="4906327"/>
          </a:xfrm>
        </p:spPr>
        <p:txBody>
          <a:bodyPr vert="horz" lIns="91440" tIns="45720" rIns="91440" bIns="45720" rtlCol="0">
            <a:noAutofit/>
          </a:bodyPr>
          <a:lstStyle/>
          <a:p>
            <a:pPr marL="285750" indent="-285750" algn="l">
              <a:spcAft>
                <a:spcPts val="600"/>
              </a:spcAft>
              <a:buFont typeface="Arial" panose="020B0604020202020204" pitchFamily="34" charset="0"/>
              <a:buChar char="•"/>
            </a:pPr>
            <a:r>
              <a:rPr lang="en-US" sz="2400" dirty="0"/>
              <a:t>The Dataset has 67 categories like bedroom, kitchen, garage, game room, airport, salon etc. and each category has at least 100 images and 15,687 RGB images totally.</a:t>
            </a:r>
          </a:p>
          <a:p>
            <a:pPr marL="285750" indent="-285750" algn="l">
              <a:spcAft>
                <a:spcPts val="600"/>
              </a:spcAft>
              <a:buFont typeface="Arial" panose="020B0604020202020204" pitchFamily="34" charset="0"/>
              <a:buChar char="•"/>
            </a:pPr>
            <a:r>
              <a:rPr lang="en-US" sz="2400" dirty="0"/>
              <a:t>The size of the Dataset is 2GB.</a:t>
            </a:r>
          </a:p>
          <a:p>
            <a:pPr marL="285750" indent="-285750" algn="l">
              <a:spcAft>
                <a:spcPts val="600"/>
              </a:spcAft>
              <a:buFont typeface="Arial" panose="020B0604020202020204" pitchFamily="34" charset="0"/>
              <a:buChar char="•"/>
            </a:pPr>
            <a:r>
              <a:rPr lang="en-US" sz="2400" dirty="0"/>
              <a:t>All these images are in jpg format. </a:t>
            </a:r>
          </a:p>
          <a:p>
            <a:pPr marL="285750" indent="-285750" algn="l">
              <a:spcAft>
                <a:spcPts val="600"/>
              </a:spcAft>
              <a:buFont typeface="Arial" panose="020B0604020202020204" pitchFamily="34" charset="0"/>
              <a:buChar char="•"/>
            </a:pPr>
            <a:r>
              <a:rPr lang="en-US" sz="2400" dirty="0"/>
              <a:t>All of 67 categories of indoor scene image are used to train the models.</a:t>
            </a:r>
          </a:p>
          <a:p>
            <a:pPr marL="285750" indent="-285750" algn="l">
              <a:spcAft>
                <a:spcPts val="600"/>
              </a:spcAft>
              <a:buFont typeface="Arial" panose="020B0604020202020204" pitchFamily="34" charset="0"/>
              <a:buChar char="•"/>
            </a:pPr>
            <a:r>
              <a:rPr lang="en-US" b="1" dirty="0"/>
              <a:t>Source : </a:t>
            </a:r>
            <a:r>
              <a:rPr lang="en-US" u="sng" dirty="0">
                <a:hlinkClick r:id="rId3"/>
              </a:rPr>
              <a:t>http://web.mit.edu/torralba/www/indoor.html</a:t>
            </a:r>
            <a:r>
              <a:rPr lang="en-US" dirty="0"/>
              <a:t>  </a:t>
            </a:r>
          </a:p>
        </p:txBody>
      </p:sp>
      <p:pic>
        <p:nvPicPr>
          <p:cNvPr id="7" name="Picture 6" descr="A picture containing text, different, screenshot, various&#10;&#10;Description automatically generated">
            <a:extLst>
              <a:ext uri="{FF2B5EF4-FFF2-40B4-BE49-F238E27FC236}">
                <a16:creationId xmlns:a16="http://schemas.microsoft.com/office/drawing/2014/main" id="{84D7B90F-FA69-D642-B676-991037D2DED7}"/>
              </a:ext>
            </a:extLst>
          </p:cNvPr>
          <p:cNvPicPr>
            <a:picLocks noChangeAspect="1"/>
          </p:cNvPicPr>
          <p:nvPr/>
        </p:nvPicPr>
        <p:blipFill>
          <a:blip r:embed="rId4"/>
          <a:stretch>
            <a:fillRect/>
          </a:stretch>
        </p:blipFill>
        <p:spPr>
          <a:xfrm>
            <a:off x="304501" y="1593535"/>
            <a:ext cx="3840297" cy="3773632"/>
          </a:xfrm>
          <a:prstGeom prst="rect">
            <a:avLst/>
          </a:prstGeom>
        </p:spPr>
      </p:pic>
    </p:spTree>
    <p:extLst>
      <p:ext uri="{BB962C8B-B14F-4D97-AF65-F5344CB8AC3E}">
        <p14:creationId xmlns:p14="http://schemas.microsoft.com/office/powerpoint/2010/main" val="146562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1" name="Rectangle 30">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3" name="Rectangle 32">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AF961D06-A23F-454D-A162-40FCE777C6C5}"/>
              </a:ext>
            </a:extLst>
          </p:cNvPr>
          <p:cNvPicPr>
            <a:picLocks noGrp="1" noChangeAspect="1"/>
          </p:cNvPicPr>
          <p:nvPr>
            <p:ph sz="half" idx="1"/>
          </p:nvPr>
        </p:nvPicPr>
        <p:blipFill>
          <a:blip r:embed="rId2"/>
          <a:stretch>
            <a:fillRect/>
          </a:stretch>
        </p:blipFill>
        <p:spPr>
          <a:xfrm>
            <a:off x="137160" y="642594"/>
            <a:ext cx="6346947" cy="5786317"/>
          </a:xfrm>
          <a:prstGeom prst="rect">
            <a:avLst/>
          </a:prstGeom>
        </p:spPr>
      </p:pic>
      <p:sp>
        <p:nvSpPr>
          <p:cNvPr id="35" name="Rectangle 34">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72044-801F-F044-B3FF-01C2B35D5E08}"/>
              </a:ext>
            </a:extLst>
          </p:cNvPr>
          <p:cNvSpPr>
            <a:spLocks noGrp="1"/>
          </p:cNvSpPr>
          <p:nvPr>
            <p:ph type="title"/>
          </p:nvPr>
        </p:nvSpPr>
        <p:spPr>
          <a:xfrm>
            <a:off x="7064082" y="642594"/>
            <a:ext cx="4472921" cy="1371600"/>
          </a:xfrm>
        </p:spPr>
        <p:txBody>
          <a:bodyPr vert="horz" lIns="91440" tIns="45720" rIns="91440" bIns="45720" rtlCol="0" anchor="ctr">
            <a:normAutofit fontScale="90000"/>
          </a:bodyPr>
          <a:lstStyle/>
          <a:p>
            <a:r>
              <a:rPr lang="en-US" sz="4800" dirty="0"/>
              <a:t>Planned Framework</a:t>
            </a:r>
          </a:p>
        </p:txBody>
      </p:sp>
      <p:sp>
        <p:nvSpPr>
          <p:cNvPr id="4" name="Content Placeholder 3">
            <a:extLst>
              <a:ext uri="{FF2B5EF4-FFF2-40B4-BE49-F238E27FC236}">
                <a16:creationId xmlns:a16="http://schemas.microsoft.com/office/drawing/2014/main" id="{1F5DFE3B-1930-CD48-BB38-E3C79F261824}"/>
              </a:ext>
            </a:extLst>
          </p:cNvPr>
          <p:cNvSpPr>
            <a:spLocks noGrp="1"/>
          </p:cNvSpPr>
          <p:nvPr>
            <p:ph sz="half" idx="2"/>
          </p:nvPr>
        </p:nvSpPr>
        <p:spPr>
          <a:xfrm>
            <a:off x="7064082" y="2103120"/>
            <a:ext cx="4472922" cy="3931920"/>
          </a:xfrm>
        </p:spPr>
        <p:txBody>
          <a:bodyPr vert="horz" lIns="91440" tIns="45720" rIns="91440" bIns="45720" rtlCol="0">
            <a:normAutofit/>
          </a:bodyPr>
          <a:lstStyle/>
          <a:p>
            <a:r>
              <a:rPr lang="en-US" dirty="0"/>
              <a:t>Overall framework of the indoor scene classification method will be based on CNN feature. There are two parts in the framework. The first part is to generate scene category features by CNN feature extraction and process. The second step is to match CNN feature vector of the test scene image with the scene category features by a new feature matching algorithm to generate scores of different scenes. The largest score indicates the result of scene classification</a:t>
            </a:r>
          </a:p>
        </p:txBody>
      </p:sp>
    </p:spTree>
    <p:extLst>
      <p:ext uri="{BB962C8B-B14F-4D97-AF65-F5344CB8AC3E}">
        <p14:creationId xmlns:p14="http://schemas.microsoft.com/office/powerpoint/2010/main" val="120383439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8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91">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06" name="Rectangle 93">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07" name="Rectangle 95">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97">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3" descr="Abstract in digital format of numbers and lines">
            <a:extLst>
              <a:ext uri="{FF2B5EF4-FFF2-40B4-BE49-F238E27FC236}">
                <a16:creationId xmlns:a16="http://schemas.microsoft.com/office/drawing/2014/main" id="{D26EB9BE-1653-4E09-BAEE-8486525CB289}"/>
              </a:ext>
            </a:extLst>
          </p:cNvPr>
          <p:cNvPicPr>
            <a:picLocks noChangeAspect="1"/>
          </p:cNvPicPr>
          <p:nvPr/>
        </p:nvPicPr>
        <p:blipFill rotWithShape="1">
          <a:blip r:embed="rId2"/>
          <a:srcRect l="15692" r="41889" b="1"/>
          <a:stretch/>
        </p:blipFill>
        <p:spPr>
          <a:xfrm>
            <a:off x="234696" y="374904"/>
            <a:ext cx="3996183" cy="6382512"/>
          </a:xfrm>
          <a:prstGeom prst="rect">
            <a:avLst/>
          </a:prstGeom>
        </p:spPr>
      </p:pic>
      <p:sp>
        <p:nvSpPr>
          <p:cNvPr id="109" name="Rectangle 99">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25F5429-F156-E44E-A440-AA65599CA0BC}"/>
              </a:ext>
            </a:extLst>
          </p:cNvPr>
          <p:cNvSpPr>
            <a:spLocks noGrp="1"/>
          </p:cNvSpPr>
          <p:nvPr>
            <p:ph type="ctrTitle"/>
          </p:nvPr>
        </p:nvSpPr>
        <p:spPr>
          <a:xfrm>
            <a:off x="4965192" y="642593"/>
            <a:ext cx="6280826" cy="671857"/>
          </a:xfrm>
        </p:spPr>
        <p:txBody>
          <a:bodyPr vert="horz" lIns="91440" tIns="45720" rIns="91440" bIns="45720" rtlCol="0" anchor="ctr">
            <a:normAutofit fontScale="90000"/>
          </a:bodyPr>
          <a:lstStyle/>
          <a:p>
            <a:pPr algn="l">
              <a:lnSpc>
                <a:spcPct val="90000"/>
              </a:lnSpc>
            </a:pPr>
            <a:r>
              <a:rPr lang="en-US" sz="4400" cap="none" spc="0" dirty="0">
                <a:latin typeface="Courier" pitchFamily="2" charset="0"/>
              </a:rPr>
              <a:t>References</a:t>
            </a:r>
            <a:br>
              <a:rPr lang="en-US" sz="4400" cap="none" spc="0" dirty="0"/>
            </a:br>
            <a:endParaRPr lang="en-US" sz="4400" cap="none" spc="0" dirty="0"/>
          </a:p>
        </p:txBody>
      </p:sp>
      <p:sp>
        <p:nvSpPr>
          <p:cNvPr id="3" name="Subtitle 2">
            <a:extLst>
              <a:ext uri="{FF2B5EF4-FFF2-40B4-BE49-F238E27FC236}">
                <a16:creationId xmlns:a16="http://schemas.microsoft.com/office/drawing/2014/main" id="{DB80A896-06D3-1647-850D-CA4CA28C7821}"/>
              </a:ext>
            </a:extLst>
          </p:cNvPr>
          <p:cNvSpPr>
            <a:spLocks noGrp="1"/>
          </p:cNvSpPr>
          <p:nvPr>
            <p:ph type="subTitle" idx="1"/>
          </p:nvPr>
        </p:nvSpPr>
        <p:spPr>
          <a:xfrm>
            <a:off x="4965192" y="1128713"/>
            <a:ext cx="6280826" cy="4906327"/>
          </a:xfrm>
        </p:spPr>
        <p:txBody>
          <a:bodyPr vert="horz" lIns="91440" tIns="45720" rIns="91440" bIns="45720" rtlCol="0">
            <a:noAutofit/>
          </a:bodyPr>
          <a:lstStyle/>
          <a:p>
            <a:pPr marL="285750" indent="-285750" algn="l" fontAlgn="t">
              <a:buFont typeface="Arial" panose="020B0604020202020204" pitchFamily="34" charset="0"/>
              <a:buChar char="•"/>
            </a:pPr>
            <a:r>
              <a:rPr lang="en-US" dirty="0"/>
              <a:t>A. </a:t>
            </a:r>
            <a:r>
              <a:rPr lang="en-US" dirty="0" err="1"/>
              <a:t>Quattoni</a:t>
            </a:r>
            <a:r>
              <a:rPr lang="en-US" dirty="0"/>
              <a:t> and A. Torralba, “Recognizing indoor scenes,” in </a:t>
            </a:r>
            <a:r>
              <a:rPr lang="en-US" i="1" dirty="0"/>
              <a:t>Proceedings of the IEEE Computer Society Conference on Computer Vision and Pattern Recognition Workshops (CVPR Workshops '09)</a:t>
            </a:r>
            <a:r>
              <a:rPr lang="en-US" dirty="0"/>
              <a:t>, pp. 413–420, Miami, USA, June 2009.</a:t>
            </a:r>
          </a:p>
          <a:p>
            <a:pPr marL="285750" indent="-285750" algn="l" fontAlgn="t">
              <a:buFont typeface="Arial" panose="020B0604020202020204" pitchFamily="34" charset="0"/>
              <a:buChar char="•"/>
            </a:pPr>
            <a:r>
              <a:rPr lang="en-US" dirty="0" err="1"/>
              <a:t>Shaopeng</a:t>
            </a:r>
            <a:r>
              <a:rPr lang="en-US" dirty="0"/>
              <a:t> Liu, </a:t>
            </a:r>
            <a:r>
              <a:rPr lang="en-US" dirty="0" err="1"/>
              <a:t>Guohui</a:t>
            </a:r>
            <a:r>
              <a:rPr lang="en-US" dirty="0"/>
              <a:t> Tian, "An Indoor Scene Classification Method for Service Robot Based on CNN Feature", </a:t>
            </a:r>
            <a:r>
              <a:rPr lang="en-US" i="1" dirty="0"/>
              <a:t>Journal of Robotics</a:t>
            </a:r>
            <a:r>
              <a:rPr lang="en-US" dirty="0"/>
              <a:t>, vol. 2019, Article ID 8591035, 12 pages,2019. https://</a:t>
            </a:r>
            <a:r>
              <a:rPr lang="en-US" dirty="0" err="1"/>
              <a:t>doi.org</a:t>
            </a:r>
            <a:r>
              <a:rPr lang="en-US" dirty="0"/>
              <a:t>/10.1155/2019/8591035</a:t>
            </a:r>
          </a:p>
        </p:txBody>
      </p:sp>
    </p:spTree>
    <p:extLst>
      <p:ext uri="{BB962C8B-B14F-4D97-AF65-F5344CB8AC3E}">
        <p14:creationId xmlns:p14="http://schemas.microsoft.com/office/powerpoint/2010/main" val="240241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3" descr="Abstract in digital format of numbers and lines">
            <a:extLst>
              <a:ext uri="{FF2B5EF4-FFF2-40B4-BE49-F238E27FC236}">
                <a16:creationId xmlns:a16="http://schemas.microsoft.com/office/drawing/2014/main" id="{D26EB9BE-1653-4E09-BAEE-8486525CB289}"/>
              </a:ext>
            </a:extLst>
          </p:cNvPr>
          <p:cNvPicPr>
            <a:picLocks noChangeAspect="1"/>
          </p:cNvPicPr>
          <p:nvPr/>
        </p:nvPicPr>
        <p:blipFill rotWithShape="1">
          <a:blip r:embed="rId2"/>
          <a:srcRect t="7704" b="9270"/>
          <a:stretch/>
        </p:blipFill>
        <p:spPr>
          <a:xfrm>
            <a:off x="20" y="303961"/>
            <a:ext cx="12191980" cy="6858000"/>
          </a:xfrm>
          <a:prstGeom prst="rect">
            <a:avLst/>
          </a:prstGeom>
        </p:spPr>
      </p:pic>
      <p:sp useBgFill="1">
        <p:nvSpPr>
          <p:cNvPr id="114" name="Rectangle 113">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6" name="Rectangle 115">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25F5429-F156-E44E-A440-AA65599CA0BC}"/>
              </a:ext>
            </a:extLst>
          </p:cNvPr>
          <p:cNvSpPr>
            <a:spLocks noGrp="1"/>
          </p:cNvSpPr>
          <p:nvPr>
            <p:ph type="ctrTitle"/>
          </p:nvPr>
        </p:nvSpPr>
        <p:spPr>
          <a:xfrm>
            <a:off x="1771132" y="2091263"/>
            <a:ext cx="8649738" cy="2590800"/>
          </a:xfrm>
        </p:spPr>
        <p:txBody>
          <a:bodyPr vert="horz" lIns="91440" tIns="45720" rIns="91440" bIns="45720" rtlCol="0">
            <a:normAutofit/>
          </a:bodyPr>
          <a:lstStyle/>
          <a:p>
            <a:r>
              <a:rPr lang="en-US" cap="none" spc="0" dirty="0">
                <a:latin typeface="Courier" pitchFamily="2" charset="0"/>
              </a:rPr>
              <a:t>THANK YOU</a:t>
            </a:r>
            <a:br>
              <a:rPr lang="en-US" cap="none" spc="0" dirty="0"/>
            </a:br>
            <a:endParaRPr lang="en-US" cap="none" spc="0" dirty="0"/>
          </a:p>
        </p:txBody>
      </p:sp>
      <p:sp>
        <p:nvSpPr>
          <p:cNvPr id="3" name="Subtitle 2">
            <a:extLst>
              <a:ext uri="{FF2B5EF4-FFF2-40B4-BE49-F238E27FC236}">
                <a16:creationId xmlns:a16="http://schemas.microsoft.com/office/drawing/2014/main" id="{DB80A896-06D3-1647-850D-CA4CA28C7821}"/>
              </a:ext>
            </a:extLst>
          </p:cNvPr>
          <p:cNvSpPr>
            <a:spLocks noGrp="1"/>
          </p:cNvSpPr>
          <p:nvPr>
            <p:ph type="subTitle" idx="1"/>
          </p:nvPr>
        </p:nvSpPr>
        <p:spPr>
          <a:xfrm>
            <a:off x="1771130" y="3429000"/>
            <a:ext cx="8652788" cy="1710263"/>
          </a:xfrm>
        </p:spPr>
        <p:txBody>
          <a:bodyPr vert="horz" lIns="91440" tIns="45720" rIns="91440" bIns="45720" rtlCol="0">
            <a:normAutofit/>
          </a:bodyPr>
          <a:lstStyle/>
          <a:p>
            <a:pPr fontAlgn="t">
              <a:lnSpc>
                <a:spcPct val="90000"/>
              </a:lnSpc>
              <a:spcAft>
                <a:spcPts val="600"/>
              </a:spcAft>
            </a:pPr>
            <a:r>
              <a:rPr lang="en-US" sz="1300" dirty="0"/>
              <a:t>ANY QUESTIONS &amp; FEEDBACK</a:t>
            </a:r>
          </a:p>
          <a:p>
            <a:pPr fontAlgn="t">
              <a:lnSpc>
                <a:spcPct val="90000"/>
              </a:lnSpc>
              <a:spcAft>
                <a:spcPts val="600"/>
              </a:spcAft>
            </a:pPr>
            <a:r>
              <a:rPr lang="en-US" sz="1300" u="sng" dirty="0">
                <a:solidFill>
                  <a:srgbClr val="0070C0"/>
                </a:solidFill>
                <a:hlinkClick r:id="rId3"/>
              </a:rPr>
              <a:t>vjyesta1@umbc.edu</a:t>
            </a:r>
            <a:endParaRPr lang="en-US" sz="1300" u="sng" dirty="0">
              <a:solidFill>
                <a:srgbClr val="0070C0"/>
              </a:solidFill>
            </a:endParaRPr>
          </a:p>
        </p:txBody>
      </p:sp>
      <p:sp>
        <p:nvSpPr>
          <p:cNvPr id="118" name="Rectangle 117">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0" name="Straight Connector 119">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117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192</TotalTime>
  <Words>421</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Calisto MT</vt:lpstr>
      <vt:lpstr>Courier</vt:lpstr>
      <vt:lpstr>Garamond</vt:lpstr>
      <vt:lpstr>Gill Sans MT</vt:lpstr>
      <vt:lpstr>SavonVTI</vt:lpstr>
      <vt:lpstr>Indoor Scene Recognition  </vt:lpstr>
      <vt:lpstr>Description  </vt:lpstr>
      <vt:lpstr> </vt:lpstr>
      <vt:lpstr>Dataset Information </vt:lpstr>
      <vt:lpstr>Planned Framework</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Indoor Scene Recognition  </dc:title>
  <dc:creator>Vishnu Priya Jyesta</dc:creator>
  <cp:lastModifiedBy>Vishnu Priya Jyesta</cp:lastModifiedBy>
  <cp:revision>9</cp:revision>
  <dcterms:created xsi:type="dcterms:W3CDTF">2021-02-17T21:19:10Z</dcterms:created>
  <dcterms:modified xsi:type="dcterms:W3CDTF">2021-02-18T00:32:07Z</dcterms:modified>
</cp:coreProperties>
</file>