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748AB-9993-4D7E-8DB4-4CDF31052CEF}"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E82620-E309-4766-92D1-3C9E58863A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49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748AB-9993-4D7E-8DB4-4CDF31052CEF}"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163247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748AB-9993-4D7E-8DB4-4CDF31052CEF}"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261585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748AB-9993-4D7E-8DB4-4CDF31052CEF}"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40020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748AB-9993-4D7E-8DB4-4CDF31052CEF}"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E82620-E309-4766-92D1-3C9E58863A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2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748AB-9993-4D7E-8DB4-4CDF31052CEF}"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149761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748AB-9993-4D7E-8DB4-4CDF31052CEF}" type="datetimeFigureOut">
              <a:rPr lang="en-IN" smtClean="0"/>
              <a:t>29-06-2020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118116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748AB-9993-4D7E-8DB4-4CDF31052CEF}" type="datetimeFigureOut">
              <a:rPr lang="en-IN" smtClean="0"/>
              <a:t>29-06-2020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422101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7748AB-9993-4D7E-8DB4-4CDF31052CEF}" type="datetimeFigureOut">
              <a:rPr lang="en-IN" smtClean="0"/>
              <a:t>29-06-2020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415844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7748AB-9993-4D7E-8DB4-4CDF31052CEF}" type="datetimeFigureOut">
              <a:rPr lang="en-IN" smtClean="0"/>
              <a:t>29-06-2020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E82620-E309-4766-92D1-3C9E58863A38}" type="slidenum">
              <a:rPr lang="en-IN" smtClean="0"/>
              <a:t>‹#›</a:t>
            </a:fld>
            <a:endParaRPr lang="en-IN"/>
          </a:p>
        </p:txBody>
      </p:sp>
    </p:spTree>
    <p:extLst>
      <p:ext uri="{BB962C8B-B14F-4D97-AF65-F5344CB8AC3E}">
        <p14:creationId xmlns:p14="http://schemas.microsoft.com/office/powerpoint/2010/main" val="5950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748AB-9993-4D7E-8DB4-4CDF31052CEF}"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E82620-E309-4766-92D1-3C9E58863A38}" type="slidenum">
              <a:rPr lang="en-IN" smtClean="0"/>
              <a:t>‹#›</a:t>
            </a:fld>
            <a:endParaRPr lang="en-IN"/>
          </a:p>
        </p:txBody>
      </p:sp>
    </p:spTree>
    <p:extLst>
      <p:ext uri="{BB962C8B-B14F-4D97-AF65-F5344CB8AC3E}">
        <p14:creationId xmlns:p14="http://schemas.microsoft.com/office/powerpoint/2010/main" val="36719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7748AB-9993-4D7E-8DB4-4CDF31052CEF}" type="datetimeFigureOut">
              <a:rPr lang="en-IN" smtClean="0"/>
              <a:t>29-06-2020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E82620-E309-4766-92D1-3C9E58863A3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23348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7BB3-7FBC-47E0-8DE0-0F86CFD75B30}"/>
              </a:ext>
            </a:extLst>
          </p:cNvPr>
          <p:cNvSpPr>
            <a:spLocks noGrp="1"/>
          </p:cNvSpPr>
          <p:nvPr>
            <p:ph type="ctrTitle"/>
          </p:nvPr>
        </p:nvSpPr>
        <p:spPr/>
        <p:txBody>
          <a:bodyPr/>
          <a:lstStyle/>
          <a:p>
            <a:pPr algn="just"/>
            <a:r>
              <a:rPr lang="en-IN" dirty="0"/>
              <a:t>Neighbourhood Recommendation in a Borough in Toronto</a:t>
            </a:r>
          </a:p>
        </p:txBody>
      </p:sp>
    </p:spTree>
    <p:extLst>
      <p:ext uri="{BB962C8B-B14F-4D97-AF65-F5344CB8AC3E}">
        <p14:creationId xmlns:p14="http://schemas.microsoft.com/office/powerpoint/2010/main" val="42061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Scarborough Neighbourhood Analysis</a:t>
            </a:r>
          </a:p>
        </p:txBody>
      </p:sp>
      <p:pic>
        <p:nvPicPr>
          <p:cNvPr id="7" name="Picture 6">
            <a:extLst>
              <a:ext uri="{FF2B5EF4-FFF2-40B4-BE49-F238E27FC236}">
                <a16:creationId xmlns:a16="http://schemas.microsoft.com/office/drawing/2014/main" id="{0D5E56CD-896E-4D70-BBF6-F514B3A6918E}"/>
              </a:ext>
            </a:extLst>
          </p:cNvPr>
          <p:cNvPicPr>
            <a:picLocks noChangeAspect="1"/>
          </p:cNvPicPr>
          <p:nvPr/>
        </p:nvPicPr>
        <p:blipFill>
          <a:blip r:embed="rId2"/>
          <a:stretch>
            <a:fillRect/>
          </a:stretch>
        </p:blipFill>
        <p:spPr>
          <a:xfrm>
            <a:off x="1097281" y="2065973"/>
            <a:ext cx="4663440" cy="4126868"/>
          </a:xfrm>
          <a:prstGeom prst="rect">
            <a:avLst/>
          </a:prstGeom>
        </p:spPr>
      </p:pic>
      <p:pic>
        <p:nvPicPr>
          <p:cNvPr id="8" name="Picture 7">
            <a:extLst>
              <a:ext uri="{FF2B5EF4-FFF2-40B4-BE49-F238E27FC236}">
                <a16:creationId xmlns:a16="http://schemas.microsoft.com/office/drawing/2014/main" id="{5497AD7A-7FFF-44FA-A1C9-54657BE19EFC}"/>
              </a:ext>
            </a:extLst>
          </p:cNvPr>
          <p:cNvPicPr>
            <a:picLocks noChangeAspect="1"/>
          </p:cNvPicPr>
          <p:nvPr/>
        </p:nvPicPr>
        <p:blipFill>
          <a:blip r:embed="rId3"/>
          <a:stretch>
            <a:fillRect/>
          </a:stretch>
        </p:blipFill>
        <p:spPr>
          <a:xfrm>
            <a:off x="6096000" y="2065973"/>
            <a:ext cx="5519474" cy="4126868"/>
          </a:xfrm>
          <a:prstGeom prst="rect">
            <a:avLst/>
          </a:prstGeom>
        </p:spPr>
      </p:pic>
    </p:spTree>
    <p:extLst>
      <p:ext uri="{BB962C8B-B14F-4D97-AF65-F5344CB8AC3E}">
        <p14:creationId xmlns:p14="http://schemas.microsoft.com/office/powerpoint/2010/main" val="70120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298C-6EB0-4489-ACD7-C33A1A07FFA0}"/>
              </a:ext>
            </a:extLst>
          </p:cNvPr>
          <p:cNvSpPr>
            <a:spLocks noGrp="1"/>
          </p:cNvSpPr>
          <p:nvPr>
            <p:ph type="title" idx="4294967295"/>
          </p:nvPr>
        </p:nvSpPr>
        <p:spPr>
          <a:xfrm>
            <a:off x="0" y="0"/>
            <a:ext cx="12070080" cy="719455"/>
          </a:xfrm>
        </p:spPr>
        <p:txBody>
          <a:bodyPr/>
          <a:lstStyle/>
          <a:p>
            <a:r>
              <a:rPr lang="en-IN" b="1" dirty="0"/>
              <a:t>Scarborough Neighbourhood Characteristics</a:t>
            </a:r>
          </a:p>
        </p:txBody>
      </p:sp>
      <p:pic>
        <p:nvPicPr>
          <p:cNvPr id="5" name="Picture 4">
            <a:extLst>
              <a:ext uri="{FF2B5EF4-FFF2-40B4-BE49-F238E27FC236}">
                <a16:creationId xmlns:a16="http://schemas.microsoft.com/office/drawing/2014/main" id="{025D880A-AACB-4688-AC29-E80C8EBDF871}"/>
              </a:ext>
            </a:extLst>
          </p:cNvPr>
          <p:cNvPicPr>
            <a:picLocks noChangeAspect="1"/>
          </p:cNvPicPr>
          <p:nvPr/>
        </p:nvPicPr>
        <p:blipFill>
          <a:blip r:embed="rId2"/>
          <a:stretch>
            <a:fillRect/>
          </a:stretch>
        </p:blipFill>
        <p:spPr>
          <a:xfrm>
            <a:off x="101600" y="1149350"/>
            <a:ext cx="3410168" cy="2903855"/>
          </a:xfrm>
          <a:prstGeom prst="rect">
            <a:avLst/>
          </a:prstGeom>
        </p:spPr>
      </p:pic>
      <p:pic>
        <p:nvPicPr>
          <p:cNvPr id="6" name="Picture 5">
            <a:extLst>
              <a:ext uri="{FF2B5EF4-FFF2-40B4-BE49-F238E27FC236}">
                <a16:creationId xmlns:a16="http://schemas.microsoft.com/office/drawing/2014/main" id="{AC4A0FAA-34A9-481A-A587-47AF1B3B8189}"/>
              </a:ext>
            </a:extLst>
          </p:cNvPr>
          <p:cNvPicPr>
            <a:picLocks noChangeAspect="1"/>
          </p:cNvPicPr>
          <p:nvPr/>
        </p:nvPicPr>
        <p:blipFill>
          <a:blip r:embed="rId3"/>
          <a:stretch>
            <a:fillRect/>
          </a:stretch>
        </p:blipFill>
        <p:spPr>
          <a:xfrm>
            <a:off x="4185807" y="615950"/>
            <a:ext cx="2930015" cy="5755958"/>
          </a:xfrm>
          <a:prstGeom prst="rect">
            <a:avLst/>
          </a:prstGeom>
        </p:spPr>
      </p:pic>
      <p:pic>
        <p:nvPicPr>
          <p:cNvPr id="7" name="Picture 6">
            <a:extLst>
              <a:ext uri="{FF2B5EF4-FFF2-40B4-BE49-F238E27FC236}">
                <a16:creationId xmlns:a16="http://schemas.microsoft.com/office/drawing/2014/main" id="{0940B5FA-1EF6-4C7B-977F-760BCD3B5544}"/>
              </a:ext>
            </a:extLst>
          </p:cNvPr>
          <p:cNvPicPr>
            <a:picLocks noChangeAspect="1"/>
          </p:cNvPicPr>
          <p:nvPr/>
        </p:nvPicPr>
        <p:blipFill>
          <a:blip r:embed="rId4"/>
          <a:stretch>
            <a:fillRect/>
          </a:stretch>
        </p:blipFill>
        <p:spPr>
          <a:xfrm>
            <a:off x="7616093" y="615950"/>
            <a:ext cx="3524250" cy="1647825"/>
          </a:xfrm>
          <a:prstGeom prst="rect">
            <a:avLst/>
          </a:prstGeom>
        </p:spPr>
      </p:pic>
      <p:pic>
        <p:nvPicPr>
          <p:cNvPr id="8" name="Picture 7">
            <a:extLst>
              <a:ext uri="{FF2B5EF4-FFF2-40B4-BE49-F238E27FC236}">
                <a16:creationId xmlns:a16="http://schemas.microsoft.com/office/drawing/2014/main" id="{E0FE9251-CF47-437C-803A-80A4C9473562}"/>
              </a:ext>
            </a:extLst>
          </p:cNvPr>
          <p:cNvPicPr>
            <a:picLocks noChangeAspect="1"/>
          </p:cNvPicPr>
          <p:nvPr/>
        </p:nvPicPr>
        <p:blipFill>
          <a:blip r:embed="rId5"/>
          <a:stretch>
            <a:fillRect/>
          </a:stretch>
        </p:blipFill>
        <p:spPr>
          <a:xfrm>
            <a:off x="7789862" y="2263775"/>
            <a:ext cx="3419475" cy="1685925"/>
          </a:xfrm>
          <a:prstGeom prst="rect">
            <a:avLst/>
          </a:prstGeom>
        </p:spPr>
      </p:pic>
      <p:pic>
        <p:nvPicPr>
          <p:cNvPr id="9" name="Picture 8">
            <a:extLst>
              <a:ext uri="{FF2B5EF4-FFF2-40B4-BE49-F238E27FC236}">
                <a16:creationId xmlns:a16="http://schemas.microsoft.com/office/drawing/2014/main" id="{269CCD5D-F226-4D6C-8412-C31A5CF3CC2B}"/>
              </a:ext>
            </a:extLst>
          </p:cNvPr>
          <p:cNvPicPr>
            <a:picLocks noChangeAspect="1"/>
          </p:cNvPicPr>
          <p:nvPr/>
        </p:nvPicPr>
        <p:blipFill>
          <a:blip r:embed="rId6"/>
          <a:stretch>
            <a:fillRect/>
          </a:stretch>
        </p:blipFill>
        <p:spPr>
          <a:xfrm>
            <a:off x="7637462" y="4053205"/>
            <a:ext cx="3571875" cy="1657350"/>
          </a:xfrm>
          <a:prstGeom prst="rect">
            <a:avLst/>
          </a:prstGeom>
        </p:spPr>
      </p:pic>
    </p:spTree>
    <p:extLst>
      <p:ext uri="{BB962C8B-B14F-4D97-AF65-F5344CB8AC3E}">
        <p14:creationId xmlns:p14="http://schemas.microsoft.com/office/powerpoint/2010/main" val="5791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North York Neighbourhood analysis</a:t>
            </a:r>
          </a:p>
        </p:txBody>
      </p:sp>
      <p:pic>
        <p:nvPicPr>
          <p:cNvPr id="4" name="Picture 3">
            <a:extLst>
              <a:ext uri="{FF2B5EF4-FFF2-40B4-BE49-F238E27FC236}">
                <a16:creationId xmlns:a16="http://schemas.microsoft.com/office/drawing/2014/main" id="{7130DC8A-93B3-42ED-8A17-EF11CF16D0CB}"/>
              </a:ext>
            </a:extLst>
          </p:cNvPr>
          <p:cNvPicPr>
            <a:picLocks noChangeAspect="1"/>
          </p:cNvPicPr>
          <p:nvPr/>
        </p:nvPicPr>
        <p:blipFill>
          <a:blip r:embed="rId2"/>
          <a:stretch>
            <a:fillRect/>
          </a:stretch>
        </p:blipFill>
        <p:spPr>
          <a:xfrm>
            <a:off x="1170940" y="1944687"/>
            <a:ext cx="4925060" cy="3511233"/>
          </a:xfrm>
          <a:prstGeom prst="rect">
            <a:avLst/>
          </a:prstGeom>
        </p:spPr>
      </p:pic>
      <p:pic>
        <p:nvPicPr>
          <p:cNvPr id="7" name="Picture 6">
            <a:extLst>
              <a:ext uri="{FF2B5EF4-FFF2-40B4-BE49-F238E27FC236}">
                <a16:creationId xmlns:a16="http://schemas.microsoft.com/office/drawing/2014/main" id="{77A2C407-FCB7-4553-A21D-DBB2DD975CBE}"/>
              </a:ext>
            </a:extLst>
          </p:cNvPr>
          <p:cNvPicPr>
            <a:picLocks noChangeAspect="1"/>
          </p:cNvPicPr>
          <p:nvPr/>
        </p:nvPicPr>
        <p:blipFill>
          <a:blip r:embed="rId3"/>
          <a:stretch>
            <a:fillRect/>
          </a:stretch>
        </p:blipFill>
        <p:spPr>
          <a:xfrm>
            <a:off x="6614160" y="1965017"/>
            <a:ext cx="4724399" cy="3511234"/>
          </a:xfrm>
          <a:prstGeom prst="rect">
            <a:avLst/>
          </a:prstGeom>
        </p:spPr>
      </p:pic>
    </p:spTree>
    <p:extLst>
      <p:ext uri="{BB962C8B-B14F-4D97-AF65-F5344CB8AC3E}">
        <p14:creationId xmlns:p14="http://schemas.microsoft.com/office/powerpoint/2010/main" val="79825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298C-6EB0-4489-ACD7-C33A1A07FFA0}"/>
              </a:ext>
            </a:extLst>
          </p:cNvPr>
          <p:cNvSpPr>
            <a:spLocks noGrp="1"/>
          </p:cNvSpPr>
          <p:nvPr>
            <p:ph type="title" idx="4294967295"/>
          </p:nvPr>
        </p:nvSpPr>
        <p:spPr>
          <a:xfrm>
            <a:off x="0" y="0"/>
            <a:ext cx="12070080" cy="719455"/>
          </a:xfrm>
        </p:spPr>
        <p:txBody>
          <a:bodyPr/>
          <a:lstStyle/>
          <a:p>
            <a:r>
              <a:rPr lang="en-IN" b="1" dirty="0"/>
              <a:t>North York Neighbourhood Characteristics</a:t>
            </a:r>
          </a:p>
        </p:txBody>
      </p:sp>
      <p:pic>
        <p:nvPicPr>
          <p:cNvPr id="3" name="Picture 2">
            <a:extLst>
              <a:ext uri="{FF2B5EF4-FFF2-40B4-BE49-F238E27FC236}">
                <a16:creationId xmlns:a16="http://schemas.microsoft.com/office/drawing/2014/main" id="{28B373C9-BC06-42F8-B5C4-DBA6EC5FCA64}"/>
              </a:ext>
            </a:extLst>
          </p:cNvPr>
          <p:cNvPicPr>
            <a:picLocks noChangeAspect="1"/>
          </p:cNvPicPr>
          <p:nvPr/>
        </p:nvPicPr>
        <p:blipFill>
          <a:blip r:embed="rId2"/>
          <a:stretch>
            <a:fillRect/>
          </a:stretch>
        </p:blipFill>
        <p:spPr>
          <a:xfrm>
            <a:off x="236220" y="719455"/>
            <a:ext cx="3134150" cy="5584196"/>
          </a:xfrm>
          <a:prstGeom prst="rect">
            <a:avLst/>
          </a:prstGeom>
        </p:spPr>
      </p:pic>
      <p:pic>
        <p:nvPicPr>
          <p:cNvPr id="4" name="Picture 3">
            <a:extLst>
              <a:ext uri="{FF2B5EF4-FFF2-40B4-BE49-F238E27FC236}">
                <a16:creationId xmlns:a16="http://schemas.microsoft.com/office/drawing/2014/main" id="{D2FCAEC5-46A5-4350-9BB6-F0668AF157EE}"/>
              </a:ext>
            </a:extLst>
          </p:cNvPr>
          <p:cNvPicPr>
            <a:picLocks noChangeAspect="1"/>
          </p:cNvPicPr>
          <p:nvPr/>
        </p:nvPicPr>
        <p:blipFill>
          <a:blip r:embed="rId3"/>
          <a:stretch>
            <a:fillRect/>
          </a:stretch>
        </p:blipFill>
        <p:spPr>
          <a:xfrm>
            <a:off x="3606590" y="719455"/>
            <a:ext cx="3381375" cy="1514475"/>
          </a:xfrm>
          <a:prstGeom prst="rect">
            <a:avLst/>
          </a:prstGeom>
        </p:spPr>
      </p:pic>
      <p:pic>
        <p:nvPicPr>
          <p:cNvPr id="10" name="Picture 9">
            <a:extLst>
              <a:ext uri="{FF2B5EF4-FFF2-40B4-BE49-F238E27FC236}">
                <a16:creationId xmlns:a16="http://schemas.microsoft.com/office/drawing/2014/main" id="{84B36CF0-3445-4854-AEA2-BF77A5CBC23B}"/>
              </a:ext>
            </a:extLst>
          </p:cNvPr>
          <p:cNvPicPr>
            <a:picLocks noChangeAspect="1"/>
          </p:cNvPicPr>
          <p:nvPr/>
        </p:nvPicPr>
        <p:blipFill>
          <a:blip r:embed="rId4"/>
          <a:stretch>
            <a:fillRect/>
          </a:stretch>
        </p:blipFill>
        <p:spPr>
          <a:xfrm>
            <a:off x="3535151" y="2792415"/>
            <a:ext cx="3524250" cy="1533525"/>
          </a:xfrm>
          <a:prstGeom prst="rect">
            <a:avLst/>
          </a:prstGeom>
        </p:spPr>
      </p:pic>
      <p:pic>
        <p:nvPicPr>
          <p:cNvPr id="11" name="Picture 10">
            <a:extLst>
              <a:ext uri="{FF2B5EF4-FFF2-40B4-BE49-F238E27FC236}">
                <a16:creationId xmlns:a16="http://schemas.microsoft.com/office/drawing/2014/main" id="{56DDA3F8-9CCD-49AB-888E-F647A3DA42F8}"/>
              </a:ext>
            </a:extLst>
          </p:cNvPr>
          <p:cNvPicPr>
            <a:picLocks noChangeAspect="1"/>
          </p:cNvPicPr>
          <p:nvPr/>
        </p:nvPicPr>
        <p:blipFill>
          <a:blip r:embed="rId5"/>
          <a:stretch>
            <a:fillRect/>
          </a:stretch>
        </p:blipFill>
        <p:spPr>
          <a:xfrm>
            <a:off x="7549515" y="719455"/>
            <a:ext cx="3152775" cy="5584196"/>
          </a:xfrm>
          <a:prstGeom prst="rect">
            <a:avLst/>
          </a:prstGeom>
        </p:spPr>
      </p:pic>
      <p:pic>
        <p:nvPicPr>
          <p:cNvPr id="12" name="Picture 11">
            <a:extLst>
              <a:ext uri="{FF2B5EF4-FFF2-40B4-BE49-F238E27FC236}">
                <a16:creationId xmlns:a16="http://schemas.microsoft.com/office/drawing/2014/main" id="{FF797330-F758-4702-B551-25A70B2CA87E}"/>
              </a:ext>
            </a:extLst>
          </p:cNvPr>
          <p:cNvPicPr>
            <a:picLocks noChangeAspect="1"/>
          </p:cNvPicPr>
          <p:nvPr/>
        </p:nvPicPr>
        <p:blipFill>
          <a:blip r:embed="rId6"/>
          <a:stretch>
            <a:fillRect/>
          </a:stretch>
        </p:blipFill>
        <p:spPr>
          <a:xfrm>
            <a:off x="3787564" y="4884426"/>
            <a:ext cx="3019425" cy="1419225"/>
          </a:xfrm>
          <a:prstGeom prst="rect">
            <a:avLst/>
          </a:prstGeom>
        </p:spPr>
      </p:pic>
    </p:spTree>
    <p:extLst>
      <p:ext uri="{BB962C8B-B14F-4D97-AF65-F5344CB8AC3E}">
        <p14:creationId xmlns:p14="http://schemas.microsoft.com/office/powerpoint/2010/main" val="137659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7229-110E-464C-B2F4-1C20AD1D927D}"/>
              </a:ext>
            </a:extLst>
          </p:cNvPr>
          <p:cNvSpPr>
            <a:spLocks noGrp="1"/>
          </p:cNvSpPr>
          <p:nvPr>
            <p:ph type="title"/>
          </p:nvPr>
        </p:nvSpPr>
        <p:spPr/>
        <p:txBody>
          <a:bodyPr/>
          <a:lstStyle/>
          <a:p>
            <a:r>
              <a:rPr lang="en-IN" b="1" dirty="0"/>
              <a:t>Conclusion and future directions</a:t>
            </a:r>
          </a:p>
        </p:txBody>
      </p:sp>
      <p:sp>
        <p:nvSpPr>
          <p:cNvPr id="3" name="Content Placeholder 2">
            <a:extLst>
              <a:ext uri="{FF2B5EF4-FFF2-40B4-BE49-F238E27FC236}">
                <a16:creationId xmlns:a16="http://schemas.microsoft.com/office/drawing/2014/main" id="{DADC5CEE-C231-408F-A0C0-1FD806E1B39D}"/>
              </a:ext>
            </a:extLst>
          </p:cNvPr>
          <p:cNvSpPr>
            <a:spLocks noGrp="1"/>
          </p:cNvSpPr>
          <p:nvPr>
            <p:ph idx="1"/>
          </p:nvPr>
        </p:nvSpPr>
        <p:spPr/>
        <p:txBody>
          <a:bodyPr>
            <a:normAutofit fontScale="92500"/>
          </a:bodyPr>
          <a:lstStyle/>
          <a:p>
            <a:pPr>
              <a:buFont typeface="Arial" panose="020B0604020202020204" pitchFamily="34" charset="0"/>
              <a:buChar char="•"/>
            </a:pPr>
            <a:r>
              <a:rPr lang="en-IN" sz="3600" dirty="0"/>
              <a:t> Neighbourhood analysis amazingly helps an individual or a team to choose the right location for living based on personal or business needs. </a:t>
            </a:r>
          </a:p>
          <a:p>
            <a:pPr algn="just">
              <a:buFont typeface="Arial" panose="020B0604020202020204" pitchFamily="34" charset="0"/>
              <a:buChar char="•"/>
            </a:pPr>
            <a:r>
              <a:rPr lang="en-IN" sz="3600" dirty="0"/>
              <a:t> As future work one can analyse all the neighbourhoods of the each borough in Toronto and mine the data to extract most salient features of each of the neighbourhood or groups of neighbourhoods in order to build a recommender system based on the selection criteria. </a:t>
            </a:r>
          </a:p>
        </p:txBody>
      </p:sp>
    </p:spTree>
    <p:extLst>
      <p:ext uri="{BB962C8B-B14F-4D97-AF65-F5344CB8AC3E}">
        <p14:creationId xmlns:p14="http://schemas.microsoft.com/office/powerpoint/2010/main" val="330796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D055F-0D37-4CE9-80B2-EB0830FDB55D}"/>
              </a:ext>
            </a:extLst>
          </p:cNvPr>
          <p:cNvSpPr>
            <a:spLocks noGrp="1"/>
          </p:cNvSpPr>
          <p:nvPr>
            <p:ph idx="4294967295"/>
          </p:nvPr>
        </p:nvSpPr>
        <p:spPr>
          <a:xfrm>
            <a:off x="528320" y="1764983"/>
            <a:ext cx="10058400" cy="4022725"/>
          </a:xfrm>
        </p:spPr>
        <p:txBody>
          <a:bodyPr>
            <a:normAutofit fontScale="77500" lnSpcReduction="20000"/>
          </a:bodyPr>
          <a:lstStyle/>
          <a:p>
            <a:pPr algn="ctr"/>
            <a:r>
              <a:rPr lang="en-IN" sz="21200" dirty="0"/>
              <a:t>Thank </a:t>
            </a:r>
          </a:p>
          <a:p>
            <a:pPr algn="ctr"/>
            <a:r>
              <a:rPr lang="en-IN" sz="21200" dirty="0"/>
              <a:t>You</a:t>
            </a:r>
          </a:p>
        </p:txBody>
      </p:sp>
    </p:spTree>
    <p:extLst>
      <p:ext uri="{BB962C8B-B14F-4D97-AF65-F5344CB8AC3E}">
        <p14:creationId xmlns:p14="http://schemas.microsoft.com/office/powerpoint/2010/main" val="359824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235E-0E61-45E0-BCE3-6D3B27859A5C}"/>
              </a:ext>
            </a:extLst>
          </p:cNvPr>
          <p:cNvSpPr>
            <a:spLocks noGrp="1"/>
          </p:cNvSpPr>
          <p:nvPr>
            <p:ph type="title"/>
          </p:nvPr>
        </p:nvSpPr>
        <p:spPr/>
        <p:txBody>
          <a:bodyPr/>
          <a:lstStyle/>
          <a:p>
            <a:pPr algn="just"/>
            <a:r>
              <a:rPr lang="en-IN" b="1" dirty="0"/>
              <a:t>Why is neighbourhood analysis important?</a:t>
            </a:r>
          </a:p>
        </p:txBody>
      </p:sp>
      <p:sp>
        <p:nvSpPr>
          <p:cNvPr id="3" name="Content Placeholder 2">
            <a:extLst>
              <a:ext uri="{FF2B5EF4-FFF2-40B4-BE49-F238E27FC236}">
                <a16:creationId xmlns:a16="http://schemas.microsoft.com/office/drawing/2014/main" id="{081A5A85-58EB-4F0A-992B-D23898EC0BBF}"/>
              </a:ext>
            </a:extLst>
          </p:cNvPr>
          <p:cNvSpPr>
            <a:spLocks noGrp="1"/>
          </p:cNvSpPr>
          <p:nvPr>
            <p:ph idx="1"/>
          </p:nvPr>
        </p:nvSpPr>
        <p:spPr/>
        <p:txBody>
          <a:bodyPr>
            <a:normAutofit/>
          </a:bodyPr>
          <a:lstStyle/>
          <a:p>
            <a:pPr algn="just">
              <a:buFont typeface="Arial" panose="020B0604020202020204" pitchFamily="34" charset="0"/>
              <a:buChar char="•"/>
            </a:pPr>
            <a:r>
              <a:rPr lang="en-IN" sz="3600" dirty="0"/>
              <a:t> Safety and security concerns</a:t>
            </a:r>
          </a:p>
          <a:p>
            <a:pPr algn="just">
              <a:buFont typeface="Arial" panose="020B0604020202020204" pitchFamily="34" charset="0"/>
              <a:buChar char="•"/>
            </a:pPr>
            <a:r>
              <a:rPr lang="en-IN" sz="3600" dirty="0"/>
              <a:t> Availability of daily utilities for households</a:t>
            </a:r>
          </a:p>
          <a:p>
            <a:pPr algn="just">
              <a:buFont typeface="Arial" panose="020B0604020202020204" pitchFamily="34" charset="0"/>
              <a:buChar char="•"/>
            </a:pPr>
            <a:r>
              <a:rPr lang="en-IN" sz="3600" dirty="0"/>
              <a:t> Commute options availability for students and job  holders</a:t>
            </a:r>
          </a:p>
          <a:p>
            <a:pPr algn="just">
              <a:buFont typeface="Arial" panose="020B0604020202020204" pitchFamily="34" charset="0"/>
              <a:buChar char="•"/>
            </a:pPr>
            <a:r>
              <a:rPr lang="en-IN" sz="3600" dirty="0"/>
              <a:t> Community noise ratio for families looking to settle down permanently etc</a:t>
            </a:r>
          </a:p>
        </p:txBody>
      </p:sp>
    </p:spTree>
    <p:extLst>
      <p:ext uri="{BB962C8B-B14F-4D97-AF65-F5344CB8AC3E}">
        <p14:creationId xmlns:p14="http://schemas.microsoft.com/office/powerpoint/2010/main" val="7213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Data Collection</a:t>
            </a:r>
          </a:p>
        </p:txBody>
      </p:sp>
      <p:sp>
        <p:nvSpPr>
          <p:cNvPr id="3" name="Content Placeholder 2">
            <a:extLst>
              <a:ext uri="{FF2B5EF4-FFF2-40B4-BE49-F238E27FC236}">
                <a16:creationId xmlns:a16="http://schemas.microsoft.com/office/drawing/2014/main" id="{D5214613-BE98-495A-9706-C87A591C5365}"/>
              </a:ext>
            </a:extLst>
          </p:cNvPr>
          <p:cNvSpPr>
            <a:spLocks noGrp="1"/>
          </p:cNvSpPr>
          <p:nvPr>
            <p:ph idx="1"/>
          </p:nvPr>
        </p:nvSpPr>
        <p:spPr/>
        <p:txBody>
          <a:bodyPr>
            <a:normAutofit/>
          </a:bodyPr>
          <a:lstStyle/>
          <a:p>
            <a:pPr algn="just">
              <a:buFont typeface="Arial" panose="020B0604020202020204" pitchFamily="34" charset="0"/>
              <a:buChar char="•"/>
            </a:pPr>
            <a:r>
              <a:rPr lang="en-IN" sz="3600" dirty="0"/>
              <a:t> Data is collected from the Wikipedia page where information about boroughs in Toronto is available along with the postal code and neighbourhood data.</a:t>
            </a:r>
          </a:p>
          <a:p>
            <a:pPr algn="just">
              <a:buFont typeface="Arial" panose="020B0604020202020204" pitchFamily="34" charset="0"/>
              <a:buChar char="•"/>
            </a:pPr>
            <a:r>
              <a:rPr lang="en-IN" sz="3600" dirty="0"/>
              <a:t> Data source :</a:t>
            </a:r>
          </a:p>
          <a:p>
            <a:pPr marL="0" indent="0" algn="just">
              <a:buNone/>
            </a:pPr>
            <a:r>
              <a:rPr lang="en-IN" sz="3200" b="0" i="0" u="sng" dirty="0">
                <a:solidFill>
                  <a:srgbClr val="337AB7"/>
                </a:solidFill>
                <a:effectLst/>
                <a:latin typeface="Helvetica Neue"/>
                <a:hlinkClick r:id="rId2"/>
              </a:rPr>
              <a:t>https://en.wikipedia.org/wiki/List_of_postal_codes_of_Canada:_M</a:t>
            </a:r>
            <a:endParaRPr lang="en-IN" sz="3600" dirty="0"/>
          </a:p>
        </p:txBody>
      </p:sp>
    </p:spTree>
    <p:extLst>
      <p:ext uri="{BB962C8B-B14F-4D97-AF65-F5344CB8AC3E}">
        <p14:creationId xmlns:p14="http://schemas.microsoft.com/office/powerpoint/2010/main" val="418057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Data Cleaning</a:t>
            </a:r>
          </a:p>
        </p:txBody>
      </p:sp>
      <p:sp>
        <p:nvSpPr>
          <p:cNvPr id="3" name="Content Placeholder 2">
            <a:extLst>
              <a:ext uri="{FF2B5EF4-FFF2-40B4-BE49-F238E27FC236}">
                <a16:creationId xmlns:a16="http://schemas.microsoft.com/office/drawing/2014/main" id="{D5214613-BE98-495A-9706-C87A591C5365}"/>
              </a:ext>
            </a:extLst>
          </p:cNvPr>
          <p:cNvSpPr>
            <a:spLocks noGrp="1"/>
          </p:cNvSpPr>
          <p:nvPr>
            <p:ph idx="1"/>
          </p:nvPr>
        </p:nvSpPr>
        <p:spPr/>
        <p:txBody>
          <a:bodyPr>
            <a:normAutofit/>
          </a:bodyPr>
          <a:lstStyle/>
          <a:p>
            <a:pPr algn="just">
              <a:buFont typeface="Arial" panose="020B0604020202020204" pitchFamily="34" charset="0"/>
              <a:buChar char="•"/>
            </a:pPr>
            <a:r>
              <a:rPr lang="en-IN" sz="3600" dirty="0"/>
              <a:t> Data scrapping is done using the pandas library in python to extract required information in the structured format for the analysis.</a:t>
            </a:r>
          </a:p>
          <a:p>
            <a:pPr algn="just">
              <a:buFont typeface="Arial" panose="020B0604020202020204" pitchFamily="34" charset="0"/>
              <a:buChar char="•"/>
            </a:pPr>
            <a:r>
              <a:rPr lang="en-IN" sz="3600" dirty="0"/>
              <a:t> The structured data is the processed to filter out empty values and modified to fill empty cells with pre defined feature. </a:t>
            </a:r>
          </a:p>
        </p:txBody>
      </p:sp>
    </p:spTree>
    <p:extLst>
      <p:ext uri="{BB962C8B-B14F-4D97-AF65-F5344CB8AC3E}">
        <p14:creationId xmlns:p14="http://schemas.microsoft.com/office/powerpoint/2010/main" val="135081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Data Collection</a:t>
            </a:r>
          </a:p>
        </p:txBody>
      </p:sp>
      <p:sp>
        <p:nvSpPr>
          <p:cNvPr id="3" name="Content Placeholder 2">
            <a:extLst>
              <a:ext uri="{FF2B5EF4-FFF2-40B4-BE49-F238E27FC236}">
                <a16:creationId xmlns:a16="http://schemas.microsoft.com/office/drawing/2014/main" id="{D5214613-BE98-495A-9706-C87A591C5365}"/>
              </a:ext>
            </a:extLst>
          </p:cNvPr>
          <p:cNvSpPr>
            <a:spLocks noGrp="1"/>
          </p:cNvSpPr>
          <p:nvPr>
            <p:ph idx="1"/>
          </p:nvPr>
        </p:nvSpPr>
        <p:spPr/>
        <p:txBody>
          <a:bodyPr>
            <a:normAutofit/>
          </a:bodyPr>
          <a:lstStyle/>
          <a:p>
            <a:pPr algn="just">
              <a:buFont typeface="Arial" panose="020B0604020202020204" pitchFamily="34" charset="0"/>
              <a:buChar char="•"/>
            </a:pPr>
            <a:r>
              <a:rPr lang="en-IN" sz="3600" dirty="0"/>
              <a:t> Data is collected from the Wikipedia page where information about boroughs in Toronto is available along with the postal code and neighbourhood data.</a:t>
            </a:r>
          </a:p>
          <a:p>
            <a:pPr algn="just">
              <a:buFont typeface="Arial" panose="020B0604020202020204" pitchFamily="34" charset="0"/>
              <a:buChar char="•"/>
            </a:pPr>
            <a:r>
              <a:rPr lang="en-IN" sz="3600" dirty="0"/>
              <a:t> Data source :</a:t>
            </a:r>
          </a:p>
          <a:p>
            <a:pPr marL="0" indent="0" algn="just">
              <a:buNone/>
            </a:pPr>
            <a:r>
              <a:rPr lang="en-IN" sz="3200" b="0" i="0" u="sng" dirty="0">
                <a:solidFill>
                  <a:srgbClr val="337AB7"/>
                </a:solidFill>
                <a:effectLst/>
                <a:latin typeface="Helvetica Neue"/>
                <a:hlinkClick r:id="rId2"/>
              </a:rPr>
              <a:t>https://en.wikipedia.org/wiki/List_of_postal_codes_of_Canada:_M</a:t>
            </a:r>
            <a:endParaRPr lang="en-IN" sz="3600" dirty="0"/>
          </a:p>
        </p:txBody>
      </p:sp>
    </p:spTree>
    <p:extLst>
      <p:ext uri="{BB962C8B-B14F-4D97-AF65-F5344CB8AC3E}">
        <p14:creationId xmlns:p14="http://schemas.microsoft.com/office/powerpoint/2010/main" val="408726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a:xfrm>
            <a:off x="1097280" y="286603"/>
            <a:ext cx="10058400" cy="1450757"/>
          </a:xfrm>
        </p:spPr>
        <p:txBody>
          <a:bodyPr>
            <a:normAutofit/>
          </a:bodyPr>
          <a:lstStyle/>
          <a:p>
            <a:r>
              <a:rPr lang="en-IN" b="1" dirty="0"/>
              <a:t>Boroughs in Toronto</a:t>
            </a:r>
          </a:p>
        </p:txBody>
      </p:sp>
      <p:sp>
        <p:nvSpPr>
          <p:cNvPr id="8" name="Content Placeholder 7">
            <a:extLst>
              <a:ext uri="{FF2B5EF4-FFF2-40B4-BE49-F238E27FC236}">
                <a16:creationId xmlns:a16="http://schemas.microsoft.com/office/drawing/2014/main" id="{1F833E60-28AF-47EC-84E1-5D2E0257AE65}"/>
              </a:ext>
            </a:extLst>
          </p:cNvPr>
          <p:cNvSpPr>
            <a:spLocks noGrp="1"/>
          </p:cNvSpPr>
          <p:nvPr>
            <p:ph idx="1"/>
          </p:nvPr>
        </p:nvSpPr>
        <p:spPr>
          <a:xfrm>
            <a:off x="5913120" y="2119464"/>
            <a:ext cx="5791200" cy="3251789"/>
          </a:xfrm>
        </p:spPr>
        <p:txBody>
          <a:bodyPr>
            <a:normAutofit fontScale="92500"/>
          </a:bodyPr>
          <a:lstStyle/>
          <a:p>
            <a:pPr algn="just"/>
            <a:r>
              <a:rPr lang="en-US" sz="2800" dirty="0"/>
              <a:t>The data on the rights depicts that there are in a total of 10 boroughs in Toronto. </a:t>
            </a:r>
          </a:p>
          <a:p>
            <a:pPr algn="just"/>
            <a:r>
              <a:rPr lang="en-US" sz="2800" dirty="0"/>
              <a:t>“North York” borough has 24 neighborhoods, “Scarborough” borough has 17 neighborhoods, and so on.</a:t>
            </a:r>
          </a:p>
          <a:p>
            <a:pPr algn="just"/>
            <a:r>
              <a:rPr lang="en-US" sz="2800" dirty="0"/>
              <a:t>Hence there are in a total of 10 boroughs and 103 neighborhoods in Toronto</a:t>
            </a:r>
          </a:p>
        </p:txBody>
      </p:sp>
      <p:pic>
        <p:nvPicPr>
          <p:cNvPr id="4" name="Content Placeholder 3">
            <a:extLst>
              <a:ext uri="{FF2B5EF4-FFF2-40B4-BE49-F238E27FC236}">
                <a16:creationId xmlns:a16="http://schemas.microsoft.com/office/drawing/2014/main" id="{1BC3E39F-91BF-4F0F-8724-0D12A2998A75}"/>
              </a:ext>
            </a:extLst>
          </p:cNvPr>
          <p:cNvPicPr>
            <a:picLocks noChangeAspect="1"/>
          </p:cNvPicPr>
          <p:nvPr/>
        </p:nvPicPr>
        <p:blipFill>
          <a:blip r:embed="rId2"/>
          <a:stretch>
            <a:fillRect/>
          </a:stretch>
        </p:blipFill>
        <p:spPr>
          <a:xfrm>
            <a:off x="1243850" y="2119464"/>
            <a:ext cx="4379515" cy="3251789"/>
          </a:xfrm>
          <a:prstGeom prst="rect">
            <a:avLst/>
          </a:prstGeom>
          <a:noFill/>
          <a:ln w="38100">
            <a:solidFill>
              <a:schemeClr val="tx1">
                <a:alpha val="89000"/>
              </a:schemeClr>
            </a:solidFill>
          </a:ln>
        </p:spPr>
      </p:pic>
    </p:spTree>
    <p:extLst>
      <p:ext uri="{BB962C8B-B14F-4D97-AF65-F5344CB8AC3E}">
        <p14:creationId xmlns:p14="http://schemas.microsoft.com/office/powerpoint/2010/main" val="5172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Boroughs of interest</a:t>
            </a:r>
          </a:p>
        </p:txBody>
      </p:sp>
      <p:sp>
        <p:nvSpPr>
          <p:cNvPr id="3" name="Content Placeholder 2">
            <a:extLst>
              <a:ext uri="{FF2B5EF4-FFF2-40B4-BE49-F238E27FC236}">
                <a16:creationId xmlns:a16="http://schemas.microsoft.com/office/drawing/2014/main" id="{D5214613-BE98-495A-9706-C87A591C5365}"/>
              </a:ext>
            </a:extLst>
          </p:cNvPr>
          <p:cNvSpPr>
            <a:spLocks noGrp="1"/>
          </p:cNvSpPr>
          <p:nvPr>
            <p:ph idx="1"/>
          </p:nvPr>
        </p:nvSpPr>
        <p:spPr/>
        <p:txBody>
          <a:bodyPr>
            <a:normAutofit/>
          </a:bodyPr>
          <a:lstStyle/>
          <a:p>
            <a:pPr algn="just">
              <a:buFont typeface="Arial" panose="020B0604020202020204" pitchFamily="34" charset="0"/>
              <a:buChar char="•"/>
            </a:pPr>
            <a:r>
              <a:rPr lang="en-IN" sz="3600" dirty="0"/>
              <a:t> Scarborough</a:t>
            </a:r>
          </a:p>
          <a:p>
            <a:pPr algn="just">
              <a:buFont typeface="Arial" panose="020B0604020202020204" pitchFamily="34" charset="0"/>
              <a:buChar char="•"/>
            </a:pPr>
            <a:r>
              <a:rPr lang="en-IN" sz="3600" dirty="0"/>
              <a:t> North York</a:t>
            </a:r>
          </a:p>
        </p:txBody>
      </p:sp>
    </p:spTree>
    <p:extLst>
      <p:ext uri="{BB962C8B-B14F-4D97-AF65-F5344CB8AC3E}">
        <p14:creationId xmlns:p14="http://schemas.microsoft.com/office/powerpoint/2010/main" val="390243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Neighbourhoods in Scarborough</a:t>
            </a:r>
          </a:p>
        </p:txBody>
      </p:sp>
      <p:pic>
        <p:nvPicPr>
          <p:cNvPr id="4" name="Content Placeholder 3">
            <a:extLst>
              <a:ext uri="{FF2B5EF4-FFF2-40B4-BE49-F238E27FC236}">
                <a16:creationId xmlns:a16="http://schemas.microsoft.com/office/drawing/2014/main" id="{E4A0AB96-F3F4-49EB-9536-BF50752B48F3}"/>
              </a:ext>
            </a:extLst>
          </p:cNvPr>
          <p:cNvPicPr>
            <a:picLocks noGrp="1" noChangeAspect="1"/>
          </p:cNvPicPr>
          <p:nvPr>
            <p:ph idx="1"/>
          </p:nvPr>
        </p:nvPicPr>
        <p:blipFill>
          <a:blip r:embed="rId2"/>
          <a:stretch>
            <a:fillRect/>
          </a:stretch>
        </p:blipFill>
        <p:spPr>
          <a:xfrm>
            <a:off x="1097280" y="1927543"/>
            <a:ext cx="7426960" cy="4022725"/>
          </a:xfrm>
          <a:prstGeom prst="rect">
            <a:avLst/>
          </a:prstGeom>
        </p:spPr>
      </p:pic>
    </p:spTree>
    <p:extLst>
      <p:ext uri="{BB962C8B-B14F-4D97-AF65-F5344CB8AC3E}">
        <p14:creationId xmlns:p14="http://schemas.microsoft.com/office/powerpoint/2010/main" val="154807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C836-6852-4842-AF00-1686CAD58B41}"/>
              </a:ext>
            </a:extLst>
          </p:cNvPr>
          <p:cNvSpPr>
            <a:spLocks noGrp="1"/>
          </p:cNvSpPr>
          <p:nvPr>
            <p:ph type="title"/>
          </p:nvPr>
        </p:nvSpPr>
        <p:spPr/>
        <p:txBody>
          <a:bodyPr/>
          <a:lstStyle/>
          <a:p>
            <a:r>
              <a:rPr lang="en-IN" b="1" dirty="0"/>
              <a:t>Neighbourhoods in North York</a:t>
            </a:r>
          </a:p>
        </p:txBody>
      </p:sp>
      <p:pic>
        <p:nvPicPr>
          <p:cNvPr id="3" name="Picture 2">
            <a:extLst>
              <a:ext uri="{FF2B5EF4-FFF2-40B4-BE49-F238E27FC236}">
                <a16:creationId xmlns:a16="http://schemas.microsoft.com/office/drawing/2014/main" id="{9E60E2E6-D5E6-4B71-9790-8D700C0020A6}"/>
              </a:ext>
            </a:extLst>
          </p:cNvPr>
          <p:cNvPicPr>
            <a:picLocks noChangeAspect="1"/>
          </p:cNvPicPr>
          <p:nvPr/>
        </p:nvPicPr>
        <p:blipFill>
          <a:blip r:embed="rId2"/>
          <a:stretch>
            <a:fillRect/>
          </a:stretch>
        </p:blipFill>
        <p:spPr>
          <a:xfrm>
            <a:off x="1186180" y="1911985"/>
            <a:ext cx="6576060" cy="4272056"/>
          </a:xfrm>
          <a:prstGeom prst="rect">
            <a:avLst/>
          </a:prstGeom>
        </p:spPr>
      </p:pic>
    </p:spTree>
    <p:extLst>
      <p:ext uri="{BB962C8B-B14F-4D97-AF65-F5344CB8AC3E}">
        <p14:creationId xmlns:p14="http://schemas.microsoft.com/office/powerpoint/2010/main" val="20703719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23</TotalTime>
  <Words>364</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Retrospect</vt:lpstr>
      <vt:lpstr>Neighbourhood Recommendation in a Borough in Toronto</vt:lpstr>
      <vt:lpstr>Why is neighbourhood analysis important?</vt:lpstr>
      <vt:lpstr>Data Collection</vt:lpstr>
      <vt:lpstr>Data Cleaning</vt:lpstr>
      <vt:lpstr>Data Collection</vt:lpstr>
      <vt:lpstr>Boroughs in Toronto</vt:lpstr>
      <vt:lpstr>Boroughs of interest</vt:lpstr>
      <vt:lpstr>Neighbourhoods in Scarborough</vt:lpstr>
      <vt:lpstr>Neighbourhoods in North York</vt:lpstr>
      <vt:lpstr>Scarborough Neighbourhood Analysis</vt:lpstr>
      <vt:lpstr>Scarborough Neighbourhood Characteristics</vt:lpstr>
      <vt:lpstr>North York Neighbourhood analysis</vt:lpstr>
      <vt:lpstr>North York Neighbourhood Characteristics</vt:lpstr>
      <vt:lpstr>Conclusion and 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Neighbourhood Recommendation in a Borough in Toronto</dc:title>
  <dc:creator>Priya Kolli</dc:creator>
  <cp:lastModifiedBy>Priya Kolli</cp:lastModifiedBy>
  <cp:revision>23</cp:revision>
  <dcterms:created xsi:type="dcterms:W3CDTF">2020-06-30T00:51:03Z</dcterms:created>
  <dcterms:modified xsi:type="dcterms:W3CDTF">2020-06-30T01:14:26Z</dcterms:modified>
</cp:coreProperties>
</file>