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8155a9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8155a9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a:t>
            </a:r>
            <a:endParaRPr/>
          </a:p>
          <a:p>
            <a:pPr indent="0" lvl="0" marL="0" rtl="0" algn="l">
              <a:spcBef>
                <a:spcPts val="0"/>
              </a:spcBef>
              <a:spcAft>
                <a:spcPts val="0"/>
              </a:spcAft>
              <a:buNone/>
            </a:pPr>
            <a:r>
              <a:rPr b="1" lang="en" sz="1200">
                <a:solidFill>
                  <a:srgbClr val="222222"/>
                </a:solidFill>
                <a:highlight>
                  <a:srgbClr val="FFFFFF"/>
                </a:highlight>
              </a:rPr>
              <a:t>Health care industry</a:t>
            </a:r>
            <a:r>
              <a:rPr lang="en" sz="1200">
                <a:solidFill>
                  <a:srgbClr val="222222"/>
                </a:solidFill>
                <a:highlight>
                  <a:srgbClr val="FFFFFF"/>
                </a:highlight>
              </a:rPr>
              <a:t> plays an </a:t>
            </a:r>
            <a:r>
              <a:rPr b="1" lang="en" sz="1200">
                <a:solidFill>
                  <a:srgbClr val="222222"/>
                </a:solidFill>
                <a:highlight>
                  <a:srgbClr val="FFFFFF"/>
                </a:highlight>
              </a:rPr>
              <a:t>important</a:t>
            </a:r>
            <a:r>
              <a:rPr lang="en" sz="1200">
                <a:solidFill>
                  <a:srgbClr val="222222"/>
                </a:solidFill>
                <a:highlight>
                  <a:srgbClr val="FFFFFF"/>
                </a:highlight>
              </a:rPr>
              <a:t> part in the country’s economy</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a:t>
            </a:r>
            <a:r>
              <a:rPr b="1" lang="en" sz="1200">
                <a:solidFill>
                  <a:srgbClr val="222222"/>
                </a:solidFill>
                <a:highlight>
                  <a:srgbClr val="FFFFFF"/>
                </a:highlight>
              </a:rPr>
              <a:t>health</a:t>
            </a:r>
            <a:r>
              <a:rPr lang="en" sz="1200">
                <a:solidFill>
                  <a:srgbClr val="222222"/>
                </a:solidFill>
                <a:highlight>
                  <a:srgbClr val="FFFFFF"/>
                </a:highlight>
              </a:rPr>
              <a:t> is central to human happiness and well-being.</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b="1" lang="en" sz="1200">
                <a:solidFill>
                  <a:srgbClr val="222222"/>
                </a:solidFill>
                <a:highlight>
                  <a:srgbClr val="FFFFFF"/>
                </a:highlight>
              </a:rPr>
              <a:t>Inpatient care</a:t>
            </a:r>
            <a:r>
              <a:rPr lang="en" sz="1200">
                <a:solidFill>
                  <a:srgbClr val="222222"/>
                </a:solidFill>
                <a:highlight>
                  <a:srgbClr val="FFFFFF"/>
                </a:highlight>
              </a:rPr>
              <a:t> is for patients whose condition requires admission to a </a:t>
            </a:r>
            <a:r>
              <a:rPr b="1" lang="en" sz="1200">
                <a:solidFill>
                  <a:srgbClr val="222222"/>
                </a:solidFill>
                <a:highlight>
                  <a:srgbClr val="FFFFFF"/>
                </a:highlight>
              </a:rPr>
              <a:t>hospital</a:t>
            </a:r>
            <a:r>
              <a:rPr lang="en" sz="1200">
                <a:solidFill>
                  <a:srgbClr val="222222"/>
                </a:solidFill>
                <a:highlight>
                  <a:srgbClr val="FFFFFF"/>
                </a:highlight>
              </a:rPr>
              <a:t> and outpatient </a:t>
            </a:r>
            <a:r>
              <a:rPr b="1" lang="en" sz="1200">
                <a:solidFill>
                  <a:srgbClr val="222222"/>
                </a:solidFill>
                <a:highlight>
                  <a:srgbClr val="FFFFFF"/>
                </a:highlight>
              </a:rPr>
              <a:t>care</a:t>
            </a:r>
            <a:r>
              <a:rPr lang="en" sz="1200">
                <a:solidFill>
                  <a:srgbClr val="222222"/>
                </a:solidFill>
                <a:highlight>
                  <a:srgbClr val="FFFFFF"/>
                </a:highlight>
              </a:rPr>
              <a:t> is for patients who may need clinical </a:t>
            </a:r>
            <a:r>
              <a:rPr b="1" lang="en" sz="1200">
                <a:solidFill>
                  <a:srgbClr val="222222"/>
                </a:solidFill>
                <a:highlight>
                  <a:srgbClr val="FFFFFF"/>
                </a:highlight>
              </a:rPr>
              <a:t>services</a:t>
            </a:r>
            <a:r>
              <a:rPr lang="en" sz="1200">
                <a:solidFill>
                  <a:srgbClr val="222222"/>
                </a:solidFill>
                <a:highlight>
                  <a:srgbClr val="FFFFFF"/>
                </a:highlight>
              </a:rPr>
              <a:t> although don't necessarily need to be admitted to </a:t>
            </a:r>
            <a:r>
              <a:rPr b="1" lang="en" sz="1200">
                <a:solidFill>
                  <a:srgbClr val="222222"/>
                </a:solidFill>
                <a:highlight>
                  <a:srgbClr val="FFFFFF"/>
                </a:highlight>
              </a:rPr>
              <a:t>hospital</a:t>
            </a:r>
            <a:r>
              <a:rPr lang="en" sz="1200">
                <a:solidFill>
                  <a:srgbClr val="222222"/>
                </a:solidFill>
                <a:highlight>
                  <a:srgbClr val="FFFFFF"/>
                </a:highlight>
              </a:rPr>
              <a:t>. Patients may also attend outpatient clinics following a period of time in </a:t>
            </a:r>
            <a:r>
              <a:rPr b="1" lang="en" sz="1200">
                <a:solidFill>
                  <a:srgbClr val="222222"/>
                </a:solidFill>
                <a:highlight>
                  <a:srgbClr val="FFFFFF"/>
                </a:highlight>
              </a:rPr>
              <a:t>hospital</a:t>
            </a:r>
            <a:r>
              <a:rPr lang="en" sz="1200">
                <a:solidFill>
                  <a:srgbClr val="222222"/>
                </a:solidFill>
                <a:highlight>
                  <a:srgbClr val="FFFFFF"/>
                </a:highlight>
              </a:rPr>
              <a:t> for follow up treatment.</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dispensing of medications, for safety and efficacy, and providing drug information.</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People come in purchase medications and health products to support themselves</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8155a93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8155a93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the current pandemic situation these 3 aspects are most likely to be affected. Having these 3 points to analyze in a hospital can surely help increase productive and save costs for the hospital. In return it can also help forecasting demands or amount of patients admitted in regards to assigning staff when it is needed to meet the demands</a:t>
            </a:r>
            <a:endParaRPr/>
          </a:p>
          <a:p>
            <a:pPr indent="0" lvl="0" marL="0" rtl="0" algn="l">
              <a:spcBef>
                <a:spcPts val="0"/>
              </a:spcBef>
              <a:spcAft>
                <a:spcPts val="0"/>
              </a:spcAft>
              <a:buNone/>
            </a:pPr>
            <a:r>
              <a:rPr lang="en"/>
              <a:t>-Nash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ea61d2f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ea61d2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Mithrya (Since she show her graphs first)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0b9cb5e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0b9cb5e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Mithirya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ea61d2f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ea61d2f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155a933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155a933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7952" y="2987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Team-Members:</a:t>
            </a:r>
            <a:endParaRPr/>
          </a:p>
          <a:p>
            <a:pPr indent="0" lvl="0" marL="0" rtl="0" algn="l">
              <a:spcBef>
                <a:spcPts val="0"/>
              </a:spcBef>
              <a:spcAft>
                <a:spcPts val="0"/>
              </a:spcAft>
              <a:buNone/>
            </a:pPr>
            <a:r>
              <a:rPr lang="en"/>
              <a:t>Owen Nyo Wei Yuan(183687U)</a:t>
            </a:r>
            <a:endParaRPr/>
          </a:p>
          <a:p>
            <a:pPr indent="0" lvl="0" marL="0" rtl="0" algn="l">
              <a:spcBef>
                <a:spcPts val="0"/>
              </a:spcBef>
              <a:spcAft>
                <a:spcPts val="0"/>
              </a:spcAft>
              <a:buNone/>
            </a:pPr>
            <a:r>
              <a:rPr lang="en"/>
              <a:t>Nasrullah Bin Mohammed Saleh (180793W),</a:t>
            </a:r>
            <a:endParaRPr/>
          </a:p>
          <a:p>
            <a:pPr indent="0" lvl="0" marL="0" rtl="0" algn="l">
              <a:spcBef>
                <a:spcPts val="0"/>
              </a:spcBef>
              <a:spcAft>
                <a:spcPts val="0"/>
              </a:spcAft>
              <a:buNone/>
            </a:pPr>
            <a:r>
              <a:rPr lang="en"/>
              <a:t>Priya Maheswari D/O Mahindran (180419Z)</a:t>
            </a:r>
            <a:endParaRPr/>
          </a:p>
          <a:p>
            <a:pPr indent="0" lvl="0" marL="0" rtl="0" algn="l">
              <a:spcBef>
                <a:spcPts val="0"/>
              </a:spcBef>
              <a:spcAft>
                <a:spcPts val="0"/>
              </a:spcAft>
              <a:buNone/>
            </a:pPr>
            <a:r>
              <a:rPr lang="en"/>
              <a:t>Mithiyra D/O Elanzaran (183984Z),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p:nvPr/>
        </p:nvSpPr>
        <p:spPr>
          <a:xfrm>
            <a:off x="658576" y="457200"/>
            <a:ext cx="7379161" cy="7237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Bree Serif"/>
              </a:rPr>
              <a:t>Group 5  ITP373 Final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96775" y="5955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Background</a:t>
            </a:r>
            <a:endParaRPr/>
          </a:p>
        </p:txBody>
      </p:sp>
      <p:sp>
        <p:nvSpPr>
          <p:cNvPr id="93" name="Google Shape;93;p14"/>
          <p:cNvSpPr txBox="1"/>
          <p:nvPr>
            <p:ph idx="1" type="body"/>
          </p:nvPr>
        </p:nvSpPr>
        <p:spPr>
          <a:xfrm>
            <a:off x="796775" y="1560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Industry:</a:t>
            </a:r>
            <a:r>
              <a:rPr lang="en" sz="1400">
                <a:solidFill>
                  <a:srgbClr val="000000"/>
                </a:solidFill>
                <a:latin typeface="Arial"/>
                <a:ea typeface="Arial"/>
                <a:cs typeface="Arial"/>
                <a:sym typeface="Arial"/>
              </a:rPr>
              <a:t> </a:t>
            </a:r>
            <a:r>
              <a:rPr b="1" lang="en" sz="1400">
                <a:solidFill>
                  <a:srgbClr val="FF0000"/>
                </a:solidFill>
                <a:latin typeface="Arial"/>
                <a:ea typeface="Arial"/>
                <a:cs typeface="Arial"/>
                <a:sym typeface="Arial"/>
              </a:rPr>
              <a:t>Health Care (Medicine)</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Company:</a:t>
            </a:r>
            <a:r>
              <a:rPr lang="en" sz="1400">
                <a:solidFill>
                  <a:srgbClr val="000000"/>
                </a:solidFill>
                <a:latin typeface="Arial"/>
                <a:ea typeface="Arial"/>
                <a:cs typeface="Arial"/>
                <a:sym typeface="Arial"/>
              </a:rPr>
              <a:t> </a:t>
            </a:r>
            <a:r>
              <a:rPr b="1" lang="en" sz="1400">
                <a:solidFill>
                  <a:srgbClr val="FF0000"/>
                </a:solidFill>
                <a:latin typeface="Arial"/>
                <a:ea typeface="Arial"/>
                <a:cs typeface="Arial"/>
                <a:sym typeface="Arial"/>
              </a:rPr>
              <a:t>United Hospital Center </a:t>
            </a:r>
            <a:r>
              <a:rPr lang="en" sz="1400">
                <a:solidFill>
                  <a:srgbClr val="000000"/>
                </a:solidFill>
                <a:latin typeface="Arial"/>
                <a:ea typeface="Arial"/>
                <a:cs typeface="Arial"/>
                <a:sym typeface="Arial"/>
              </a:rPr>
              <a:t>,founded in 2000.</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Member of SingHealth cluster of HealthCare Institution.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Contain Highly</a:t>
            </a:r>
            <a:r>
              <a:rPr lang="en" sz="1400">
                <a:solidFill>
                  <a:srgbClr val="FF0000"/>
                </a:solidFill>
                <a:latin typeface="Arial"/>
                <a:ea typeface="Arial"/>
                <a:cs typeface="Arial"/>
                <a:sym typeface="Arial"/>
              </a:rPr>
              <a:t> Experienced</a:t>
            </a:r>
            <a:r>
              <a:rPr lang="en" sz="1400">
                <a:solidFill>
                  <a:srgbClr val="000000"/>
                </a:solidFill>
                <a:latin typeface="Arial"/>
                <a:ea typeface="Arial"/>
                <a:cs typeface="Arial"/>
                <a:sym typeface="Arial"/>
              </a:rPr>
              <a:t>  Professionals who deliver excellent </a:t>
            </a:r>
            <a:r>
              <a:rPr lang="en" sz="1400">
                <a:solidFill>
                  <a:srgbClr val="FF0000"/>
                </a:solidFill>
                <a:latin typeface="Arial"/>
                <a:ea typeface="Arial"/>
                <a:cs typeface="Arial"/>
                <a:sym typeface="Arial"/>
              </a:rPr>
              <a:t>health</a:t>
            </a:r>
            <a:r>
              <a:rPr lang="en" sz="1400">
                <a:solidFill>
                  <a:srgbClr val="FF0000"/>
                </a:solidFill>
                <a:latin typeface="Arial"/>
                <a:ea typeface="Arial"/>
                <a:cs typeface="Arial"/>
                <a:sym typeface="Arial"/>
              </a:rPr>
              <a:t> outcomes and care</a:t>
            </a:r>
            <a:r>
              <a:rPr lang="en" sz="1400">
                <a:solidFill>
                  <a:srgbClr val="000000"/>
                </a:solidFill>
                <a:latin typeface="Arial"/>
                <a:ea typeface="Arial"/>
                <a:cs typeface="Arial"/>
                <a:sym typeface="Arial"/>
              </a:rPr>
              <a:t> for patients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Business of the Company: </a:t>
            </a:r>
            <a:r>
              <a:rPr lang="en" sz="1400">
                <a:solidFill>
                  <a:srgbClr val="000000"/>
                </a:solidFill>
                <a:latin typeface="Arial"/>
                <a:ea typeface="Arial"/>
                <a:cs typeface="Arial"/>
                <a:sym typeface="Arial"/>
              </a:rPr>
              <a:t> </a:t>
            </a:r>
            <a:endParaRPr sz="1400">
              <a:solidFill>
                <a:srgbClr val="FF0000"/>
              </a:solidFill>
              <a:latin typeface="Arial"/>
              <a:ea typeface="Arial"/>
              <a:cs typeface="Arial"/>
              <a:sym typeface="Arial"/>
            </a:endParaRPr>
          </a:p>
          <a:p>
            <a:pPr indent="-317500" lvl="0" marL="457200" rtl="0" algn="l">
              <a:spcBef>
                <a:spcPts val="1200"/>
              </a:spcBef>
              <a:spcAft>
                <a:spcPts val="0"/>
              </a:spcAft>
              <a:buClr>
                <a:srgbClr val="FF0000"/>
              </a:buClr>
              <a:buSzPts val="1400"/>
              <a:buFont typeface="Arial"/>
              <a:buChar char="●"/>
            </a:pPr>
            <a:r>
              <a:rPr lang="en" sz="1400">
                <a:solidFill>
                  <a:srgbClr val="FF0000"/>
                </a:solidFill>
                <a:latin typeface="Arial"/>
                <a:ea typeface="Arial"/>
                <a:cs typeface="Arial"/>
                <a:sym typeface="Arial"/>
              </a:rPr>
              <a:t>Inpatient Services </a:t>
            </a:r>
            <a:r>
              <a:rPr lang="en" sz="1400">
                <a:solidFill>
                  <a:srgbClr val="000000"/>
                </a:solidFill>
                <a:latin typeface="Arial"/>
                <a:ea typeface="Arial"/>
                <a:cs typeface="Arial"/>
                <a:sym typeface="Arial"/>
              </a:rPr>
              <a:t>(Eg: Surgeries/ Emergency Care)</a:t>
            </a:r>
            <a:endParaRPr sz="1400">
              <a:solidFill>
                <a:srgbClr val="FF0000"/>
              </a:solidFill>
              <a:latin typeface="Arial"/>
              <a:ea typeface="Arial"/>
              <a:cs typeface="Arial"/>
              <a:sym typeface="Arial"/>
            </a:endParaRPr>
          </a:p>
          <a:p>
            <a:pPr indent="-317500" lvl="0" marL="457200" rtl="0" algn="l">
              <a:spcBef>
                <a:spcPts val="0"/>
              </a:spcBef>
              <a:spcAft>
                <a:spcPts val="0"/>
              </a:spcAft>
              <a:buClr>
                <a:srgbClr val="FF0000"/>
              </a:buClr>
              <a:buSzPts val="1400"/>
              <a:buFont typeface="Arial"/>
              <a:buChar char="●"/>
            </a:pPr>
            <a:r>
              <a:rPr lang="en" sz="1400">
                <a:solidFill>
                  <a:srgbClr val="FF0000"/>
                </a:solidFill>
                <a:latin typeface="Arial"/>
                <a:ea typeface="Arial"/>
                <a:cs typeface="Arial"/>
                <a:sym typeface="Arial"/>
              </a:rPr>
              <a:t>Retail</a:t>
            </a:r>
            <a:r>
              <a:rPr lang="en" sz="1400">
                <a:solidFill>
                  <a:srgbClr val="000000"/>
                </a:solidFill>
                <a:latin typeface="Arial"/>
                <a:ea typeface="Arial"/>
                <a:cs typeface="Arial"/>
                <a:sym typeface="Arial"/>
              </a:rPr>
              <a:t>(P</a:t>
            </a:r>
            <a:r>
              <a:rPr lang="en" sz="1400">
                <a:solidFill>
                  <a:srgbClr val="000000"/>
                </a:solidFill>
                <a:latin typeface="Arial"/>
                <a:ea typeface="Arial"/>
                <a:cs typeface="Arial"/>
                <a:sym typeface="Arial"/>
              </a:rPr>
              <a:t>harmacy</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b="1" sz="1400">
              <a:solidFill>
                <a:srgbClr val="FF0000"/>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6635235" y="1096338"/>
            <a:ext cx="2160740" cy="1454012"/>
          </a:xfrm>
          <a:prstGeom prst="rect">
            <a:avLst/>
          </a:prstGeom>
          <a:noFill/>
          <a:ln>
            <a:noFill/>
          </a:ln>
        </p:spPr>
      </p:pic>
      <p:pic>
        <p:nvPicPr>
          <p:cNvPr id="95" name="Google Shape;95;p14"/>
          <p:cNvPicPr preferRelativeResize="0"/>
          <p:nvPr/>
        </p:nvPicPr>
        <p:blipFill>
          <a:blip r:embed="rId4">
            <a:alphaModFix/>
          </a:blip>
          <a:stretch>
            <a:fillRect/>
          </a:stretch>
        </p:blipFill>
        <p:spPr>
          <a:xfrm>
            <a:off x="6797075" y="3209350"/>
            <a:ext cx="2265600" cy="1934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682650"/>
            <a:ext cx="7688700" cy="8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Challenges and Problem Statement faced by our Hospital</a:t>
            </a:r>
            <a:endParaRPr sz="2100"/>
          </a:p>
          <a:p>
            <a:pPr indent="0" lvl="0" marL="0" rtl="0" algn="l">
              <a:spcBef>
                <a:spcPts val="0"/>
              </a:spcBef>
              <a:spcAft>
                <a:spcPts val="0"/>
              </a:spcAft>
              <a:buNone/>
            </a:pPr>
            <a:r>
              <a:t/>
            </a:r>
            <a:endParaRPr/>
          </a:p>
          <a:p>
            <a:pPr indent="0" lvl="0" marL="0" rtl="0" algn="l">
              <a:spcBef>
                <a:spcPts val="0"/>
              </a:spcBef>
              <a:spcAft>
                <a:spcPts val="0"/>
              </a:spcAft>
              <a:buNone/>
            </a:pPr>
            <a:r>
              <a:rPr lang="en" sz="1600"/>
              <a:t>Challenges:</a:t>
            </a:r>
            <a:endParaRPr sz="1600"/>
          </a:p>
          <a:p>
            <a:pPr indent="0" lvl="0" marL="0" rtl="0" algn="l">
              <a:spcBef>
                <a:spcPts val="0"/>
              </a:spcBef>
              <a:spcAft>
                <a:spcPts val="0"/>
              </a:spcAft>
              <a:buNone/>
            </a:pPr>
            <a:r>
              <a:t/>
            </a:r>
            <a:endParaRPr sz="1600"/>
          </a:p>
        </p:txBody>
      </p:sp>
      <p:sp>
        <p:nvSpPr>
          <p:cNvPr id="101" name="Google Shape;101;p15"/>
          <p:cNvSpPr txBox="1"/>
          <p:nvPr>
            <p:ph idx="1" type="body"/>
          </p:nvPr>
        </p:nvSpPr>
        <p:spPr>
          <a:xfrm>
            <a:off x="727650" y="187232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latin typeface="Arial"/>
                <a:ea typeface="Arial"/>
                <a:cs typeface="Arial"/>
                <a:sym typeface="Arial"/>
              </a:rPr>
              <a:t>The importance of increasing the efficiency of Singapore's health care system and economy. It is also one of the important and fastest growing industries in the world. It will always remain demanding essential as it can also be evidenced in the current COVID-19 pandemic. </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n" sz="1400">
                <a:solidFill>
                  <a:srgbClr val="000000"/>
                </a:solidFill>
                <a:latin typeface="Arial"/>
                <a:ea typeface="Arial"/>
                <a:cs typeface="Arial"/>
                <a:sym typeface="Arial"/>
              </a:rPr>
              <a:t>Healthcare is important to the society because people get ill, accidents and emergencies do arise and the hospitals are needed to diagnose, treat and manage different types of ailments and diseases. Thus, it will raid Singaporean to attain better health and well-being.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944350" y="1998925"/>
            <a:ext cx="8426700" cy="13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Our Graphs/Dashboards</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83425" y="525900"/>
            <a:ext cx="8578200" cy="8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100">
                <a:solidFill>
                  <a:srgbClr val="323130"/>
                </a:solidFill>
                <a:highlight>
                  <a:srgbClr val="FFFFFF"/>
                </a:highlight>
                <a:latin typeface="Times New Roman"/>
                <a:ea typeface="Times New Roman"/>
                <a:cs typeface="Times New Roman"/>
                <a:sym typeface="Times New Roman"/>
              </a:rPr>
              <a:t> </a:t>
            </a:r>
            <a:r>
              <a:rPr lang="en" sz="2400"/>
              <a:t>Summary of Analysis/ Recommendations of the business </a:t>
            </a:r>
            <a:endParaRPr sz="2800"/>
          </a:p>
        </p:txBody>
      </p:sp>
      <p:sp>
        <p:nvSpPr>
          <p:cNvPr id="112" name="Google Shape;112;p17"/>
          <p:cNvSpPr txBox="1"/>
          <p:nvPr>
            <p:ph idx="1" type="body"/>
          </p:nvPr>
        </p:nvSpPr>
        <p:spPr>
          <a:xfrm>
            <a:off x="586575" y="1421475"/>
            <a:ext cx="7688700" cy="3581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AutoNum type="alphaUcParenR"/>
            </a:pPr>
            <a:r>
              <a:rPr b="1" lang="en" sz="1400">
                <a:solidFill>
                  <a:srgbClr val="000000"/>
                </a:solidFill>
                <a:latin typeface="Arial"/>
                <a:ea typeface="Arial"/>
                <a:cs typeface="Arial"/>
                <a:sym typeface="Arial"/>
              </a:rPr>
              <a:t>How do we maximize efficiency of staff? </a:t>
            </a:r>
            <a:endParaRPr b="1" sz="14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b="1" i="1" lang="en" sz="1400">
                <a:solidFill>
                  <a:srgbClr val="3C78D8"/>
                </a:solidFill>
                <a:latin typeface="Arial"/>
                <a:ea typeface="Arial"/>
                <a:cs typeface="Arial"/>
                <a:sym typeface="Arial"/>
              </a:rPr>
              <a:t>[Strategically allocating staff across shifts and departments]</a:t>
            </a:r>
            <a:endParaRPr b="1" i="1" sz="1400">
              <a:solidFill>
                <a:srgbClr val="3C78D8"/>
              </a:solidFill>
              <a:latin typeface="Arial"/>
              <a:ea typeface="Arial"/>
              <a:cs typeface="Arial"/>
              <a:sym typeface="Arial"/>
            </a:endParaRPr>
          </a:p>
          <a:p>
            <a:pPr indent="-317500" lvl="0" marL="457200" rtl="0" algn="l">
              <a:lnSpc>
                <a:spcPct val="100000"/>
              </a:lnSpc>
              <a:spcBef>
                <a:spcPts val="1600"/>
              </a:spcBef>
              <a:spcAft>
                <a:spcPts val="0"/>
              </a:spcAft>
              <a:buClr>
                <a:srgbClr val="000000"/>
              </a:buClr>
              <a:buSzPts val="1400"/>
              <a:buFont typeface="Arial"/>
              <a:buAutoNum type="alphaUcParenR"/>
            </a:pPr>
            <a:r>
              <a:rPr b="1" lang="en" sz="1400">
                <a:solidFill>
                  <a:srgbClr val="000000"/>
                </a:solidFill>
                <a:latin typeface="Arial"/>
                <a:ea typeface="Arial"/>
                <a:cs typeface="Arial"/>
                <a:sym typeface="Arial"/>
              </a:rPr>
              <a:t>How can we reduce overcrowding at the hospital each day?</a:t>
            </a:r>
            <a:endParaRPr b="1" sz="14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b="1" i="1" lang="en" sz="1400">
                <a:solidFill>
                  <a:srgbClr val="4A86E8"/>
                </a:solidFill>
                <a:latin typeface="Arial"/>
                <a:ea typeface="Arial"/>
                <a:cs typeface="Arial"/>
                <a:sym typeface="Arial"/>
              </a:rPr>
              <a:t>[Strategically moving patients and making use of empty wards]</a:t>
            </a:r>
            <a:endParaRPr b="1" i="1" sz="1400">
              <a:solidFill>
                <a:srgbClr val="4A86E8"/>
              </a:solidFill>
              <a:latin typeface="Arial"/>
              <a:ea typeface="Arial"/>
              <a:cs typeface="Arial"/>
              <a:sym typeface="Arial"/>
            </a:endParaRPr>
          </a:p>
          <a:p>
            <a:pPr indent="-317500" lvl="0" marL="457200" rtl="0" algn="l">
              <a:lnSpc>
                <a:spcPct val="100000"/>
              </a:lnSpc>
              <a:spcBef>
                <a:spcPts val="1600"/>
              </a:spcBef>
              <a:spcAft>
                <a:spcPts val="0"/>
              </a:spcAft>
              <a:buClr>
                <a:srgbClr val="000000"/>
              </a:buClr>
              <a:buSzPts val="1400"/>
              <a:buFont typeface="Arial"/>
              <a:buAutoNum type="alphaUcParenR"/>
            </a:pPr>
            <a:r>
              <a:rPr b="1" lang="en" sz="1400">
                <a:solidFill>
                  <a:srgbClr val="000000"/>
                </a:solidFill>
                <a:latin typeface="Arial"/>
                <a:ea typeface="Arial"/>
                <a:cs typeface="Arial"/>
                <a:sym typeface="Arial"/>
              </a:rPr>
              <a:t>How do we reduce long term cost?</a:t>
            </a:r>
            <a:endParaRPr b="1" sz="14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b="1" i="1" lang="en" sz="1400">
                <a:solidFill>
                  <a:srgbClr val="3C78D8"/>
                </a:solidFill>
                <a:latin typeface="Arial"/>
                <a:ea typeface="Arial"/>
                <a:cs typeface="Arial"/>
                <a:sym typeface="Arial"/>
              </a:rPr>
              <a:t>[Lowering medicine inventory + proposing health programmes]</a:t>
            </a:r>
            <a:endParaRPr b="1" i="1" sz="1400">
              <a:solidFill>
                <a:srgbClr val="3C78D8"/>
              </a:solidFill>
              <a:latin typeface="Arial"/>
              <a:ea typeface="Arial"/>
              <a:cs typeface="Arial"/>
              <a:sym typeface="Arial"/>
            </a:endParaRPr>
          </a:p>
          <a:p>
            <a:pPr indent="-317500" lvl="0" marL="457200" rtl="0" algn="l">
              <a:lnSpc>
                <a:spcPct val="100000"/>
              </a:lnSpc>
              <a:spcBef>
                <a:spcPts val="1600"/>
              </a:spcBef>
              <a:spcAft>
                <a:spcPts val="0"/>
              </a:spcAft>
              <a:buClr>
                <a:srgbClr val="000000"/>
              </a:buClr>
              <a:buSzPts val="1400"/>
              <a:buFont typeface="Arial"/>
              <a:buAutoNum type="alphaUcParenR"/>
            </a:pPr>
            <a:r>
              <a:rPr b="1" lang="en" sz="1400">
                <a:solidFill>
                  <a:srgbClr val="000000"/>
                </a:solidFill>
                <a:latin typeface="Arial"/>
                <a:ea typeface="Arial"/>
                <a:cs typeface="Arial"/>
                <a:sym typeface="Arial"/>
              </a:rPr>
              <a:t>Which medical supplies should be given more priority in ordering &amp; how to improve sales?</a:t>
            </a:r>
            <a:endParaRPr b="1" sz="14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b="1" i="1" lang="en" sz="1400">
                <a:solidFill>
                  <a:srgbClr val="4A86E8"/>
                </a:solidFill>
                <a:latin typeface="Arial"/>
                <a:ea typeface="Arial"/>
                <a:cs typeface="Arial"/>
                <a:sym typeface="Arial"/>
              </a:rPr>
              <a:t>[Observing medicine sales trend + inventory turnover ratio]</a:t>
            </a:r>
            <a:endParaRPr b="1" i="1" sz="1400">
              <a:solidFill>
                <a:srgbClr val="4A86E8"/>
              </a:solidFill>
              <a:latin typeface="Arial"/>
              <a:ea typeface="Arial"/>
              <a:cs typeface="Arial"/>
              <a:sym typeface="Arial"/>
            </a:endParaRPr>
          </a:p>
          <a:p>
            <a:pPr indent="0" lvl="0" marL="457200" rtl="0" algn="l">
              <a:lnSpc>
                <a:spcPct val="100000"/>
              </a:lnSpc>
              <a:spcBef>
                <a:spcPts val="1600"/>
              </a:spcBef>
              <a:spcAft>
                <a:spcPts val="0"/>
              </a:spcAft>
              <a:buNone/>
            </a:pPr>
            <a:r>
              <a:t/>
            </a:r>
            <a:endParaRPr b="1" sz="14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t/>
            </a:r>
            <a:endParaRPr b="1" sz="1400">
              <a:solidFill>
                <a:srgbClr val="000000"/>
              </a:solidFill>
              <a:latin typeface="Arial"/>
              <a:ea typeface="Arial"/>
              <a:cs typeface="Arial"/>
              <a:sym typeface="Arial"/>
            </a:endParaRPr>
          </a:p>
          <a:p>
            <a:pPr indent="0" lvl="0" marL="0" rtl="0" algn="l">
              <a:spcBef>
                <a:spcPts val="1600"/>
              </a:spcBef>
              <a:spcAft>
                <a:spcPts val="0"/>
              </a:spcAft>
              <a:buNone/>
            </a:pPr>
            <a:br>
              <a:rPr b="1" lang="en" sz="1400">
                <a:latin typeface="Arial"/>
                <a:ea typeface="Arial"/>
                <a:cs typeface="Arial"/>
                <a:sym typeface="Arial"/>
              </a:rPr>
            </a:br>
            <a:endParaRPr b="1" sz="1400">
              <a:latin typeface="Arial"/>
              <a:ea typeface="Arial"/>
              <a:cs typeface="Arial"/>
              <a:sym typeface="Arial"/>
            </a:endParaRPr>
          </a:p>
          <a:p>
            <a:pPr indent="0" lvl="0" marL="0" rtl="0" algn="l">
              <a:spcBef>
                <a:spcPts val="1600"/>
              </a:spcBef>
              <a:spcAft>
                <a:spcPts val="1600"/>
              </a:spcAft>
              <a:buNone/>
            </a:pPr>
            <a:r>
              <a:rPr b="1" lang="en" sz="1400">
                <a:latin typeface="Arial"/>
                <a:ea typeface="Arial"/>
                <a:cs typeface="Arial"/>
                <a:sym typeface="Arial"/>
              </a:rPr>
              <a:t>                                                                                                                                                                                                                                                                                       </a:t>
            </a:r>
            <a:endParaRPr b="1" sz="1400">
              <a:solidFill>
                <a:srgbClr val="4A86E8"/>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55100" y="592225"/>
            <a:ext cx="7825800" cy="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Our Learning Points</a:t>
            </a:r>
            <a:endParaRPr sz="3600"/>
          </a:p>
        </p:txBody>
      </p:sp>
      <p:sp>
        <p:nvSpPr>
          <p:cNvPr id="118" name="Google Shape;118;p18"/>
          <p:cNvSpPr txBox="1"/>
          <p:nvPr>
            <p:ph idx="1" type="body"/>
          </p:nvPr>
        </p:nvSpPr>
        <p:spPr>
          <a:xfrm>
            <a:off x="586575" y="1266825"/>
            <a:ext cx="7446600" cy="3690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111111"/>
                </a:solidFill>
                <a:highlight>
                  <a:srgbClr val="FFFFFF"/>
                </a:highlight>
                <a:latin typeface="Arial"/>
                <a:ea typeface="Arial"/>
                <a:cs typeface="Arial"/>
                <a:sym typeface="Arial"/>
              </a:rPr>
              <a:t>In conclusion, our graphs contains multiple insights and findings we have obtained with regards to a hospital called “United Hospital Center” or UHC. We have analyzed and researched the multiple issues and problems that have been commonly faced by the Singapore Healthcare System with regards to management of staff, stock levels of inventory, as well as overall disease trends based on patient intakes in our hospital.</a:t>
            </a:r>
            <a:endParaRPr sz="1400">
              <a:solidFill>
                <a:srgbClr val="111111"/>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111111"/>
                </a:solidFill>
                <a:highlight>
                  <a:srgbClr val="FFFFFF"/>
                </a:highlight>
                <a:latin typeface="Arial"/>
                <a:ea typeface="Arial"/>
                <a:cs typeface="Arial"/>
                <a:sym typeface="Arial"/>
              </a:rPr>
              <a:t>The overall goal can be achieved if the hospital and healthcare system in Singapore manages to approach their policy making &amp; costs through the influence of our research and insights. Significantly, this can help with the productivity &amp; </a:t>
            </a:r>
            <a:r>
              <a:rPr lang="en" sz="1400">
                <a:solidFill>
                  <a:srgbClr val="111111"/>
                </a:solidFill>
                <a:highlight>
                  <a:srgbClr val="FFFFFF"/>
                </a:highlight>
                <a:latin typeface="Arial"/>
                <a:ea typeface="Arial"/>
                <a:cs typeface="Arial"/>
                <a:sym typeface="Arial"/>
              </a:rPr>
              <a:t>efficiency</a:t>
            </a:r>
            <a:r>
              <a:rPr lang="en" sz="1400">
                <a:solidFill>
                  <a:srgbClr val="111111"/>
                </a:solidFill>
                <a:highlight>
                  <a:srgbClr val="FFFFFF"/>
                </a:highlight>
                <a:latin typeface="Arial"/>
                <a:ea typeface="Arial"/>
                <a:cs typeface="Arial"/>
                <a:sym typeface="Arial"/>
              </a:rPr>
              <a:t> of staff, maximise medicine inventory and lastly decrease the general cost of the hospital and healthcare in Singapore.</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2287875" y="152400"/>
            <a:ext cx="4838701"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