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9" r:id="rId21"/>
    <p:sldId id="275" r:id="rId22"/>
    <p:sldId id="276" r:id="rId23"/>
    <p:sldId id="277" r:id="rId24"/>
    <p:sldId id="278" r:id="rId25"/>
    <p:sldId id="282" r:id="rId26"/>
    <p:sldId id="281" r:id="rId27"/>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DM Sans" pitchFamily="2" charset="0"/>
      <p:regular r:id="rId32"/>
      <p:bold r:id="rId33"/>
      <p:italic r:id="rId34"/>
      <p:boldItalic r:id="rId35"/>
    </p:embeddedFont>
    <p:embeddedFont>
      <p:font typeface="DM Sans Bold" charset="0"/>
      <p:regular r:id="rId36"/>
    </p:embeddedFont>
    <p:embeddedFont>
      <p:font typeface="Now" panose="020B0604020202020204" charset="0"/>
      <p:regular r:id="rId37"/>
    </p:embeddedFont>
    <p:embeddedFont>
      <p:font typeface="Now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8" d="100"/>
          <a:sy n="68" d="100"/>
        </p:scale>
        <p:origin x="371"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778367" y="1681184"/>
            <a:ext cx="17056510" cy="4417695"/>
          </a:xfrm>
          <a:prstGeom prst="rect">
            <a:avLst/>
          </a:prstGeom>
        </p:spPr>
        <p:txBody>
          <a:bodyPr lIns="0" tIns="0" rIns="0" bIns="0" rtlCol="0" anchor="t">
            <a:spAutoFit/>
          </a:bodyPr>
          <a:lstStyle/>
          <a:p>
            <a:pPr algn="ctr">
              <a:lnSpc>
                <a:spcPts val="11528"/>
              </a:lnSpc>
            </a:pPr>
            <a:r>
              <a:rPr lang="en-US" sz="9607" dirty="0">
                <a:solidFill>
                  <a:srgbClr val="FFFBFB"/>
                </a:solidFill>
                <a:latin typeface="Now Bold"/>
              </a:rPr>
              <a:t>PREDICTIVE ANALYSIS </a:t>
            </a:r>
          </a:p>
          <a:p>
            <a:pPr algn="ctr">
              <a:lnSpc>
                <a:spcPts val="11528"/>
              </a:lnSpc>
            </a:pPr>
            <a:r>
              <a:rPr lang="en-US" sz="9607" dirty="0">
                <a:solidFill>
                  <a:srgbClr val="FFFBFB"/>
                </a:solidFill>
                <a:latin typeface="Now Bold"/>
              </a:rPr>
              <a:t>OF ONLINE </a:t>
            </a:r>
          </a:p>
          <a:p>
            <a:pPr algn="ctr">
              <a:lnSpc>
                <a:spcPts val="11528"/>
              </a:lnSpc>
            </a:pPr>
            <a:r>
              <a:rPr lang="en-US" sz="9607" dirty="0">
                <a:solidFill>
                  <a:srgbClr val="FFFBFB"/>
                </a:solidFill>
                <a:latin typeface="Now Bold"/>
              </a:rPr>
              <a:t>NEWS POPULARITY</a:t>
            </a:r>
          </a:p>
        </p:txBody>
      </p:sp>
      <p:sp>
        <p:nvSpPr>
          <p:cNvPr id="3" name="TextBox 3"/>
          <p:cNvSpPr txBox="1"/>
          <p:nvPr/>
        </p:nvSpPr>
        <p:spPr>
          <a:xfrm>
            <a:off x="888665" y="6779244"/>
            <a:ext cx="16835914" cy="2066925"/>
          </a:xfrm>
          <a:prstGeom prst="rect">
            <a:avLst/>
          </a:prstGeom>
        </p:spPr>
        <p:txBody>
          <a:bodyPr lIns="0" tIns="0" rIns="0" bIns="0" rtlCol="0" anchor="t">
            <a:spAutoFit/>
          </a:bodyPr>
          <a:lstStyle/>
          <a:p>
            <a:pPr algn="just">
              <a:lnSpc>
                <a:spcPts val="5356"/>
              </a:lnSpc>
            </a:pPr>
            <a:r>
              <a:rPr lang="en-US" sz="4463" spc="223">
                <a:solidFill>
                  <a:srgbClr val="FFFFFF"/>
                </a:solidFill>
                <a:latin typeface="Now"/>
              </a:rPr>
              <a:t>Predicting Social Network Popularity by Estimating the Number of Shares</a:t>
            </a:r>
          </a:p>
          <a:p>
            <a:pPr algn="ctr">
              <a:lnSpc>
                <a:spcPts val="5716"/>
              </a:lnSpc>
              <a:spcBef>
                <a:spcPct val="0"/>
              </a:spcBef>
            </a:pPr>
            <a:endParaRPr lang="en-US" sz="4463" spc="223">
              <a:solidFill>
                <a:srgbClr val="FFFFFF"/>
              </a:solidFill>
              <a:latin typeface="N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0" y="3777160"/>
            <a:ext cx="18044067" cy="1366340"/>
          </a:xfrm>
          <a:prstGeom prst="rect">
            <a:avLst/>
          </a:prstGeom>
        </p:spPr>
        <p:txBody>
          <a:bodyPr lIns="0" tIns="0" rIns="0" bIns="0" rtlCol="0" anchor="t">
            <a:spAutoFit/>
          </a:bodyPr>
          <a:lstStyle/>
          <a:p>
            <a:pPr algn="ctr">
              <a:lnSpc>
                <a:spcPts val="11009"/>
              </a:lnSpc>
              <a:spcBef>
                <a:spcPct val="0"/>
              </a:spcBef>
            </a:pPr>
            <a:r>
              <a:rPr lang="en-US" sz="7978">
                <a:solidFill>
                  <a:srgbClr val="051D40"/>
                </a:solidFill>
                <a:latin typeface="Now Bold"/>
              </a:rPr>
              <a:t>OUR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26229" y="4117080"/>
            <a:ext cx="11926436" cy="631365"/>
          </a:xfrm>
          <a:prstGeom prst="rect">
            <a:avLst/>
          </a:prstGeom>
        </p:spPr>
        <p:txBody>
          <a:bodyPr lIns="0" tIns="0" rIns="0" bIns="0" rtlCol="0" anchor="t">
            <a:spAutoFit/>
          </a:bodyPr>
          <a:lstStyle/>
          <a:p>
            <a:pPr algn="ctr">
              <a:lnSpc>
                <a:spcPts val="5052"/>
              </a:lnSpc>
              <a:spcBef>
                <a:spcPct val="0"/>
              </a:spcBef>
            </a:pPr>
            <a:endParaRPr/>
          </a:p>
        </p:txBody>
      </p:sp>
      <p:sp>
        <p:nvSpPr>
          <p:cNvPr id="3" name="TextBox 3"/>
          <p:cNvSpPr txBox="1"/>
          <p:nvPr/>
        </p:nvSpPr>
        <p:spPr>
          <a:xfrm>
            <a:off x="208000" y="962025"/>
            <a:ext cx="17051300" cy="9701554"/>
          </a:xfrm>
          <a:prstGeom prst="rect">
            <a:avLst/>
          </a:prstGeom>
        </p:spPr>
        <p:txBody>
          <a:bodyPr lIns="0" tIns="0" rIns="0" bIns="0" rtlCol="0" anchor="t">
            <a:spAutoFit/>
          </a:bodyPr>
          <a:lstStyle/>
          <a:p>
            <a:pPr>
              <a:lnSpc>
                <a:spcPts val="5074"/>
              </a:lnSpc>
            </a:pPr>
            <a:r>
              <a:rPr lang="en-US" sz="3624">
                <a:solidFill>
                  <a:srgbClr val="FFFFFF"/>
                </a:solidFill>
                <a:latin typeface="Now"/>
              </a:rPr>
              <a:t>1. </a:t>
            </a:r>
            <a:r>
              <a:rPr lang="en-US" sz="3624">
                <a:solidFill>
                  <a:srgbClr val="FFFFFF"/>
                </a:solidFill>
                <a:latin typeface="Now Bold"/>
              </a:rPr>
              <a:t>Data Preprocessing and Inspection</a:t>
            </a:r>
            <a:r>
              <a:rPr lang="en-US" sz="3624">
                <a:solidFill>
                  <a:srgbClr val="FFFFFF"/>
                </a:solidFill>
                <a:latin typeface="Now"/>
              </a:rPr>
              <a:t>: The dataset was initially subjected to data preprocessing, which involved cleaning and preparation to ensure data quality. Additionally, a thorough inspection of the dataset was conducted.</a:t>
            </a:r>
          </a:p>
          <a:p>
            <a:pPr>
              <a:lnSpc>
                <a:spcPts val="5074"/>
              </a:lnSpc>
            </a:pPr>
            <a:endParaRPr lang="en-US" sz="3624">
              <a:solidFill>
                <a:srgbClr val="FFFFFF"/>
              </a:solidFill>
              <a:latin typeface="Now"/>
            </a:endParaRPr>
          </a:p>
          <a:p>
            <a:pPr>
              <a:lnSpc>
                <a:spcPts val="5074"/>
              </a:lnSpc>
            </a:pPr>
            <a:r>
              <a:rPr lang="en-US" sz="3624">
                <a:solidFill>
                  <a:srgbClr val="FFFFFF"/>
                </a:solidFill>
                <a:latin typeface="Now"/>
              </a:rPr>
              <a:t>2. </a:t>
            </a:r>
            <a:r>
              <a:rPr lang="en-US" sz="3624">
                <a:solidFill>
                  <a:srgbClr val="FFFFFF"/>
                </a:solidFill>
                <a:latin typeface="Now Bold"/>
              </a:rPr>
              <a:t>Categorical Transformation</a:t>
            </a:r>
            <a:r>
              <a:rPr lang="en-US" sz="3624">
                <a:solidFill>
                  <a:srgbClr val="FFFFFF"/>
                </a:solidFill>
                <a:latin typeface="Now"/>
              </a:rPr>
              <a:t>: The target variable was discretized into categorical classes to facilitate modeling.</a:t>
            </a:r>
          </a:p>
          <a:p>
            <a:pPr>
              <a:lnSpc>
                <a:spcPts val="5074"/>
              </a:lnSpc>
            </a:pPr>
            <a:endParaRPr lang="en-US" sz="3624">
              <a:solidFill>
                <a:srgbClr val="FFFFFF"/>
              </a:solidFill>
              <a:latin typeface="Now"/>
            </a:endParaRPr>
          </a:p>
          <a:p>
            <a:pPr>
              <a:lnSpc>
                <a:spcPts val="5074"/>
              </a:lnSpc>
            </a:pPr>
            <a:r>
              <a:rPr lang="en-US" sz="3624">
                <a:solidFill>
                  <a:srgbClr val="FFFFFF"/>
                </a:solidFill>
                <a:latin typeface="Now"/>
              </a:rPr>
              <a:t>3. </a:t>
            </a:r>
            <a:r>
              <a:rPr lang="en-US" sz="3624">
                <a:solidFill>
                  <a:srgbClr val="FFFFFF"/>
                </a:solidFill>
                <a:latin typeface="Now Bold"/>
              </a:rPr>
              <a:t>Data Partitioning</a:t>
            </a:r>
            <a:r>
              <a:rPr lang="en-US" sz="3624">
                <a:solidFill>
                  <a:srgbClr val="FFFFFF"/>
                </a:solidFill>
                <a:latin typeface="Now"/>
              </a:rPr>
              <a:t>: The dataset was partitioned into separate training and testing sets, ensuring the integrity of the model evaluation process.</a:t>
            </a:r>
          </a:p>
          <a:p>
            <a:pPr>
              <a:lnSpc>
                <a:spcPts val="5074"/>
              </a:lnSpc>
            </a:pPr>
            <a:endParaRPr lang="en-US" sz="3624">
              <a:solidFill>
                <a:srgbClr val="FFFFFF"/>
              </a:solidFill>
              <a:latin typeface="Now"/>
            </a:endParaRPr>
          </a:p>
          <a:p>
            <a:pPr>
              <a:lnSpc>
                <a:spcPts val="5074"/>
              </a:lnSpc>
            </a:pPr>
            <a:r>
              <a:rPr lang="en-US" sz="3624">
                <a:solidFill>
                  <a:srgbClr val="FFFFFF"/>
                </a:solidFill>
                <a:latin typeface="Now"/>
              </a:rPr>
              <a:t>4. </a:t>
            </a:r>
            <a:r>
              <a:rPr lang="en-US" sz="3624">
                <a:solidFill>
                  <a:srgbClr val="FFFFFF"/>
                </a:solidFill>
                <a:latin typeface="Now Bold"/>
              </a:rPr>
              <a:t>Imbalanced Data Mitigation</a:t>
            </a:r>
            <a:r>
              <a:rPr lang="en-US" sz="3624">
                <a:solidFill>
                  <a:srgbClr val="FFFFFF"/>
                </a:solidFill>
                <a:latin typeface="Now"/>
              </a:rPr>
              <a:t>: The class imbalance issue was addressed using the Synthetic Minority Over-sampling Technique (SMOTE) to balance the representation of classes in the dataset.</a:t>
            </a:r>
          </a:p>
          <a:p>
            <a:pPr>
              <a:lnSpc>
                <a:spcPts val="2973"/>
              </a:lnSpc>
            </a:pPr>
            <a:endParaRPr lang="en-US" sz="3624">
              <a:solidFill>
                <a:srgbClr val="FFFFFF"/>
              </a:solidFill>
              <a:latin typeface="Now"/>
            </a:endParaRPr>
          </a:p>
          <a:p>
            <a:pPr>
              <a:lnSpc>
                <a:spcPts val="2973"/>
              </a:lnSpc>
            </a:pPr>
            <a:endParaRPr lang="en-US" sz="3624">
              <a:solidFill>
                <a:srgbClr val="FFFFFF"/>
              </a:solidFill>
              <a:latin typeface="Now"/>
            </a:endParaRPr>
          </a:p>
        </p:txBody>
      </p:sp>
      <p:sp>
        <p:nvSpPr>
          <p:cNvPr id="4" name="Freeform 4"/>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85725" cap="sq">
            <a:solidFill>
              <a:srgbClr val="000000"/>
            </a:solidFill>
            <a:prstDash val="solid"/>
            <a:miter/>
          </a:ln>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99533" y="1409932"/>
            <a:ext cx="17488934" cy="8363029"/>
          </a:xfrm>
          <a:prstGeom prst="rect">
            <a:avLst/>
          </a:prstGeom>
        </p:spPr>
        <p:txBody>
          <a:bodyPr lIns="0" tIns="0" rIns="0" bIns="0" rtlCol="0" anchor="t">
            <a:spAutoFit/>
          </a:bodyPr>
          <a:lstStyle/>
          <a:p>
            <a:pPr>
              <a:lnSpc>
                <a:spcPts val="5687"/>
              </a:lnSpc>
            </a:pPr>
            <a:r>
              <a:rPr lang="en-US" sz="4739" spc="236">
                <a:solidFill>
                  <a:srgbClr val="FFFBFB"/>
                </a:solidFill>
                <a:latin typeface="DM Sans"/>
              </a:rPr>
              <a:t>5. </a:t>
            </a:r>
            <a:r>
              <a:rPr lang="en-US" sz="4739" spc="236">
                <a:solidFill>
                  <a:srgbClr val="FFFBFB"/>
                </a:solidFill>
                <a:latin typeface="DM Sans Bold"/>
              </a:rPr>
              <a:t>Model Fitting</a:t>
            </a:r>
            <a:r>
              <a:rPr lang="en-US" sz="4739" spc="236">
                <a:solidFill>
                  <a:srgbClr val="FFFBFB"/>
                </a:solidFill>
                <a:latin typeface="DM Sans"/>
              </a:rPr>
              <a:t>: Various classification models were trained and optimized to capture the underlying patterns within the data.</a:t>
            </a:r>
          </a:p>
          <a:p>
            <a:pPr>
              <a:lnSpc>
                <a:spcPts val="5687"/>
              </a:lnSpc>
            </a:pPr>
            <a:endParaRPr lang="en-US" sz="4739" spc="236">
              <a:solidFill>
                <a:srgbClr val="FFFBFB"/>
              </a:solidFill>
              <a:latin typeface="DM Sans"/>
            </a:endParaRPr>
          </a:p>
          <a:p>
            <a:pPr>
              <a:lnSpc>
                <a:spcPts val="5687"/>
              </a:lnSpc>
            </a:pPr>
            <a:r>
              <a:rPr lang="en-US" sz="4739" spc="236">
                <a:solidFill>
                  <a:srgbClr val="FFFBFB"/>
                </a:solidFill>
                <a:latin typeface="DM Sans"/>
              </a:rPr>
              <a:t>6. </a:t>
            </a:r>
            <a:r>
              <a:rPr lang="en-US" sz="4739" spc="236">
                <a:solidFill>
                  <a:srgbClr val="FFFBFB"/>
                </a:solidFill>
                <a:latin typeface="DM Sans Bold"/>
              </a:rPr>
              <a:t>Performance Evaluation</a:t>
            </a:r>
            <a:r>
              <a:rPr lang="en-US" sz="4739" spc="236">
                <a:solidFill>
                  <a:srgbClr val="FFFBFB"/>
                </a:solidFill>
                <a:latin typeface="DM Sans"/>
              </a:rPr>
              <a:t>: Classification reports were generated for each model, providing comprehensive insights into their predictive capabilities.</a:t>
            </a:r>
          </a:p>
          <a:p>
            <a:pPr>
              <a:lnSpc>
                <a:spcPts val="5687"/>
              </a:lnSpc>
            </a:pPr>
            <a:endParaRPr lang="en-US" sz="4739" spc="236">
              <a:solidFill>
                <a:srgbClr val="FFFBFB"/>
              </a:solidFill>
              <a:latin typeface="DM Sans"/>
            </a:endParaRPr>
          </a:p>
          <a:p>
            <a:pPr>
              <a:lnSpc>
                <a:spcPts val="5687"/>
              </a:lnSpc>
            </a:pPr>
            <a:r>
              <a:rPr lang="en-US" sz="4739" spc="236">
                <a:solidFill>
                  <a:srgbClr val="FFFBFB"/>
                </a:solidFill>
                <a:latin typeface="DM Sans"/>
              </a:rPr>
              <a:t>7. </a:t>
            </a:r>
            <a:r>
              <a:rPr lang="en-US" sz="4739" spc="236">
                <a:solidFill>
                  <a:srgbClr val="FFFBFB"/>
                </a:solidFill>
                <a:latin typeface="DM Sans Bold"/>
              </a:rPr>
              <a:t>Model Selection</a:t>
            </a:r>
            <a:r>
              <a:rPr lang="en-US" sz="4739" spc="236">
                <a:solidFill>
                  <a:srgbClr val="FFFBFB"/>
                </a:solidFill>
                <a:latin typeface="DM Sans"/>
              </a:rPr>
              <a:t>: The most suitable model was identified based on a thorough assessment of the classification reports and model performance metrics.</a:t>
            </a:r>
          </a:p>
          <a:p>
            <a:pPr algn="ctr">
              <a:lnSpc>
                <a:spcPts val="3568"/>
              </a:lnSpc>
              <a:spcBef>
                <a:spcPct val="0"/>
              </a:spcBef>
            </a:pPr>
            <a:endParaRPr lang="en-US" sz="4739" spc="236">
              <a:solidFill>
                <a:srgbClr val="FFFBFB"/>
              </a:solidFill>
              <a:latin typeface="DM Sans"/>
            </a:endParaRPr>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76200" cap="sq">
            <a:solidFill>
              <a:srgbClr val="000000"/>
            </a:solidFill>
            <a:prstDash val="solid"/>
            <a:miter/>
          </a:ln>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3933" y="3713267"/>
            <a:ext cx="17800134" cy="2727116"/>
          </a:xfrm>
          <a:prstGeom prst="rect">
            <a:avLst/>
          </a:prstGeom>
        </p:spPr>
        <p:txBody>
          <a:bodyPr lIns="0" tIns="0" rIns="0" bIns="0" rtlCol="0" anchor="t">
            <a:spAutoFit/>
          </a:bodyPr>
          <a:lstStyle/>
          <a:p>
            <a:pPr algn="ctr">
              <a:lnSpc>
                <a:spcPts val="10860"/>
              </a:lnSpc>
              <a:spcBef>
                <a:spcPct val="0"/>
              </a:spcBef>
            </a:pPr>
            <a:r>
              <a:rPr lang="en-US" sz="7870">
                <a:solidFill>
                  <a:srgbClr val="051D40"/>
                </a:solidFill>
                <a:latin typeface="Now Bold"/>
              </a:rPr>
              <a:t>EXPLORATORY DATA ANALYSIS HIGLIGHTS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636130" y="-2198044"/>
            <a:ext cx="3676553" cy="3676553"/>
          </a:xfrm>
          <a:custGeom>
            <a:avLst/>
            <a:gdLst/>
            <a:ahLst/>
            <a:cxnLst/>
            <a:rect l="l" t="t" r="r" b="b"/>
            <a:pathLst>
              <a:path w="3676553" h="3676553">
                <a:moveTo>
                  <a:pt x="0" y="0"/>
                </a:moveTo>
                <a:lnTo>
                  <a:pt x="3676553" y="0"/>
                </a:lnTo>
                <a:lnTo>
                  <a:pt x="3676553" y="3676553"/>
                </a:lnTo>
                <a:lnTo>
                  <a:pt x="0" y="3676553"/>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873442"/>
            <a:ext cx="3841756" cy="3841756"/>
          </a:xfrm>
          <a:custGeom>
            <a:avLst/>
            <a:gdLst/>
            <a:ahLst/>
            <a:cxnLst/>
            <a:rect l="l" t="t" r="r" b="b"/>
            <a:pathLst>
              <a:path w="3841756" h="3841756">
                <a:moveTo>
                  <a:pt x="0" y="0"/>
                </a:moveTo>
                <a:lnTo>
                  <a:pt x="3841757" y="0"/>
                </a:lnTo>
                <a:lnTo>
                  <a:pt x="3841757" y="3841756"/>
                </a:lnTo>
                <a:lnTo>
                  <a:pt x="0" y="384175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575700" y="2327714"/>
            <a:ext cx="9223705" cy="5852059"/>
          </a:xfrm>
          <a:custGeom>
            <a:avLst/>
            <a:gdLst/>
            <a:ahLst/>
            <a:cxnLst/>
            <a:rect l="l" t="t" r="r" b="b"/>
            <a:pathLst>
              <a:path w="9223705" h="5852059">
                <a:moveTo>
                  <a:pt x="0" y="0"/>
                </a:moveTo>
                <a:lnTo>
                  <a:pt x="9223705" y="0"/>
                </a:lnTo>
                <a:lnTo>
                  <a:pt x="9223705" y="5852060"/>
                </a:lnTo>
                <a:lnTo>
                  <a:pt x="0" y="5852060"/>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539081" y="889864"/>
            <a:ext cx="6757119" cy="1177290"/>
          </a:xfrm>
          <a:prstGeom prst="rect">
            <a:avLst/>
          </a:prstGeom>
        </p:spPr>
        <p:txBody>
          <a:bodyPr lIns="0" tIns="0" rIns="0" bIns="0" rtlCol="0" anchor="t">
            <a:spAutoFit/>
          </a:bodyPr>
          <a:lstStyle/>
          <a:p>
            <a:pPr marL="0" lvl="0" indent="0">
              <a:lnSpc>
                <a:spcPts val="4642"/>
              </a:lnSpc>
              <a:spcBef>
                <a:spcPct val="0"/>
              </a:spcBef>
            </a:pPr>
            <a:r>
              <a:rPr lang="en-US" sz="3868">
                <a:solidFill>
                  <a:srgbClr val="56AEFF"/>
                </a:solidFill>
                <a:latin typeface="Now Bold"/>
              </a:rPr>
              <a:t>Average Number of Shares by Day of the Week</a:t>
            </a:r>
          </a:p>
        </p:txBody>
      </p:sp>
      <p:sp>
        <p:nvSpPr>
          <p:cNvPr id="6" name="TextBox 6"/>
          <p:cNvSpPr txBox="1"/>
          <p:nvPr/>
        </p:nvSpPr>
        <p:spPr>
          <a:xfrm>
            <a:off x="339698" y="2261039"/>
            <a:ext cx="7958938" cy="6529625"/>
          </a:xfrm>
          <a:prstGeom prst="rect">
            <a:avLst/>
          </a:prstGeom>
        </p:spPr>
        <p:txBody>
          <a:bodyPr lIns="0" tIns="0" rIns="0" bIns="0" rtlCol="0" anchor="t">
            <a:spAutoFit/>
          </a:bodyPr>
          <a:lstStyle/>
          <a:p>
            <a:pPr marL="499491" lvl="1" indent="-249746">
              <a:lnSpc>
                <a:spcPts val="3493"/>
              </a:lnSpc>
              <a:buFont typeface="Arial"/>
              <a:buChar char="•"/>
            </a:pPr>
            <a:r>
              <a:rPr lang="en-US" sz="2313">
                <a:solidFill>
                  <a:srgbClr val="FFFFFF"/>
                </a:solidFill>
                <a:latin typeface="Now"/>
              </a:rPr>
              <a:t>The day with the highest average number of shares is  saturday .</a:t>
            </a:r>
          </a:p>
          <a:p>
            <a:pPr marL="499491" lvl="1" indent="-249746">
              <a:lnSpc>
                <a:spcPts val="3493"/>
              </a:lnSpc>
              <a:buFont typeface="Arial"/>
              <a:buChar char="•"/>
            </a:pPr>
            <a:r>
              <a:rPr lang="en-US" sz="2313">
                <a:solidFill>
                  <a:srgbClr val="FFFFFF"/>
                </a:solidFill>
                <a:latin typeface="Now"/>
              </a:rPr>
              <a:t>There is a wide range of average number of shares across the different days of the week.</a:t>
            </a:r>
          </a:p>
          <a:p>
            <a:pPr marL="499491" lvl="1" indent="-249746">
              <a:lnSpc>
                <a:spcPts val="3493"/>
              </a:lnSpc>
              <a:buFont typeface="Arial"/>
              <a:buChar char="•"/>
            </a:pPr>
            <a:r>
              <a:rPr lang="en-US" sz="2313">
                <a:solidFill>
                  <a:srgbClr val="FFFFFF"/>
                </a:solidFill>
                <a:latin typeface="Now"/>
              </a:rPr>
              <a:t>The variations in average number of shares for each day of the week may be due to several factors, such as news releases, people's behavior, and day-specific events.</a:t>
            </a:r>
          </a:p>
          <a:p>
            <a:pPr marL="499491" lvl="1" indent="-249746">
              <a:lnSpc>
                <a:spcPts val="3493"/>
              </a:lnSpc>
              <a:buFont typeface="Arial"/>
              <a:buChar char="•"/>
            </a:pPr>
            <a:r>
              <a:rPr lang="en-US" sz="2313">
                <a:solidFill>
                  <a:srgbClr val="FFFFFF"/>
                </a:solidFill>
                <a:latin typeface="Now"/>
              </a:rPr>
              <a:t>The graph provides a useful overview of the average number of shares for each day of the week.</a:t>
            </a:r>
          </a:p>
          <a:p>
            <a:pPr marL="499491" lvl="1" indent="-249746">
              <a:lnSpc>
                <a:spcPts val="3493"/>
              </a:lnSpc>
              <a:buFont typeface="Arial"/>
              <a:buChar char="•"/>
            </a:pPr>
            <a:r>
              <a:rPr lang="en-US" sz="2313">
                <a:solidFill>
                  <a:srgbClr val="FFFFFF"/>
                </a:solidFill>
                <a:latin typeface="Now"/>
              </a:rPr>
              <a:t>This information can be used to inform decisions about how to schedule content releases and how to promote content to ensure that it reaches the widest possible audience.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724238" y="-2198044"/>
            <a:ext cx="3588445" cy="3588445"/>
          </a:xfrm>
          <a:custGeom>
            <a:avLst/>
            <a:gdLst/>
            <a:ahLst/>
            <a:cxnLst/>
            <a:rect l="l" t="t" r="r" b="b"/>
            <a:pathLst>
              <a:path w="3588445" h="3588445">
                <a:moveTo>
                  <a:pt x="0" y="0"/>
                </a:moveTo>
                <a:lnTo>
                  <a:pt x="3588445" y="0"/>
                </a:lnTo>
                <a:lnTo>
                  <a:pt x="3588445" y="3588445"/>
                </a:lnTo>
                <a:lnTo>
                  <a:pt x="0" y="358844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785333"/>
            <a:ext cx="3929865" cy="3929865"/>
          </a:xfrm>
          <a:custGeom>
            <a:avLst/>
            <a:gdLst/>
            <a:ahLst/>
            <a:cxnLst/>
            <a:rect l="l" t="t" r="r" b="b"/>
            <a:pathLst>
              <a:path w="3929865" h="3929865">
                <a:moveTo>
                  <a:pt x="0" y="0"/>
                </a:moveTo>
                <a:lnTo>
                  <a:pt x="3929865" y="0"/>
                </a:lnTo>
                <a:lnTo>
                  <a:pt x="3929865" y="3929865"/>
                </a:lnTo>
                <a:lnTo>
                  <a:pt x="0" y="392986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624160" y="2418851"/>
            <a:ext cx="9052241" cy="6150881"/>
          </a:xfrm>
          <a:custGeom>
            <a:avLst/>
            <a:gdLst/>
            <a:ahLst/>
            <a:cxnLst/>
            <a:rect l="l" t="t" r="r" b="b"/>
            <a:pathLst>
              <a:path w="9052241" h="6150881">
                <a:moveTo>
                  <a:pt x="0" y="0"/>
                </a:moveTo>
                <a:lnTo>
                  <a:pt x="9052240" y="0"/>
                </a:lnTo>
                <a:lnTo>
                  <a:pt x="9052240" y="6150881"/>
                </a:lnTo>
                <a:lnTo>
                  <a:pt x="0" y="6150881"/>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93500" y="637926"/>
            <a:ext cx="7987613" cy="1504950"/>
          </a:xfrm>
          <a:prstGeom prst="rect">
            <a:avLst/>
          </a:prstGeom>
        </p:spPr>
        <p:txBody>
          <a:bodyPr lIns="0" tIns="0" rIns="0" bIns="0" rtlCol="0" anchor="t">
            <a:spAutoFit/>
          </a:bodyPr>
          <a:lstStyle/>
          <a:p>
            <a:pPr marL="0" lvl="0" indent="0">
              <a:lnSpc>
                <a:spcPts val="5986"/>
              </a:lnSpc>
              <a:spcBef>
                <a:spcPct val="0"/>
              </a:spcBef>
            </a:pPr>
            <a:r>
              <a:rPr lang="en-US" sz="4988">
                <a:solidFill>
                  <a:srgbClr val="56AEFF"/>
                </a:solidFill>
                <a:latin typeface="Now Bold"/>
              </a:rPr>
              <a:t>Average Number of Shares by Data Channel</a:t>
            </a:r>
          </a:p>
        </p:txBody>
      </p:sp>
      <p:sp>
        <p:nvSpPr>
          <p:cNvPr id="6" name="TextBox 6"/>
          <p:cNvSpPr txBox="1"/>
          <p:nvPr/>
        </p:nvSpPr>
        <p:spPr>
          <a:xfrm>
            <a:off x="193500" y="2314076"/>
            <a:ext cx="8185857" cy="7041521"/>
          </a:xfrm>
          <a:prstGeom prst="rect">
            <a:avLst/>
          </a:prstGeom>
        </p:spPr>
        <p:txBody>
          <a:bodyPr lIns="0" tIns="0" rIns="0" bIns="0" rtlCol="0" anchor="t">
            <a:spAutoFit/>
          </a:bodyPr>
          <a:lstStyle/>
          <a:p>
            <a:pPr marL="542356" lvl="1" indent="-271178">
              <a:lnSpc>
                <a:spcPts val="4044"/>
              </a:lnSpc>
              <a:buFont typeface="Arial"/>
              <a:buChar char="•"/>
            </a:pPr>
            <a:r>
              <a:rPr lang="en-US" sz="2512">
                <a:solidFill>
                  <a:srgbClr val="FFFFFF"/>
                </a:solidFill>
                <a:latin typeface="DM Sans"/>
              </a:rPr>
              <a:t>The data channel with the highest average number of shares is Lifestyle , followed by Socmed.</a:t>
            </a:r>
          </a:p>
          <a:p>
            <a:pPr marL="542356" lvl="1" indent="-271178">
              <a:lnSpc>
                <a:spcPts val="4044"/>
              </a:lnSpc>
              <a:buFont typeface="Arial"/>
              <a:buChar char="•"/>
            </a:pPr>
            <a:r>
              <a:rPr lang="en-US" sz="2512">
                <a:solidFill>
                  <a:srgbClr val="FFFFFF"/>
                </a:solidFill>
                <a:latin typeface="DM Sans"/>
              </a:rPr>
              <a:t>The data channels with the lowest average number of shares are world .</a:t>
            </a:r>
          </a:p>
          <a:p>
            <a:pPr marL="542356" lvl="1" indent="-271178">
              <a:lnSpc>
                <a:spcPts val="4044"/>
              </a:lnSpc>
              <a:buFont typeface="Arial"/>
              <a:buChar char="•"/>
            </a:pPr>
            <a:r>
              <a:rPr lang="en-US" sz="2512">
                <a:solidFill>
                  <a:srgbClr val="FFFFFF"/>
                </a:solidFill>
                <a:latin typeface="DM Sans"/>
              </a:rPr>
              <a:t>There is a wide range of average number of shares across the different data channels.</a:t>
            </a:r>
          </a:p>
          <a:p>
            <a:pPr marL="542356" lvl="1" indent="-271178">
              <a:lnSpc>
                <a:spcPts val="4044"/>
              </a:lnSpc>
              <a:buFont typeface="Arial"/>
              <a:buChar char="•"/>
            </a:pPr>
            <a:r>
              <a:rPr lang="en-US" sz="2512">
                <a:solidFill>
                  <a:srgbClr val="FFFFFF"/>
                </a:solidFill>
                <a:latin typeface="DM Sans"/>
              </a:rPr>
              <a:t>There may be some factors related to the data channels that are influencing the average number of shares.</a:t>
            </a:r>
          </a:p>
          <a:p>
            <a:pPr marL="542356" lvl="1" indent="-271178">
              <a:lnSpc>
                <a:spcPts val="4044"/>
              </a:lnSpc>
              <a:buFont typeface="Arial"/>
              <a:buChar char="•"/>
            </a:pPr>
            <a:r>
              <a:rPr lang="en-US" sz="2512">
                <a:solidFill>
                  <a:srgbClr val="FFFFFF"/>
                </a:solidFill>
                <a:latin typeface="DM Sans"/>
              </a:rPr>
              <a:t>The graph provides a useful overview of the average number of shares for each data channel.</a:t>
            </a:r>
          </a:p>
          <a:p>
            <a:pPr marL="542356" lvl="1" indent="-271178">
              <a:lnSpc>
                <a:spcPts val="4044"/>
              </a:lnSpc>
              <a:buFont typeface="Arial"/>
              <a:buChar char="•"/>
            </a:pPr>
            <a:r>
              <a:rPr lang="en-US" sz="2512">
                <a:solidFill>
                  <a:srgbClr val="FFFFFF"/>
                </a:solidFill>
                <a:latin typeface="DM Sans"/>
              </a:rPr>
              <a:t>This information can be used to inform decisions about how to allocate resources and how to create content that is more likely to be shared.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9432540" y="2504263"/>
            <a:ext cx="8426510" cy="5993711"/>
          </a:xfrm>
          <a:custGeom>
            <a:avLst/>
            <a:gdLst/>
            <a:ahLst/>
            <a:cxnLst/>
            <a:rect l="l" t="t" r="r" b="b"/>
            <a:pathLst>
              <a:path w="8426510" h="5993711">
                <a:moveTo>
                  <a:pt x="0" y="0"/>
                </a:moveTo>
                <a:lnTo>
                  <a:pt x="8426510" y="0"/>
                </a:lnTo>
                <a:lnTo>
                  <a:pt x="8426510" y="5993711"/>
                </a:lnTo>
                <a:lnTo>
                  <a:pt x="0" y="5993711"/>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317156" y="568345"/>
            <a:ext cx="9753503" cy="1935918"/>
          </a:xfrm>
          <a:prstGeom prst="rect">
            <a:avLst/>
          </a:prstGeom>
        </p:spPr>
        <p:txBody>
          <a:bodyPr lIns="0" tIns="0" rIns="0" bIns="0" rtlCol="0" anchor="t">
            <a:spAutoFit/>
          </a:bodyPr>
          <a:lstStyle/>
          <a:p>
            <a:pPr marL="0" lvl="0" indent="0">
              <a:lnSpc>
                <a:spcPts val="7711"/>
              </a:lnSpc>
              <a:spcBef>
                <a:spcPct val="0"/>
              </a:spcBef>
            </a:pPr>
            <a:r>
              <a:rPr lang="en-US" sz="6426">
                <a:solidFill>
                  <a:srgbClr val="56AEFF"/>
                </a:solidFill>
                <a:latin typeface="Now Bold"/>
              </a:rPr>
              <a:t>Median Shares by Day of the Week Published</a:t>
            </a:r>
          </a:p>
        </p:txBody>
      </p:sp>
      <p:sp>
        <p:nvSpPr>
          <p:cNvPr id="6" name="TextBox 6"/>
          <p:cNvSpPr txBox="1"/>
          <p:nvPr/>
        </p:nvSpPr>
        <p:spPr>
          <a:xfrm>
            <a:off x="317156" y="2746970"/>
            <a:ext cx="8826844" cy="7227160"/>
          </a:xfrm>
          <a:prstGeom prst="rect">
            <a:avLst/>
          </a:prstGeom>
        </p:spPr>
        <p:txBody>
          <a:bodyPr lIns="0" tIns="0" rIns="0" bIns="0" rtlCol="0" anchor="t">
            <a:spAutoFit/>
          </a:bodyPr>
          <a:lstStyle/>
          <a:p>
            <a:pPr marL="471657" lvl="1" indent="-235828">
              <a:lnSpc>
                <a:spcPts val="3014"/>
              </a:lnSpc>
              <a:buFont typeface="Arial"/>
              <a:buChar char="•"/>
            </a:pPr>
            <a:r>
              <a:rPr lang="en-US" sz="2184" dirty="0">
                <a:solidFill>
                  <a:srgbClr val="FFFFFF"/>
                </a:solidFill>
                <a:latin typeface="Now"/>
              </a:rPr>
              <a:t>The median number of shares is highest for articles published on Saturday.</a:t>
            </a:r>
          </a:p>
          <a:p>
            <a:pPr>
              <a:lnSpc>
                <a:spcPts val="3014"/>
              </a:lnSpc>
            </a:pPr>
            <a:endParaRPr lang="en-US" sz="2184" dirty="0">
              <a:solidFill>
                <a:srgbClr val="FFFFFF"/>
              </a:solidFill>
              <a:latin typeface="Now"/>
            </a:endParaRPr>
          </a:p>
          <a:p>
            <a:pPr marL="471657" lvl="1" indent="-235828">
              <a:lnSpc>
                <a:spcPts val="3014"/>
              </a:lnSpc>
              <a:buFont typeface="Arial"/>
              <a:buChar char="•"/>
            </a:pPr>
            <a:r>
              <a:rPr lang="en-US" sz="2184" dirty="0">
                <a:solidFill>
                  <a:srgbClr val="FFFFFF"/>
                </a:solidFill>
                <a:latin typeface="Now"/>
              </a:rPr>
              <a:t>There are a few possible reasons why the median number of shares is higher for articles published on weekends. One possibility is that people are more likely to share articles on weekends  because they are more likely to be online and checking social media on that day. Another possibility is that articles published on weekends  are more likely to be about trending topics or breaking news, which are more likely to be shared than articles about other topics.</a:t>
            </a:r>
          </a:p>
          <a:p>
            <a:pPr>
              <a:lnSpc>
                <a:spcPts val="3014"/>
              </a:lnSpc>
            </a:pPr>
            <a:endParaRPr lang="en-US" sz="2184" dirty="0">
              <a:solidFill>
                <a:srgbClr val="FFFFFF"/>
              </a:solidFill>
              <a:latin typeface="Now"/>
            </a:endParaRPr>
          </a:p>
          <a:p>
            <a:pPr marL="471657" lvl="1" indent="-235828">
              <a:lnSpc>
                <a:spcPts val="3014"/>
              </a:lnSpc>
              <a:buFont typeface="Arial"/>
              <a:buChar char="•"/>
            </a:pPr>
            <a:r>
              <a:rPr lang="en-US" sz="2184" dirty="0">
                <a:solidFill>
                  <a:srgbClr val="FFFFFF"/>
                </a:solidFill>
                <a:latin typeface="Now"/>
              </a:rPr>
              <a:t>Overall, this graph is a useful tool for understanding how the day of the week an article is published can affect the number of shares it receives.</a:t>
            </a:r>
          </a:p>
          <a:p>
            <a:pPr>
              <a:lnSpc>
                <a:spcPts val="3014"/>
              </a:lnSpc>
            </a:pPr>
            <a:endParaRPr lang="en-US" sz="2184" dirty="0">
              <a:solidFill>
                <a:srgbClr val="FFFFFF"/>
              </a:solidFill>
              <a:latin typeface="Now"/>
            </a:endParaRPr>
          </a:p>
          <a:p>
            <a:pPr marL="471657" lvl="1" indent="-235828">
              <a:lnSpc>
                <a:spcPts val="3014"/>
              </a:lnSpc>
              <a:buFont typeface="Arial"/>
              <a:buChar char="•"/>
            </a:pPr>
            <a:r>
              <a:rPr lang="en-US" sz="2184" dirty="0">
                <a:solidFill>
                  <a:srgbClr val="FFFFFF"/>
                </a:solidFill>
                <a:latin typeface="Now"/>
              </a:rPr>
              <a:t>By understanding this relationship, publishers can optimize their content strategy to maximize the chances of their articles being shared.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386890" y="2941688"/>
            <a:ext cx="9223705" cy="5852059"/>
          </a:xfrm>
          <a:custGeom>
            <a:avLst/>
            <a:gdLst/>
            <a:ahLst/>
            <a:cxnLst/>
            <a:rect l="l" t="t" r="r" b="b"/>
            <a:pathLst>
              <a:path w="9223705" h="5852059">
                <a:moveTo>
                  <a:pt x="0" y="0"/>
                </a:moveTo>
                <a:lnTo>
                  <a:pt x="9223705" y="0"/>
                </a:lnTo>
                <a:lnTo>
                  <a:pt x="9223705" y="5852059"/>
                </a:lnTo>
                <a:lnTo>
                  <a:pt x="0" y="5852059"/>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812376" y="462253"/>
            <a:ext cx="9942337" cy="1975221"/>
          </a:xfrm>
          <a:prstGeom prst="rect">
            <a:avLst/>
          </a:prstGeom>
        </p:spPr>
        <p:txBody>
          <a:bodyPr lIns="0" tIns="0" rIns="0" bIns="0" rtlCol="0" anchor="t">
            <a:spAutoFit/>
          </a:bodyPr>
          <a:lstStyle/>
          <a:p>
            <a:pPr marL="0" lvl="0" indent="0">
              <a:lnSpc>
                <a:spcPts val="7711"/>
              </a:lnSpc>
              <a:spcBef>
                <a:spcPct val="0"/>
              </a:spcBef>
            </a:pPr>
            <a:r>
              <a:rPr lang="en-US" sz="6426" dirty="0">
                <a:solidFill>
                  <a:srgbClr val="56AEFF"/>
                </a:solidFill>
                <a:latin typeface="Now Bold"/>
              </a:rPr>
              <a:t>Median Share: Weekday vs Weekend</a:t>
            </a:r>
          </a:p>
        </p:txBody>
      </p:sp>
      <p:sp>
        <p:nvSpPr>
          <p:cNvPr id="6" name="TextBox 6"/>
          <p:cNvSpPr txBox="1"/>
          <p:nvPr/>
        </p:nvSpPr>
        <p:spPr>
          <a:xfrm>
            <a:off x="403612" y="2894063"/>
            <a:ext cx="7773953" cy="6777868"/>
          </a:xfrm>
          <a:prstGeom prst="rect">
            <a:avLst/>
          </a:prstGeom>
        </p:spPr>
        <p:txBody>
          <a:bodyPr lIns="0" tIns="0" rIns="0" bIns="0" rtlCol="0" anchor="t">
            <a:spAutoFit/>
          </a:bodyPr>
          <a:lstStyle/>
          <a:p>
            <a:pPr marL="600162" lvl="1" indent="-300081">
              <a:lnSpc>
                <a:spcPts val="3891"/>
              </a:lnSpc>
              <a:buFont typeface="Arial"/>
              <a:buChar char="•"/>
            </a:pPr>
            <a:r>
              <a:rPr lang="en-US" sz="2779" dirty="0">
                <a:solidFill>
                  <a:srgbClr val="FFFFFF"/>
                </a:solidFill>
                <a:latin typeface="Now"/>
              </a:rPr>
              <a:t>Articles published on weekends have a higher median number of shares than articles published on weekdays.</a:t>
            </a:r>
          </a:p>
          <a:p>
            <a:pPr>
              <a:lnSpc>
                <a:spcPts val="3891"/>
              </a:lnSpc>
            </a:pPr>
            <a:endParaRPr lang="en-US" sz="2779" dirty="0">
              <a:solidFill>
                <a:srgbClr val="FFFFFF"/>
              </a:solidFill>
              <a:latin typeface="Now"/>
            </a:endParaRPr>
          </a:p>
          <a:p>
            <a:pPr marL="600162" lvl="1" indent="-300081">
              <a:lnSpc>
                <a:spcPts val="3891"/>
              </a:lnSpc>
              <a:buFont typeface="Arial"/>
              <a:buChar char="•"/>
            </a:pPr>
            <a:r>
              <a:rPr lang="en-US" sz="2779" dirty="0">
                <a:solidFill>
                  <a:srgbClr val="FFFFFF"/>
                </a:solidFill>
                <a:latin typeface="Now"/>
              </a:rPr>
              <a:t>The median number of shares for articles published on weekends is over 1,750.</a:t>
            </a:r>
          </a:p>
          <a:p>
            <a:pPr>
              <a:lnSpc>
                <a:spcPts val="3891"/>
              </a:lnSpc>
            </a:pPr>
            <a:endParaRPr lang="en-US" sz="2779" dirty="0">
              <a:solidFill>
                <a:srgbClr val="FFFFFF"/>
              </a:solidFill>
              <a:latin typeface="Now"/>
            </a:endParaRPr>
          </a:p>
          <a:p>
            <a:pPr marL="600162" lvl="1" indent="-300081">
              <a:lnSpc>
                <a:spcPts val="3891"/>
              </a:lnSpc>
              <a:buFont typeface="Arial"/>
              <a:buChar char="•"/>
            </a:pPr>
            <a:r>
              <a:rPr lang="en-US" sz="2779" dirty="0">
                <a:solidFill>
                  <a:srgbClr val="FFFFFF"/>
                </a:solidFill>
                <a:latin typeface="Now"/>
              </a:rPr>
              <a:t>The median number of shares for articles published on weekdays is under 1,500.</a:t>
            </a:r>
          </a:p>
          <a:p>
            <a:pPr>
              <a:lnSpc>
                <a:spcPts val="3891"/>
              </a:lnSpc>
            </a:pPr>
            <a:endParaRPr lang="en-US" sz="2779" dirty="0">
              <a:solidFill>
                <a:srgbClr val="FFFFFF"/>
              </a:solidFill>
              <a:latin typeface="Now"/>
            </a:endParaRPr>
          </a:p>
          <a:p>
            <a:pPr marL="600162" lvl="1" indent="-300081">
              <a:lnSpc>
                <a:spcPts val="3891"/>
              </a:lnSpc>
              <a:buFont typeface="Arial"/>
              <a:buChar char="•"/>
            </a:pPr>
            <a:r>
              <a:rPr lang="en-US" sz="2779" dirty="0">
                <a:solidFill>
                  <a:srgbClr val="FFFFFF"/>
                </a:solidFill>
                <a:latin typeface="Now"/>
              </a:rPr>
              <a:t>Overall, the results suggest that articles published on weekends are more likely to be shared than articles published on weekdays.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1276216" y="3543300"/>
            <a:ext cx="16764000" cy="3950120"/>
          </a:xfrm>
          <a:prstGeom prst="rect">
            <a:avLst/>
          </a:prstGeom>
        </p:spPr>
        <p:txBody>
          <a:bodyPr wrap="square" lIns="0" tIns="0" rIns="0" bIns="0" rtlCol="0" anchor="t">
            <a:spAutoFit/>
          </a:bodyPr>
          <a:lstStyle/>
          <a:p>
            <a:pPr algn="ctr">
              <a:lnSpc>
                <a:spcPts val="7711"/>
              </a:lnSpc>
              <a:spcBef>
                <a:spcPct val="0"/>
              </a:spcBef>
            </a:pPr>
            <a:r>
              <a:rPr lang="en-US" sz="6600" dirty="0">
                <a:solidFill>
                  <a:srgbClr val="56AEFF"/>
                </a:solidFill>
                <a:latin typeface="Now Bold"/>
              </a:rPr>
              <a:t>Distribution and Boxplots of Top Positively Correlated Features With Shares</a:t>
            </a:r>
          </a:p>
          <a:p>
            <a:pPr marL="0" lvl="0" indent="0">
              <a:lnSpc>
                <a:spcPts val="7711"/>
              </a:lnSpc>
              <a:spcBef>
                <a:spcPct val="0"/>
              </a:spcBef>
            </a:pPr>
            <a:endParaRPr lang="en-US" sz="6426" dirty="0">
              <a:solidFill>
                <a:srgbClr val="56AEFF"/>
              </a:solidFill>
              <a:latin typeface="Now Bold"/>
            </a:endParaRPr>
          </a:p>
        </p:txBody>
      </p:sp>
    </p:spTree>
    <p:extLst>
      <p:ext uri="{BB962C8B-B14F-4D97-AF65-F5344CB8AC3E}">
        <p14:creationId xmlns:p14="http://schemas.microsoft.com/office/powerpoint/2010/main" val="70367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7" name="Picture 6">
            <a:extLst>
              <a:ext uri="{FF2B5EF4-FFF2-40B4-BE49-F238E27FC236}">
                <a16:creationId xmlns:a16="http://schemas.microsoft.com/office/drawing/2014/main" id="{C0B41499-DF2B-4D5A-B963-85A03B4C1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150"/>
            <a:ext cx="18288000" cy="10331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 name="Group 2"/>
          <p:cNvGrpSpPr/>
          <p:nvPr/>
        </p:nvGrpSpPr>
        <p:grpSpPr>
          <a:xfrm>
            <a:off x="1" y="0"/>
            <a:ext cx="18288000" cy="3314700"/>
            <a:chOff x="0" y="0"/>
            <a:chExt cx="5059561" cy="1172906"/>
          </a:xfrm>
        </p:grpSpPr>
        <p:sp>
          <p:nvSpPr>
            <p:cNvPr id="3" name="Freeform 3"/>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IN"/>
            </a:p>
          </p:txBody>
        </p:sp>
        <p:sp>
          <p:nvSpPr>
            <p:cNvPr id="4" name="TextBox 4"/>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5" name="TextBox 5"/>
          <p:cNvSpPr txBox="1"/>
          <p:nvPr/>
        </p:nvSpPr>
        <p:spPr>
          <a:xfrm>
            <a:off x="3947421" y="1662188"/>
            <a:ext cx="10450651" cy="731520"/>
          </a:xfrm>
          <a:prstGeom prst="rect">
            <a:avLst/>
          </a:prstGeom>
        </p:spPr>
        <p:txBody>
          <a:bodyPr lIns="0" tIns="0" rIns="0" bIns="0" rtlCol="0" anchor="t">
            <a:spAutoFit/>
          </a:bodyPr>
          <a:lstStyle/>
          <a:p>
            <a:pPr marL="0" lvl="0" indent="0" algn="ctr">
              <a:lnSpc>
                <a:spcPts val="5719"/>
              </a:lnSpc>
              <a:spcBef>
                <a:spcPct val="0"/>
              </a:spcBef>
            </a:pPr>
            <a:r>
              <a:rPr lang="en-US" sz="4766" dirty="0">
                <a:solidFill>
                  <a:srgbClr val="FFFFFF"/>
                </a:solidFill>
                <a:latin typeface="Now Bold"/>
              </a:rPr>
              <a:t>PRESENTED BY: DATA DRIFTERS</a:t>
            </a:r>
          </a:p>
        </p:txBody>
      </p:sp>
      <p:grpSp>
        <p:nvGrpSpPr>
          <p:cNvPr id="8" name="Group 8"/>
          <p:cNvGrpSpPr/>
          <p:nvPr/>
        </p:nvGrpSpPr>
        <p:grpSpPr>
          <a:xfrm>
            <a:off x="900991" y="3893230"/>
            <a:ext cx="16358309" cy="5288870"/>
            <a:chOff x="0" y="0"/>
            <a:chExt cx="4829782" cy="1327963"/>
          </a:xfrm>
        </p:grpSpPr>
        <p:sp>
          <p:nvSpPr>
            <p:cNvPr id="9" name="Freeform 9"/>
            <p:cNvSpPr/>
            <p:nvPr/>
          </p:nvSpPr>
          <p:spPr>
            <a:xfrm>
              <a:off x="0" y="0"/>
              <a:ext cx="4829782" cy="1327963"/>
            </a:xfrm>
            <a:custGeom>
              <a:avLst/>
              <a:gdLst/>
              <a:ahLst/>
              <a:cxnLst/>
              <a:rect l="l" t="t" r="r" b="b"/>
              <a:pathLst>
                <a:path w="4829782" h="1327963">
                  <a:moveTo>
                    <a:pt x="0" y="0"/>
                  </a:moveTo>
                  <a:lnTo>
                    <a:pt x="4829782" y="0"/>
                  </a:lnTo>
                  <a:lnTo>
                    <a:pt x="4829782" y="1327963"/>
                  </a:lnTo>
                  <a:lnTo>
                    <a:pt x="0" y="1327963"/>
                  </a:lnTo>
                  <a:close/>
                </a:path>
              </a:pathLst>
            </a:custGeom>
            <a:solidFill>
              <a:srgbClr val="051D40"/>
            </a:solidFill>
            <a:ln cap="sq">
              <a:noFill/>
              <a:prstDash val="solid"/>
              <a:miter/>
            </a:ln>
          </p:spPr>
          <p:txBody>
            <a:bodyPr/>
            <a:lstStyle/>
            <a:p>
              <a:endParaRPr lang="en-IN"/>
            </a:p>
          </p:txBody>
        </p:sp>
        <p:sp>
          <p:nvSpPr>
            <p:cNvPr id="10" name="TextBox 10"/>
            <p:cNvSpPr txBox="1"/>
            <p:nvPr/>
          </p:nvSpPr>
          <p:spPr>
            <a:xfrm>
              <a:off x="0" y="-47625"/>
              <a:ext cx="482978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11" name="TextBox 11"/>
          <p:cNvSpPr txBox="1"/>
          <p:nvPr/>
        </p:nvSpPr>
        <p:spPr>
          <a:xfrm>
            <a:off x="1177088" y="4519939"/>
            <a:ext cx="15933824" cy="4035452"/>
          </a:xfrm>
          <a:prstGeom prst="rect">
            <a:avLst/>
          </a:prstGeom>
        </p:spPr>
        <p:txBody>
          <a:bodyPr lIns="0" tIns="0" rIns="0" bIns="0" rtlCol="0" anchor="t">
            <a:spAutoFit/>
          </a:bodyPr>
          <a:lstStyle/>
          <a:p>
            <a:pPr>
              <a:lnSpc>
                <a:spcPts val="5365"/>
              </a:lnSpc>
              <a:spcBef>
                <a:spcPct val="0"/>
              </a:spcBef>
            </a:pPr>
            <a:r>
              <a:rPr lang="en-US" sz="3887" dirty="0">
                <a:solidFill>
                  <a:srgbClr val="FFFFFF"/>
                </a:solidFill>
                <a:latin typeface="Now"/>
              </a:rPr>
              <a:t>SAI PRIYA MALLAMPATI</a:t>
            </a:r>
          </a:p>
          <a:p>
            <a:pPr>
              <a:lnSpc>
                <a:spcPts val="5365"/>
              </a:lnSpc>
              <a:spcBef>
                <a:spcPct val="0"/>
              </a:spcBef>
            </a:pPr>
            <a:r>
              <a:rPr lang="en-US" sz="3887" dirty="0">
                <a:solidFill>
                  <a:srgbClr val="FFFFFF"/>
                </a:solidFill>
                <a:latin typeface="Now"/>
              </a:rPr>
              <a:t>MOHAN ANANTA VENKATA PAVAN GAMIDI</a:t>
            </a:r>
          </a:p>
          <a:p>
            <a:pPr>
              <a:lnSpc>
                <a:spcPts val="5365"/>
              </a:lnSpc>
              <a:spcBef>
                <a:spcPct val="0"/>
              </a:spcBef>
            </a:pPr>
            <a:r>
              <a:rPr lang="en-US" sz="3887" dirty="0">
                <a:solidFill>
                  <a:srgbClr val="FFFFFF"/>
                </a:solidFill>
                <a:latin typeface="Now"/>
              </a:rPr>
              <a:t>AFRAH SHAIK</a:t>
            </a:r>
          </a:p>
          <a:p>
            <a:pPr>
              <a:lnSpc>
                <a:spcPts val="5365"/>
              </a:lnSpc>
              <a:spcBef>
                <a:spcPct val="0"/>
              </a:spcBef>
            </a:pPr>
            <a:r>
              <a:rPr lang="en-US" sz="3887" dirty="0">
                <a:solidFill>
                  <a:srgbClr val="FFFFFF"/>
                </a:solidFill>
                <a:latin typeface="Now"/>
              </a:rPr>
              <a:t>JAYAPRAKASH MAKKENA</a:t>
            </a:r>
          </a:p>
          <a:p>
            <a:pPr>
              <a:lnSpc>
                <a:spcPts val="5365"/>
              </a:lnSpc>
              <a:spcBef>
                <a:spcPct val="0"/>
              </a:spcBef>
            </a:pPr>
            <a:r>
              <a:rPr lang="en-US" sz="3887" dirty="0">
                <a:solidFill>
                  <a:srgbClr val="FFFFFF"/>
                </a:solidFill>
                <a:latin typeface="Now"/>
              </a:rPr>
              <a:t>GOWTHAM LEKKALA</a:t>
            </a:r>
          </a:p>
          <a:p>
            <a:pPr>
              <a:lnSpc>
                <a:spcPts val="5365"/>
              </a:lnSpc>
              <a:spcBef>
                <a:spcPct val="0"/>
              </a:spcBef>
            </a:pPr>
            <a:r>
              <a:rPr lang="en-US" sz="3887" dirty="0">
                <a:solidFill>
                  <a:srgbClr val="FFFFFF"/>
                </a:solidFill>
                <a:latin typeface="Now"/>
              </a:rPr>
              <a:t>HEMA EDAVALAPATI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7466437" y="2467608"/>
            <a:ext cx="4419928" cy="1184729"/>
            <a:chOff x="0" y="0"/>
            <a:chExt cx="2724889" cy="730386"/>
          </a:xfrm>
        </p:grpSpPr>
        <p:sp>
          <p:nvSpPr>
            <p:cNvPr id="3" name="Freeform 3"/>
            <p:cNvSpPr/>
            <p:nvPr/>
          </p:nvSpPr>
          <p:spPr>
            <a:xfrm>
              <a:off x="0" y="0"/>
              <a:ext cx="2724889" cy="730386"/>
            </a:xfrm>
            <a:custGeom>
              <a:avLst/>
              <a:gdLst/>
              <a:ahLst/>
              <a:cxnLst/>
              <a:rect l="l" t="t" r="r" b="b"/>
              <a:pathLst>
                <a:path w="2724889" h="730386">
                  <a:moveTo>
                    <a:pt x="0" y="0"/>
                  </a:moveTo>
                  <a:lnTo>
                    <a:pt x="2521689" y="0"/>
                  </a:lnTo>
                  <a:lnTo>
                    <a:pt x="2724889" y="365193"/>
                  </a:lnTo>
                  <a:lnTo>
                    <a:pt x="2521689" y="730386"/>
                  </a:lnTo>
                  <a:lnTo>
                    <a:pt x="0" y="730386"/>
                  </a:lnTo>
                  <a:lnTo>
                    <a:pt x="203200" y="365193"/>
                  </a:lnTo>
                  <a:lnTo>
                    <a:pt x="0" y="0"/>
                  </a:lnTo>
                  <a:close/>
                </a:path>
              </a:pathLst>
            </a:custGeom>
            <a:solidFill>
              <a:srgbClr val="145DA0"/>
            </a:solidFill>
          </p:spPr>
          <p:txBody>
            <a:bodyPr/>
            <a:lstStyle/>
            <a:p>
              <a:endParaRPr lang="en-IN"/>
            </a:p>
          </p:txBody>
        </p:sp>
        <p:sp>
          <p:nvSpPr>
            <p:cNvPr id="4" name="TextBox 4"/>
            <p:cNvSpPr txBox="1"/>
            <p:nvPr/>
          </p:nvSpPr>
          <p:spPr>
            <a:xfrm>
              <a:off x="177800" y="-38100"/>
              <a:ext cx="2470889" cy="768486"/>
            </a:xfrm>
            <a:prstGeom prst="rect">
              <a:avLst/>
            </a:prstGeom>
          </p:spPr>
          <p:txBody>
            <a:bodyPr lIns="50800" tIns="50800" rIns="50800" bIns="50800" rtlCol="0" anchor="ctr"/>
            <a:lstStyle/>
            <a:p>
              <a:pPr algn="ctr">
                <a:lnSpc>
                  <a:spcPts val="2605"/>
                </a:lnSpc>
              </a:pPr>
              <a:endParaRPr/>
            </a:p>
          </p:txBody>
        </p:sp>
      </p:grpSp>
      <p:grpSp>
        <p:nvGrpSpPr>
          <p:cNvPr id="5" name="Group 5"/>
          <p:cNvGrpSpPr/>
          <p:nvPr/>
        </p:nvGrpSpPr>
        <p:grpSpPr>
          <a:xfrm rot="-10800000">
            <a:off x="6802031" y="3680912"/>
            <a:ext cx="4161751" cy="1184729"/>
            <a:chOff x="0" y="0"/>
            <a:chExt cx="2565722" cy="730386"/>
          </a:xfrm>
        </p:grpSpPr>
        <p:sp>
          <p:nvSpPr>
            <p:cNvPr id="6" name="Freeform 6"/>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0071C9"/>
            </a:solidFill>
          </p:spPr>
          <p:txBody>
            <a:bodyPr/>
            <a:lstStyle/>
            <a:p>
              <a:endParaRPr lang="en-IN"/>
            </a:p>
          </p:txBody>
        </p:sp>
        <p:sp>
          <p:nvSpPr>
            <p:cNvPr id="7" name="TextBox 7"/>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8" name="Group 8"/>
          <p:cNvGrpSpPr/>
          <p:nvPr/>
        </p:nvGrpSpPr>
        <p:grpSpPr>
          <a:xfrm>
            <a:off x="7639358" y="4838976"/>
            <a:ext cx="4161751" cy="1184729"/>
            <a:chOff x="0" y="0"/>
            <a:chExt cx="2565722" cy="730386"/>
          </a:xfrm>
        </p:grpSpPr>
        <p:sp>
          <p:nvSpPr>
            <p:cNvPr id="9" name="Freeform 9"/>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txBody>
            <a:bodyPr/>
            <a:lstStyle/>
            <a:p>
              <a:endParaRPr lang="en-IN"/>
            </a:p>
          </p:txBody>
        </p:sp>
        <p:sp>
          <p:nvSpPr>
            <p:cNvPr id="10" name="TextBox 10"/>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11" name="Group 11"/>
          <p:cNvGrpSpPr/>
          <p:nvPr/>
        </p:nvGrpSpPr>
        <p:grpSpPr>
          <a:xfrm rot="-10800000">
            <a:off x="6802031" y="6052280"/>
            <a:ext cx="4161751" cy="1184729"/>
            <a:chOff x="0" y="0"/>
            <a:chExt cx="2565722" cy="730386"/>
          </a:xfrm>
        </p:grpSpPr>
        <p:sp>
          <p:nvSpPr>
            <p:cNvPr id="12" name="Freeform 12"/>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txBody>
            <a:bodyPr/>
            <a:lstStyle/>
            <a:p>
              <a:endParaRPr lang="en-IN"/>
            </a:p>
          </p:txBody>
        </p:sp>
        <p:sp>
          <p:nvSpPr>
            <p:cNvPr id="13" name="TextBox 13"/>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14" name="Group 14"/>
          <p:cNvGrpSpPr/>
          <p:nvPr/>
        </p:nvGrpSpPr>
        <p:grpSpPr>
          <a:xfrm>
            <a:off x="7639358" y="7265583"/>
            <a:ext cx="4161751" cy="1184729"/>
            <a:chOff x="0" y="0"/>
            <a:chExt cx="2565722" cy="730386"/>
          </a:xfrm>
        </p:grpSpPr>
        <p:sp>
          <p:nvSpPr>
            <p:cNvPr id="15" name="Freeform 15"/>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CFF4FF"/>
            </a:solidFill>
          </p:spPr>
          <p:txBody>
            <a:bodyPr/>
            <a:lstStyle/>
            <a:p>
              <a:endParaRPr lang="en-IN"/>
            </a:p>
          </p:txBody>
        </p:sp>
        <p:sp>
          <p:nvSpPr>
            <p:cNvPr id="16" name="TextBox 16"/>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17" name="TextBox 17"/>
          <p:cNvSpPr txBox="1"/>
          <p:nvPr/>
        </p:nvSpPr>
        <p:spPr>
          <a:xfrm>
            <a:off x="7056245" y="3953327"/>
            <a:ext cx="3234365" cy="628474"/>
          </a:xfrm>
          <a:prstGeom prst="rect">
            <a:avLst/>
          </a:prstGeom>
        </p:spPr>
        <p:txBody>
          <a:bodyPr wrap="square" lIns="0" tIns="0" rIns="0" bIns="0" rtlCol="0" anchor="t">
            <a:spAutoFit/>
          </a:bodyPr>
          <a:lstStyle/>
          <a:p>
            <a:pPr marL="0" lvl="0" indent="0" algn="ctr">
              <a:lnSpc>
                <a:spcPts val="5185"/>
              </a:lnSpc>
              <a:spcBef>
                <a:spcPct val="0"/>
              </a:spcBef>
            </a:pPr>
            <a:r>
              <a:rPr lang="en-US" sz="3757" dirty="0">
                <a:solidFill>
                  <a:srgbClr val="051D40"/>
                </a:solidFill>
                <a:latin typeface="DM Sans Bold"/>
              </a:rPr>
              <a:t>Logistic</a:t>
            </a:r>
          </a:p>
        </p:txBody>
      </p:sp>
      <p:sp>
        <p:nvSpPr>
          <p:cNvPr id="18" name="TextBox 18"/>
          <p:cNvSpPr txBox="1"/>
          <p:nvPr/>
        </p:nvSpPr>
        <p:spPr>
          <a:xfrm>
            <a:off x="7639358" y="2747638"/>
            <a:ext cx="3863709" cy="628474"/>
          </a:xfrm>
          <a:prstGeom prst="rect">
            <a:avLst/>
          </a:prstGeom>
        </p:spPr>
        <p:txBody>
          <a:bodyPr lIns="0" tIns="0" rIns="0" bIns="0" rtlCol="0" anchor="t">
            <a:spAutoFit/>
          </a:bodyPr>
          <a:lstStyle/>
          <a:p>
            <a:pPr marL="0" lvl="0" indent="0" algn="ctr">
              <a:lnSpc>
                <a:spcPts val="5185"/>
              </a:lnSpc>
              <a:spcBef>
                <a:spcPct val="0"/>
              </a:spcBef>
            </a:pPr>
            <a:r>
              <a:rPr lang="en-US" sz="3757" dirty="0">
                <a:solidFill>
                  <a:srgbClr val="051D40"/>
                </a:solidFill>
                <a:latin typeface="DM Sans Bold"/>
              </a:rPr>
              <a:t>Random Forest</a:t>
            </a:r>
          </a:p>
        </p:txBody>
      </p:sp>
      <p:sp>
        <p:nvSpPr>
          <p:cNvPr id="19" name="TextBox 19"/>
          <p:cNvSpPr txBox="1"/>
          <p:nvPr/>
        </p:nvSpPr>
        <p:spPr>
          <a:xfrm>
            <a:off x="11886366" y="2211071"/>
            <a:ext cx="5372934" cy="2062205"/>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Random Forest is an ensemble machine learning approach that combines numerous decision trees to create more accurate predictions for classification and regression tasks. It combines techniques such as bagging and feature randomization to improve model stability and reduce overfitting.</a:t>
            </a:r>
          </a:p>
        </p:txBody>
      </p:sp>
      <p:sp>
        <p:nvSpPr>
          <p:cNvPr id="20" name="TextBox 20"/>
          <p:cNvSpPr txBox="1"/>
          <p:nvPr/>
        </p:nvSpPr>
        <p:spPr>
          <a:xfrm>
            <a:off x="8036104" y="5061856"/>
            <a:ext cx="3368260" cy="628474"/>
          </a:xfrm>
          <a:prstGeom prst="rect">
            <a:avLst/>
          </a:prstGeom>
        </p:spPr>
        <p:txBody>
          <a:bodyPr lIns="0" tIns="0" rIns="0" bIns="0" rtlCol="0" anchor="t">
            <a:spAutoFit/>
          </a:bodyPr>
          <a:lstStyle/>
          <a:p>
            <a:pPr marL="0" lvl="0" indent="0" algn="ctr">
              <a:lnSpc>
                <a:spcPts val="5185"/>
              </a:lnSpc>
              <a:spcBef>
                <a:spcPct val="0"/>
              </a:spcBef>
            </a:pPr>
            <a:r>
              <a:rPr lang="en-US" sz="3757">
                <a:solidFill>
                  <a:srgbClr val="051D40"/>
                </a:solidFill>
                <a:latin typeface="DM Sans Bold"/>
              </a:rPr>
              <a:t>Decision Tree</a:t>
            </a:r>
          </a:p>
        </p:txBody>
      </p:sp>
      <p:sp>
        <p:nvSpPr>
          <p:cNvPr id="21" name="TextBox 21"/>
          <p:cNvSpPr txBox="1"/>
          <p:nvPr/>
        </p:nvSpPr>
        <p:spPr>
          <a:xfrm>
            <a:off x="7056245" y="6272320"/>
            <a:ext cx="3348485" cy="628474"/>
          </a:xfrm>
          <a:prstGeom prst="rect">
            <a:avLst/>
          </a:prstGeom>
        </p:spPr>
        <p:txBody>
          <a:bodyPr lIns="0" tIns="0" rIns="0" bIns="0" rtlCol="0" anchor="t">
            <a:spAutoFit/>
          </a:bodyPr>
          <a:lstStyle/>
          <a:p>
            <a:pPr marL="0" lvl="0" indent="0" algn="ctr">
              <a:lnSpc>
                <a:spcPts val="5185"/>
              </a:lnSpc>
              <a:spcBef>
                <a:spcPct val="0"/>
              </a:spcBef>
            </a:pPr>
            <a:r>
              <a:rPr lang="en-US" sz="3757" dirty="0">
                <a:solidFill>
                  <a:srgbClr val="051D40"/>
                </a:solidFill>
                <a:latin typeface="DM Sans Bold"/>
              </a:rPr>
              <a:t>KNN </a:t>
            </a:r>
          </a:p>
        </p:txBody>
      </p:sp>
      <p:sp>
        <p:nvSpPr>
          <p:cNvPr id="22" name="TextBox 22"/>
          <p:cNvSpPr txBox="1"/>
          <p:nvPr/>
        </p:nvSpPr>
        <p:spPr>
          <a:xfrm>
            <a:off x="8347593" y="7515136"/>
            <a:ext cx="2745282" cy="628474"/>
          </a:xfrm>
          <a:prstGeom prst="rect">
            <a:avLst/>
          </a:prstGeom>
        </p:spPr>
        <p:txBody>
          <a:bodyPr lIns="0" tIns="0" rIns="0" bIns="0" rtlCol="0" anchor="t">
            <a:spAutoFit/>
          </a:bodyPr>
          <a:lstStyle/>
          <a:p>
            <a:pPr marL="0" lvl="0" indent="0" algn="ctr">
              <a:lnSpc>
                <a:spcPts val="5185"/>
              </a:lnSpc>
              <a:spcBef>
                <a:spcPct val="0"/>
              </a:spcBef>
            </a:pPr>
            <a:r>
              <a:rPr lang="en-US" sz="3757">
                <a:solidFill>
                  <a:srgbClr val="051D40"/>
                </a:solidFill>
                <a:latin typeface="DM Sans Bold"/>
              </a:rPr>
              <a:t>SVM</a:t>
            </a:r>
          </a:p>
        </p:txBody>
      </p:sp>
      <p:sp>
        <p:nvSpPr>
          <p:cNvPr id="23" name="TextBox 23"/>
          <p:cNvSpPr txBox="1"/>
          <p:nvPr/>
        </p:nvSpPr>
        <p:spPr>
          <a:xfrm>
            <a:off x="2225418" y="3632061"/>
            <a:ext cx="4490889" cy="1766930"/>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Predicting the likelihood of a binary result can be done statistically using logistic regression. This kind of supervised machine learning technique is applied to tasks involving classification.</a:t>
            </a:r>
          </a:p>
        </p:txBody>
      </p:sp>
      <p:sp>
        <p:nvSpPr>
          <p:cNvPr id="24" name="TextBox 24"/>
          <p:cNvSpPr txBox="1"/>
          <p:nvPr/>
        </p:nvSpPr>
        <p:spPr>
          <a:xfrm>
            <a:off x="11886366" y="4798916"/>
            <a:ext cx="5372934" cy="1766930"/>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A decision tree is a graphical depiction of a succession of options or decisions used in machine learning to classify data or predict outcomes. It's similar to a flowchart that assists a model in making decisions based on input features.</a:t>
            </a:r>
          </a:p>
        </p:txBody>
      </p:sp>
      <p:sp>
        <p:nvSpPr>
          <p:cNvPr id="25" name="TextBox 25"/>
          <p:cNvSpPr txBox="1"/>
          <p:nvPr/>
        </p:nvSpPr>
        <p:spPr>
          <a:xfrm>
            <a:off x="2225418" y="6014180"/>
            <a:ext cx="4490889" cy="1471655"/>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KNN is a machine learning technique that classifies or predicts data points in the training dataset based on the majority class or average of their "k" nearest neighbors' values.</a:t>
            </a:r>
          </a:p>
        </p:txBody>
      </p:sp>
      <p:sp>
        <p:nvSpPr>
          <p:cNvPr id="26" name="TextBox 26"/>
          <p:cNvSpPr txBox="1"/>
          <p:nvPr/>
        </p:nvSpPr>
        <p:spPr>
          <a:xfrm>
            <a:off x="12001134" y="7273931"/>
            <a:ext cx="5258166" cy="1766930"/>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Support Vector Classification algorithm is a supervised machine learning technique that can be applied to classify data. Being a type of kernel method, SVC converts the input data into a higher-dimensional space using a kernel function.</a:t>
            </a:r>
          </a:p>
        </p:txBody>
      </p:sp>
      <p:sp>
        <p:nvSpPr>
          <p:cNvPr id="27" name="Freeform 27"/>
          <p:cNvSpPr/>
          <p:nvPr/>
        </p:nvSpPr>
        <p:spPr>
          <a:xfrm>
            <a:off x="-2615734" y="7283456"/>
            <a:ext cx="7086596" cy="7086596"/>
          </a:xfrm>
          <a:custGeom>
            <a:avLst/>
            <a:gdLst/>
            <a:ahLst/>
            <a:cxnLst/>
            <a:rect l="l" t="t" r="r" b="b"/>
            <a:pathLst>
              <a:path w="7086596" h="7086596">
                <a:moveTo>
                  <a:pt x="0" y="0"/>
                </a:moveTo>
                <a:lnTo>
                  <a:pt x="7086596" y="0"/>
                </a:lnTo>
                <a:lnTo>
                  <a:pt x="7086596" y="7086596"/>
                </a:lnTo>
                <a:lnTo>
                  <a:pt x="0" y="7086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8" name="Freeform 28"/>
          <p:cNvSpPr/>
          <p:nvPr/>
        </p:nvSpPr>
        <p:spPr>
          <a:xfrm rot="10436461">
            <a:off x="14128878" y="-4426771"/>
            <a:ext cx="6566182" cy="6566182"/>
          </a:xfrm>
          <a:custGeom>
            <a:avLst/>
            <a:gdLst/>
            <a:ahLst/>
            <a:cxnLst/>
            <a:rect l="l" t="t" r="r" b="b"/>
            <a:pathLst>
              <a:path w="6566182" h="6566182">
                <a:moveTo>
                  <a:pt x="0" y="0"/>
                </a:moveTo>
                <a:lnTo>
                  <a:pt x="6566182" y="0"/>
                </a:lnTo>
                <a:lnTo>
                  <a:pt x="6566182" y="6566183"/>
                </a:lnTo>
                <a:lnTo>
                  <a:pt x="0" y="656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9" name="TextBox 29"/>
          <p:cNvSpPr txBox="1"/>
          <p:nvPr/>
        </p:nvSpPr>
        <p:spPr>
          <a:xfrm>
            <a:off x="4470862" y="721423"/>
            <a:ext cx="9257934" cy="1189365"/>
          </a:xfrm>
          <a:prstGeom prst="rect">
            <a:avLst/>
          </a:prstGeom>
        </p:spPr>
        <p:txBody>
          <a:bodyPr wrap="square" lIns="0" tIns="0" rIns="0" bIns="0" rtlCol="0" anchor="t">
            <a:spAutoFit/>
          </a:bodyPr>
          <a:lstStyle/>
          <a:p>
            <a:pPr algn="ctr">
              <a:lnSpc>
                <a:spcPts val="9659"/>
              </a:lnSpc>
              <a:spcBef>
                <a:spcPct val="0"/>
              </a:spcBef>
            </a:pPr>
            <a:r>
              <a:rPr lang="en-US" sz="6999" dirty="0">
                <a:solidFill>
                  <a:srgbClr val="FFFFFF"/>
                </a:solidFill>
                <a:latin typeface="DM Sans Bold"/>
              </a:rPr>
              <a:t>Models Implemented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Freeform 2"/>
          <p:cNvSpPr/>
          <p:nvPr/>
        </p:nvSpPr>
        <p:spPr>
          <a:xfrm>
            <a:off x="1346828" y="379929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3" name="TextBox 3"/>
          <p:cNvSpPr txBox="1"/>
          <p:nvPr/>
        </p:nvSpPr>
        <p:spPr>
          <a:xfrm>
            <a:off x="1028700" y="7965036"/>
            <a:ext cx="3774533" cy="510616"/>
          </a:xfrm>
          <a:prstGeom prst="rect">
            <a:avLst/>
          </a:prstGeom>
        </p:spPr>
        <p:txBody>
          <a:bodyPr lIns="0" tIns="0" rIns="0" bIns="0" rtlCol="0" anchor="t">
            <a:spAutoFit/>
          </a:bodyPr>
          <a:lstStyle/>
          <a:p>
            <a:pPr>
              <a:lnSpc>
                <a:spcPts val="4250"/>
              </a:lnSpc>
              <a:spcBef>
                <a:spcPct val="0"/>
              </a:spcBef>
            </a:pPr>
            <a:endParaRPr/>
          </a:p>
        </p:txBody>
      </p:sp>
      <p:sp>
        <p:nvSpPr>
          <p:cNvPr id="4" name="TextBox 4"/>
          <p:cNvSpPr txBox="1"/>
          <p:nvPr/>
        </p:nvSpPr>
        <p:spPr>
          <a:xfrm>
            <a:off x="1744965" y="3924851"/>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RANDOM FOREST</a:t>
            </a:r>
          </a:p>
          <a:p>
            <a:pPr>
              <a:lnSpc>
                <a:spcPts val="4085"/>
              </a:lnSpc>
            </a:pPr>
            <a:r>
              <a:rPr lang="en-US" sz="2960" dirty="0">
                <a:solidFill>
                  <a:srgbClr val="FFFFFF"/>
                </a:solidFill>
                <a:latin typeface="Now"/>
              </a:rPr>
              <a:t>Accuracy : 50.3%</a:t>
            </a:r>
          </a:p>
          <a:p>
            <a:pPr>
              <a:lnSpc>
                <a:spcPts val="4085"/>
              </a:lnSpc>
            </a:pPr>
            <a:r>
              <a:rPr lang="en-US" sz="2960" dirty="0">
                <a:solidFill>
                  <a:srgbClr val="FFFFFF"/>
                </a:solidFill>
                <a:latin typeface="Now"/>
              </a:rPr>
              <a:t>Precision : 48%</a:t>
            </a:r>
          </a:p>
          <a:p>
            <a:pPr>
              <a:lnSpc>
                <a:spcPts val="4085"/>
              </a:lnSpc>
            </a:pPr>
            <a:r>
              <a:rPr lang="en-US" sz="2960" dirty="0">
                <a:solidFill>
                  <a:srgbClr val="FFFFFF"/>
                </a:solidFill>
                <a:latin typeface="Now"/>
              </a:rPr>
              <a:t>Recall : 50%</a:t>
            </a:r>
          </a:p>
          <a:p>
            <a:pPr>
              <a:lnSpc>
                <a:spcPts val="4085"/>
              </a:lnSpc>
            </a:pPr>
            <a:r>
              <a:rPr lang="en-US" sz="2960" dirty="0">
                <a:solidFill>
                  <a:srgbClr val="FFFFFF"/>
                </a:solidFill>
                <a:latin typeface="Now"/>
              </a:rPr>
              <a:t>F1 Score : 47%</a:t>
            </a:r>
          </a:p>
          <a:p>
            <a:pPr>
              <a:lnSpc>
                <a:spcPts val="4085"/>
              </a:lnSpc>
              <a:spcBef>
                <a:spcPct val="0"/>
              </a:spcBef>
            </a:pPr>
            <a:endParaRPr lang="en-US" sz="2960" dirty="0">
              <a:solidFill>
                <a:srgbClr val="FFFFFF"/>
              </a:solidFill>
              <a:latin typeface="Now"/>
            </a:endParaRPr>
          </a:p>
        </p:txBody>
      </p:sp>
      <p:sp>
        <p:nvSpPr>
          <p:cNvPr id="5" name="Freeform 5"/>
          <p:cNvSpPr/>
          <p:nvPr/>
        </p:nvSpPr>
        <p:spPr>
          <a:xfrm>
            <a:off x="10284180" y="379929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6" name="TextBox 6"/>
          <p:cNvSpPr txBox="1"/>
          <p:nvPr/>
        </p:nvSpPr>
        <p:spPr>
          <a:xfrm>
            <a:off x="10591800" y="3928504"/>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LOGISTIC REGRESSION</a:t>
            </a:r>
          </a:p>
          <a:p>
            <a:pPr>
              <a:lnSpc>
                <a:spcPts val="4085"/>
              </a:lnSpc>
            </a:pPr>
            <a:r>
              <a:rPr lang="en-US" sz="2960" dirty="0">
                <a:solidFill>
                  <a:srgbClr val="FFFFFF"/>
                </a:solidFill>
                <a:latin typeface="Now"/>
              </a:rPr>
              <a:t>Accuracy : 44.5%</a:t>
            </a:r>
          </a:p>
          <a:p>
            <a:pPr>
              <a:lnSpc>
                <a:spcPts val="4085"/>
              </a:lnSpc>
            </a:pPr>
            <a:r>
              <a:rPr lang="en-US" sz="2960" dirty="0">
                <a:solidFill>
                  <a:srgbClr val="FFFFFF"/>
                </a:solidFill>
                <a:latin typeface="Now"/>
              </a:rPr>
              <a:t>Precision : 44%</a:t>
            </a:r>
          </a:p>
          <a:p>
            <a:pPr>
              <a:lnSpc>
                <a:spcPts val="4085"/>
              </a:lnSpc>
            </a:pPr>
            <a:r>
              <a:rPr lang="en-US" sz="2960" dirty="0">
                <a:solidFill>
                  <a:srgbClr val="FFFFFF"/>
                </a:solidFill>
                <a:latin typeface="Now"/>
              </a:rPr>
              <a:t>Recall : 45%</a:t>
            </a:r>
          </a:p>
          <a:p>
            <a:pPr>
              <a:lnSpc>
                <a:spcPts val="4085"/>
              </a:lnSpc>
            </a:pPr>
            <a:r>
              <a:rPr lang="en-US" sz="2960" dirty="0">
                <a:solidFill>
                  <a:srgbClr val="FFFFFF"/>
                </a:solidFill>
                <a:latin typeface="Now"/>
              </a:rPr>
              <a:t>F1 Score : 44%</a:t>
            </a:r>
          </a:p>
          <a:p>
            <a:pPr>
              <a:lnSpc>
                <a:spcPts val="4085"/>
              </a:lnSpc>
              <a:spcBef>
                <a:spcPct val="0"/>
              </a:spcBef>
            </a:pPr>
            <a:endParaRPr lang="en-US" sz="2960" dirty="0">
              <a:solidFill>
                <a:srgbClr val="FFFFFF"/>
              </a:solidFill>
              <a:latin typeface="Now"/>
            </a:endParaRPr>
          </a:p>
        </p:txBody>
      </p:sp>
      <p:sp>
        <p:nvSpPr>
          <p:cNvPr id="7" name="TextBox 7"/>
          <p:cNvSpPr txBox="1"/>
          <p:nvPr/>
        </p:nvSpPr>
        <p:spPr>
          <a:xfrm>
            <a:off x="4803233" y="1284373"/>
            <a:ext cx="7736871" cy="1416710"/>
          </a:xfrm>
          <a:prstGeom prst="rect">
            <a:avLst/>
          </a:prstGeom>
        </p:spPr>
        <p:txBody>
          <a:bodyPr lIns="0" tIns="0" rIns="0" bIns="0" rtlCol="0" anchor="t">
            <a:spAutoFit/>
          </a:bodyPr>
          <a:lstStyle/>
          <a:p>
            <a:pPr algn="ctr">
              <a:lnSpc>
                <a:spcPts val="11536"/>
              </a:lnSpc>
              <a:spcBef>
                <a:spcPct val="0"/>
              </a:spcBef>
            </a:pPr>
            <a:r>
              <a:rPr lang="en-US" sz="8360">
                <a:solidFill>
                  <a:srgbClr val="051D40"/>
                </a:solidFill>
                <a:latin typeface="Now Bold"/>
              </a:rPr>
              <a:t>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Freeform 2"/>
          <p:cNvSpPr/>
          <p:nvPr/>
        </p:nvSpPr>
        <p:spPr>
          <a:xfrm>
            <a:off x="1274723" y="172363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3" name="TextBox 3"/>
          <p:cNvSpPr txBox="1"/>
          <p:nvPr/>
        </p:nvSpPr>
        <p:spPr>
          <a:xfrm>
            <a:off x="1028700" y="7965036"/>
            <a:ext cx="3774533" cy="510616"/>
          </a:xfrm>
          <a:prstGeom prst="rect">
            <a:avLst/>
          </a:prstGeom>
        </p:spPr>
        <p:txBody>
          <a:bodyPr lIns="0" tIns="0" rIns="0" bIns="0" rtlCol="0" anchor="t">
            <a:spAutoFit/>
          </a:bodyPr>
          <a:lstStyle/>
          <a:p>
            <a:pPr>
              <a:lnSpc>
                <a:spcPts val="4250"/>
              </a:lnSpc>
              <a:spcBef>
                <a:spcPct val="0"/>
              </a:spcBef>
            </a:pPr>
            <a:endParaRPr/>
          </a:p>
        </p:txBody>
      </p:sp>
      <p:sp>
        <p:nvSpPr>
          <p:cNvPr id="4" name="TextBox 4"/>
          <p:cNvSpPr txBox="1"/>
          <p:nvPr/>
        </p:nvSpPr>
        <p:spPr>
          <a:xfrm>
            <a:off x="1582343" y="1802935"/>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DECISION TREE</a:t>
            </a:r>
          </a:p>
          <a:p>
            <a:pPr>
              <a:lnSpc>
                <a:spcPts val="4085"/>
              </a:lnSpc>
            </a:pPr>
            <a:r>
              <a:rPr lang="en-US" sz="2960" dirty="0">
                <a:solidFill>
                  <a:srgbClr val="FFFFFF"/>
                </a:solidFill>
                <a:latin typeface="Now"/>
              </a:rPr>
              <a:t>Accuracy : 40% </a:t>
            </a:r>
          </a:p>
          <a:p>
            <a:pPr>
              <a:lnSpc>
                <a:spcPts val="4085"/>
              </a:lnSpc>
            </a:pPr>
            <a:r>
              <a:rPr lang="en-US" sz="2960" dirty="0">
                <a:solidFill>
                  <a:srgbClr val="FFFFFF"/>
                </a:solidFill>
                <a:latin typeface="Now"/>
              </a:rPr>
              <a:t>Precision : 39% </a:t>
            </a:r>
          </a:p>
          <a:p>
            <a:pPr>
              <a:lnSpc>
                <a:spcPts val="4085"/>
              </a:lnSpc>
            </a:pPr>
            <a:r>
              <a:rPr lang="en-US" sz="2960" dirty="0">
                <a:solidFill>
                  <a:srgbClr val="FFFFFF"/>
                </a:solidFill>
                <a:latin typeface="Now"/>
              </a:rPr>
              <a:t>Recall : 39%</a:t>
            </a:r>
          </a:p>
          <a:p>
            <a:pPr>
              <a:lnSpc>
                <a:spcPts val="4085"/>
              </a:lnSpc>
            </a:pPr>
            <a:r>
              <a:rPr lang="en-US" sz="2960" dirty="0">
                <a:solidFill>
                  <a:srgbClr val="FFFFFF"/>
                </a:solidFill>
                <a:latin typeface="Now"/>
              </a:rPr>
              <a:t>F1 Score : 40%</a:t>
            </a:r>
          </a:p>
          <a:p>
            <a:pPr>
              <a:lnSpc>
                <a:spcPts val="4085"/>
              </a:lnSpc>
              <a:spcBef>
                <a:spcPct val="0"/>
              </a:spcBef>
            </a:pPr>
            <a:endParaRPr lang="en-US" sz="2960" dirty="0">
              <a:solidFill>
                <a:srgbClr val="FFFFFF"/>
              </a:solidFill>
              <a:latin typeface="Now"/>
            </a:endParaRPr>
          </a:p>
        </p:txBody>
      </p:sp>
      <p:sp>
        <p:nvSpPr>
          <p:cNvPr id="5" name="Freeform 5"/>
          <p:cNvSpPr/>
          <p:nvPr/>
        </p:nvSpPr>
        <p:spPr>
          <a:xfrm>
            <a:off x="10209397" y="172363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6" name="TextBox 6"/>
          <p:cNvSpPr txBox="1"/>
          <p:nvPr/>
        </p:nvSpPr>
        <p:spPr>
          <a:xfrm>
            <a:off x="10517017" y="1676009"/>
            <a:ext cx="6116536" cy="4186852"/>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SUPPORT VECTOR CLASSIFIER (Linear kernel)</a:t>
            </a:r>
          </a:p>
          <a:p>
            <a:pPr>
              <a:lnSpc>
                <a:spcPts val="4085"/>
              </a:lnSpc>
            </a:pPr>
            <a:r>
              <a:rPr lang="en-US" sz="2960" dirty="0">
                <a:solidFill>
                  <a:srgbClr val="FFFFFF"/>
                </a:solidFill>
                <a:latin typeface="Now"/>
              </a:rPr>
              <a:t>Accuracy : 26.2% </a:t>
            </a:r>
          </a:p>
          <a:p>
            <a:pPr>
              <a:lnSpc>
                <a:spcPts val="4085"/>
              </a:lnSpc>
            </a:pPr>
            <a:r>
              <a:rPr lang="en-US" sz="2960" dirty="0">
                <a:solidFill>
                  <a:srgbClr val="FFFFFF"/>
                </a:solidFill>
                <a:latin typeface="Now"/>
              </a:rPr>
              <a:t>Precision : 7%</a:t>
            </a:r>
          </a:p>
          <a:p>
            <a:pPr>
              <a:lnSpc>
                <a:spcPts val="4085"/>
              </a:lnSpc>
            </a:pPr>
            <a:r>
              <a:rPr lang="en-US" sz="2960" dirty="0">
                <a:solidFill>
                  <a:srgbClr val="FFFFFF"/>
                </a:solidFill>
                <a:latin typeface="Now"/>
              </a:rPr>
              <a:t>Recall : 26%</a:t>
            </a:r>
          </a:p>
          <a:p>
            <a:pPr>
              <a:lnSpc>
                <a:spcPts val="4085"/>
              </a:lnSpc>
            </a:pPr>
            <a:r>
              <a:rPr lang="en-US" sz="2960" dirty="0">
                <a:solidFill>
                  <a:srgbClr val="FFFFFF"/>
                </a:solidFill>
                <a:latin typeface="Now"/>
              </a:rPr>
              <a:t>F1 Score : 11%</a:t>
            </a:r>
          </a:p>
          <a:p>
            <a:pPr>
              <a:lnSpc>
                <a:spcPts val="4085"/>
              </a:lnSpc>
              <a:spcBef>
                <a:spcPct val="0"/>
              </a:spcBef>
            </a:pPr>
            <a:endParaRPr lang="en-US" sz="2960" dirty="0">
              <a:solidFill>
                <a:srgbClr val="FFFFFF"/>
              </a:solidFill>
              <a:latin typeface="Now"/>
            </a:endParaRPr>
          </a:p>
        </p:txBody>
      </p:sp>
      <p:sp>
        <p:nvSpPr>
          <p:cNvPr id="7" name="TextBox 7"/>
          <p:cNvSpPr txBox="1"/>
          <p:nvPr/>
        </p:nvSpPr>
        <p:spPr>
          <a:xfrm>
            <a:off x="10517017" y="6198650"/>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K NEAREST NEIGHBOUR</a:t>
            </a:r>
          </a:p>
          <a:p>
            <a:pPr>
              <a:lnSpc>
                <a:spcPts val="4085"/>
              </a:lnSpc>
            </a:pPr>
            <a:r>
              <a:rPr lang="en-US" sz="2960" dirty="0">
                <a:solidFill>
                  <a:srgbClr val="FFFFFF"/>
                </a:solidFill>
                <a:latin typeface="Now"/>
              </a:rPr>
              <a:t>Accuracy : 41.4%</a:t>
            </a:r>
          </a:p>
          <a:p>
            <a:pPr>
              <a:lnSpc>
                <a:spcPts val="4085"/>
              </a:lnSpc>
            </a:pPr>
            <a:r>
              <a:rPr lang="en-US" sz="2960" dirty="0">
                <a:solidFill>
                  <a:srgbClr val="FFFFFF"/>
                </a:solidFill>
                <a:latin typeface="Now"/>
              </a:rPr>
              <a:t>Precision : 41%</a:t>
            </a:r>
          </a:p>
          <a:p>
            <a:pPr>
              <a:lnSpc>
                <a:spcPts val="4085"/>
              </a:lnSpc>
            </a:pPr>
            <a:r>
              <a:rPr lang="en-US" sz="2960" dirty="0">
                <a:solidFill>
                  <a:srgbClr val="FFFFFF"/>
                </a:solidFill>
                <a:latin typeface="Now"/>
              </a:rPr>
              <a:t>Recall : 41%</a:t>
            </a:r>
          </a:p>
          <a:p>
            <a:pPr>
              <a:lnSpc>
                <a:spcPts val="4085"/>
              </a:lnSpc>
            </a:pPr>
            <a:r>
              <a:rPr lang="en-US" sz="2960" dirty="0">
                <a:solidFill>
                  <a:srgbClr val="FFFFFF"/>
                </a:solidFill>
                <a:latin typeface="Now"/>
              </a:rPr>
              <a:t>F1 Score </a:t>
            </a:r>
            <a:r>
              <a:rPr lang="en-US" sz="2960">
                <a:solidFill>
                  <a:srgbClr val="FFFFFF"/>
                </a:solidFill>
                <a:latin typeface="Now"/>
              </a:rPr>
              <a:t>: 41% </a:t>
            </a:r>
            <a:endParaRPr lang="en-US" sz="2960" dirty="0">
              <a:solidFill>
                <a:srgbClr val="FFFFFF"/>
              </a:solidFill>
              <a:latin typeface="Now"/>
            </a:endParaRPr>
          </a:p>
          <a:p>
            <a:pPr>
              <a:lnSpc>
                <a:spcPts val="4085"/>
              </a:lnSpc>
              <a:spcBef>
                <a:spcPct val="0"/>
              </a:spcBef>
            </a:pPr>
            <a:endParaRPr lang="en-US" sz="2960" dirty="0">
              <a:solidFill>
                <a:srgbClr val="FFFFFF"/>
              </a:solidFill>
              <a:latin typeface="Now"/>
            </a:endParaRPr>
          </a:p>
        </p:txBody>
      </p:sp>
      <p:sp>
        <p:nvSpPr>
          <p:cNvPr id="8" name="Freeform 8"/>
          <p:cNvSpPr/>
          <p:nvPr/>
        </p:nvSpPr>
        <p:spPr>
          <a:xfrm>
            <a:off x="1274723" y="6119349"/>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9" name="TextBox 9"/>
          <p:cNvSpPr txBox="1"/>
          <p:nvPr/>
        </p:nvSpPr>
        <p:spPr>
          <a:xfrm>
            <a:off x="1582343" y="6071724"/>
            <a:ext cx="6116536" cy="4186852"/>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SUPPORT VECTOR CLASSIFIER (RBF kernel)</a:t>
            </a:r>
          </a:p>
          <a:p>
            <a:pPr>
              <a:lnSpc>
                <a:spcPts val="4085"/>
              </a:lnSpc>
            </a:pPr>
            <a:r>
              <a:rPr lang="en-US" sz="2960" dirty="0">
                <a:solidFill>
                  <a:srgbClr val="FFFFFF"/>
                </a:solidFill>
                <a:latin typeface="Now"/>
              </a:rPr>
              <a:t>Accuracy : 47% </a:t>
            </a:r>
          </a:p>
          <a:p>
            <a:pPr>
              <a:lnSpc>
                <a:spcPts val="4085"/>
              </a:lnSpc>
            </a:pPr>
            <a:r>
              <a:rPr lang="en-US" sz="2960" dirty="0">
                <a:solidFill>
                  <a:srgbClr val="FFFFFF"/>
                </a:solidFill>
                <a:latin typeface="Now"/>
              </a:rPr>
              <a:t>Precision : 45% </a:t>
            </a:r>
          </a:p>
          <a:p>
            <a:pPr>
              <a:lnSpc>
                <a:spcPts val="4085"/>
              </a:lnSpc>
            </a:pPr>
            <a:r>
              <a:rPr lang="en-US" sz="2960" dirty="0">
                <a:solidFill>
                  <a:srgbClr val="FFFFFF"/>
                </a:solidFill>
                <a:latin typeface="Now"/>
              </a:rPr>
              <a:t>Recall : 47%</a:t>
            </a:r>
          </a:p>
          <a:p>
            <a:pPr>
              <a:lnSpc>
                <a:spcPts val="4085"/>
              </a:lnSpc>
            </a:pPr>
            <a:r>
              <a:rPr lang="en-US" sz="2960" dirty="0">
                <a:solidFill>
                  <a:srgbClr val="FFFFFF"/>
                </a:solidFill>
                <a:latin typeface="Now"/>
              </a:rPr>
              <a:t>F1 Score : 45% </a:t>
            </a:r>
          </a:p>
          <a:p>
            <a:pPr>
              <a:lnSpc>
                <a:spcPts val="4085"/>
              </a:lnSpc>
              <a:spcBef>
                <a:spcPct val="0"/>
              </a:spcBef>
            </a:pPr>
            <a:endParaRPr lang="en-US" sz="2960" dirty="0">
              <a:solidFill>
                <a:srgbClr val="FFFFFF"/>
              </a:solidFill>
              <a:latin typeface="Now"/>
            </a:endParaRPr>
          </a:p>
        </p:txBody>
      </p:sp>
      <p:sp>
        <p:nvSpPr>
          <p:cNvPr id="10" name="Freeform 5">
            <a:extLst>
              <a:ext uri="{FF2B5EF4-FFF2-40B4-BE49-F238E27FC236}">
                <a16:creationId xmlns:a16="http://schemas.microsoft.com/office/drawing/2014/main" id="{CFA3AF91-15FA-461A-94A0-ED4C8C0AE2FC}"/>
              </a:ext>
            </a:extLst>
          </p:cNvPr>
          <p:cNvSpPr/>
          <p:nvPr/>
        </p:nvSpPr>
        <p:spPr>
          <a:xfrm>
            <a:off x="10209397" y="6229433"/>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3933" y="3472818"/>
            <a:ext cx="17800134" cy="1351139"/>
          </a:xfrm>
          <a:prstGeom prst="rect">
            <a:avLst/>
          </a:prstGeom>
        </p:spPr>
        <p:txBody>
          <a:bodyPr lIns="0" tIns="0" rIns="0" bIns="0" rtlCol="0" anchor="t">
            <a:spAutoFit/>
          </a:bodyPr>
          <a:lstStyle/>
          <a:p>
            <a:pPr algn="ctr">
              <a:lnSpc>
                <a:spcPts val="10860"/>
              </a:lnSpc>
              <a:spcBef>
                <a:spcPct val="0"/>
              </a:spcBef>
            </a:pPr>
            <a:r>
              <a:rPr lang="en-US" sz="7870" dirty="0">
                <a:solidFill>
                  <a:srgbClr val="051D40"/>
                </a:solidFill>
                <a:latin typeface="Now Bold"/>
              </a:rPr>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03FD8-E64C-4318-8841-EDBFB9286497}"/>
              </a:ext>
            </a:extLst>
          </p:cNvPr>
          <p:cNvSpPr txBox="1"/>
          <p:nvPr/>
        </p:nvSpPr>
        <p:spPr>
          <a:xfrm>
            <a:off x="381000" y="1257300"/>
            <a:ext cx="17449800" cy="827919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KNN Classifier (Accuracy: 0.414): </a:t>
            </a:r>
            <a:r>
              <a:rPr lang="en-US" sz="2800" dirty="0"/>
              <a:t>The KNN model has relatively low accuracy. It struggles to distinguish between classes, especially the "Moderate" class. The precision, recall, and F1-scores for all classes are relatively low.</a:t>
            </a:r>
          </a:p>
          <a:p>
            <a:endParaRPr lang="en-US" sz="2800" dirty="0"/>
          </a:p>
          <a:p>
            <a:pPr marL="342900" indent="-342900">
              <a:buFont typeface="Arial" panose="020B0604020202020204" pitchFamily="34" charset="0"/>
              <a:buChar char="•"/>
            </a:pPr>
            <a:r>
              <a:rPr lang="en-US" sz="2800" b="1" dirty="0"/>
              <a:t>Decision Tree (Accuracy: 0.4): </a:t>
            </a:r>
            <a:r>
              <a:rPr lang="en-US" sz="2800" dirty="0"/>
              <a:t>The Decision Tree model performs similarly to the KNN model, with low accuracy and relatively low precision, recall, and F1-scores for all classes.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b="1" dirty="0"/>
              <a:t>Logistic Model (Accuracy: 0.445): </a:t>
            </a:r>
            <a:r>
              <a:rPr lang="en-US" sz="2800" dirty="0"/>
              <a:t>The logistic regression model performs slightly better than KNN and Decision Tree, with higher accuracy. It shows better performance in classifying "Low" but struggles with the "Moderate" class.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b="1" dirty="0"/>
              <a:t>Random Forest (Accuracy: 0.503): </a:t>
            </a:r>
            <a:r>
              <a:rPr lang="en-US" sz="2800" dirty="0"/>
              <a:t>The Random Forest model, tuned using grid search, improves the accuracy compared to the previous models. It provides better precision, recall, and F1-scores for all classes compared to KNN, Decision Tree, and Logistic Regression.</a:t>
            </a:r>
          </a:p>
          <a:p>
            <a:endParaRPr lang="en-US" sz="2800" dirty="0"/>
          </a:p>
          <a:p>
            <a:pPr marL="342900" indent="-342900">
              <a:buFont typeface="Arial" panose="020B0604020202020204" pitchFamily="34" charset="0"/>
              <a:buChar char="•"/>
            </a:pPr>
            <a:r>
              <a:rPr lang="en-US" sz="2800" b="1" dirty="0"/>
              <a:t>Random Forest (Accuracy: 0.505): </a:t>
            </a:r>
            <a:r>
              <a:rPr lang="en-US" sz="2800" dirty="0"/>
              <a:t>The Random Forest model, tuned using random search, achieves a similar level of performance as the grid search-tuned model, with slightly higher accuracy. It still provides the best performance among the models tested.</a:t>
            </a:r>
          </a:p>
          <a:p>
            <a:endParaRPr lang="en-US" sz="2800" b="1" dirty="0"/>
          </a:p>
          <a:p>
            <a:pPr marL="342900" indent="-342900">
              <a:buFont typeface="Arial" panose="020B0604020202020204" pitchFamily="34" charset="0"/>
              <a:buChar char="•"/>
            </a:pPr>
            <a:r>
              <a:rPr lang="en-US" sz="2800" b="1" dirty="0"/>
              <a:t>Linear Kernel (Accuracy: 0.262): </a:t>
            </a:r>
            <a:r>
              <a:rPr lang="en-US" sz="2800" dirty="0"/>
              <a:t>The SVM model with a linear kernel performs poorly, with very low accuracy. It only classifies instances into the "Low" class and misclassifies all others.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03FD8-E64C-4318-8841-EDBFB9286497}"/>
              </a:ext>
            </a:extLst>
          </p:cNvPr>
          <p:cNvSpPr txBox="1"/>
          <p:nvPr/>
        </p:nvSpPr>
        <p:spPr>
          <a:xfrm>
            <a:off x="419100" y="1790700"/>
            <a:ext cx="17449800" cy="433965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RBF Kernel (Accuracy: 0.47): </a:t>
            </a:r>
            <a:r>
              <a:rPr lang="en-US" sz="2800" dirty="0"/>
              <a:t>The SVM model with an RBF kernel, tuned using grid search, has improved accuracy compared to the models with lower performance. It shows reasonable performance in classifying all three classes.</a:t>
            </a:r>
          </a:p>
          <a:p>
            <a:endParaRPr lang="en-US" sz="2800" dirty="0"/>
          </a:p>
          <a:p>
            <a:pPr marL="342900" indent="-342900">
              <a:buFont typeface="Arial" panose="020B0604020202020204" pitchFamily="34" charset="0"/>
              <a:buChar char="•"/>
            </a:pPr>
            <a:r>
              <a:rPr lang="en-US" sz="2800" dirty="0"/>
              <a:t>Based on the provided accuracy and classification reports, it appears that the Random Forest model and the SVM model with an RBF kernel are the best-fit models among those tested. These models provide the highest accuracy and better precision, recall, and F1-scores for all classes compared to the other models.</a:t>
            </a:r>
          </a:p>
          <a:p>
            <a:endParaRPr lang="en-US" sz="2800" dirty="0"/>
          </a:p>
          <a:p>
            <a:pPr marL="342900" indent="-342900">
              <a:buFont typeface="Arial" panose="020B0604020202020204" pitchFamily="34" charset="0"/>
              <a:buChar char="•"/>
            </a:pPr>
            <a:r>
              <a:rPr lang="en-US" sz="2800" dirty="0"/>
              <a:t>However, to determine the best-fit model, it's essential to consider other factors such as the specific goals of the classification task, the importance of precision and recall for each class, and computational efficiency.</a:t>
            </a:r>
            <a:endParaRPr lang="en-IN" sz="28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652249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381000" y="3619500"/>
            <a:ext cx="17056510" cy="2950423"/>
          </a:xfrm>
          <a:prstGeom prst="rect">
            <a:avLst/>
          </a:prstGeom>
        </p:spPr>
        <p:txBody>
          <a:bodyPr lIns="0" tIns="0" rIns="0" bIns="0" rtlCol="0" anchor="t">
            <a:spAutoFit/>
          </a:bodyPr>
          <a:lstStyle/>
          <a:p>
            <a:pPr algn="ctr">
              <a:lnSpc>
                <a:spcPts val="11528"/>
              </a:lnSpc>
            </a:pPr>
            <a:r>
              <a:rPr lang="en-US" sz="9607" dirty="0">
                <a:solidFill>
                  <a:srgbClr val="FFFBFB"/>
                </a:solidFill>
                <a:latin typeface="Now Bold"/>
              </a:rPr>
              <a:t>THANK </a:t>
            </a:r>
          </a:p>
          <a:p>
            <a:pPr algn="ctr">
              <a:lnSpc>
                <a:spcPts val="11528"/>
              </a:lnSpc>
            </a:pPr>
            <a:r>
              <a:rPr lang="en-US" sz="9607" dirty="0">
                <a:solidFill>
                  <a:srgbClr val="FFFBFB"/>
                </a:solidFill>
                <a:latin typeface="Now Bold"/>
              </a:rPr>
              <a:t>YOU</a:t>
            </a:r>
          </a:p>
        </p:txBody>
      </p:sp>
    </p:spTree>
    <p:extLst>
      <p:ext uri="{BB962C8B-B14F-4D97-AF65-F5344CB8AC3E}">
        <p14:creationId xmlns:p14="http://schemas.microsoft.com/office/powerpoint/2010/main" val="19916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28600" y="1368032"/>
            <a:ext cx="10603523" cy="1028615"/>
          </a:xfrm>
          <a:prstGeom prst="rect">
            <a:avLst/>
          </a:prstGeom>
        </p:spPr>
        <p:txBody>
          <a:bodyPr wrap="square" lIns="0" tIns="0" rIns="0" bIns="0" rtlCol="0" anchor="t">
            <a:spAutoFit/>
          </a:bodyPr>
          <a:lstStyle/>
          <a:p>
            <a:pPr algn="ctr">
              <a:lnSpc>
                <a:spcPts val="8262"/>
              </a:lnSpc>
              <a:spcBef>
                <a:spcPct val="0"/>
              </a:spcBef>
            </a:pPr>
            <a:r>
              <a:rPr lang="en-US" sz="5987" dirty="0">
                <a:solidFill>
                  <a:srgbClr val="1E1E49"/>
                </a:solidFill>
                <a:latin typeface="Now Bold"/>
              </a:rPr>
              <a:t>TABLE OF CONTENTS</a:t>
            </a:r>
          </a:p>
        </p:txBody>
      </p:sp>
      <p:sp>
        <p:nvSpPr>
          <p:cNvPr id="3" name="TextBox 3"/>
          <p:cNvSpPr txBox="1"/>
          <p:nvPr/>
        </p:nvSpPr>
        <p:spPr>
          <a:xfrm>
            <a:off x="457200" y="2400300"/>
            <a:ext cx="16744504" cy="7562968"/>
          </a:xfrm>
          <a:prstGeom prst="rect">
            <a:avLst/>
          </a:prstGeom>
        </p:spPr>
        <p:txBody>
          <a:bodyPr lIns="0" tIns="0" rIns="0" bIns="0" rtlCol="0" anchor="t">
            <a:spAutoFit/>
          </a:bodyPr>
          <a:lstStyle/>
          <a:p>
            <a:pPr marL="1079486" lvl="1" indent="-539743">
              <a:lnSpc>
                <a:spcPts val="10049"/>
              </a:lnSpc>
              <a:buFont typeface="Arial"/>
              <a:buChar char="•"/>
            </a:pPr>
            <a:r>
              <a:rPr lang="en-US" sz="4999" dirty="0">
                <a:solidFill>
                  <a:srgbClr val="FFFFFF"/>
                </a:solidFill>
                <a:latin typeface="Now"/>
              </a:rPr>
              <a:t>Business question</a:t>
            </a:r>
          </a:p>
          <a:p>
            <a:pPr marL="1079486" lvl="1" indent="-539743">
              <a:lnSpc>
                <a:spcPts val="10049"/>
              </a:lnSpc>
              <a:buFont typeface="Arial"/>
              <a:buChar char="•"/>
            </a:pPr>
            <a:r>
              <a:rPr lang="en-US" sz="4999" dirty="0">
                <a:solidFill>
                  <a:srgbClr val="FFFFFF"/>
                </a:solidFill>
                <a:latin typeface="Now"/>
              </a:rPr>
              <a:t>How could Business Analytics solve this problem</a:t>
            </a:r>
          </a:p>
          <a:p>
            <a:pPr marL="1079486" lvl="1" indent="-539743">
              <a:lnSpc>
                <a:spcPts val="10049"/>
              </a:lnSpc>
              <a:buFont typeface="Arial"/>
              <a:buChar char="•"/>
            </a:pPr>
            <a:r>
              <a:rPr lang="en-US" sz="4999" dirty="0">
                <a:solidFill>
                  <a:srgbClr val="FFFFFF"/>
                </a:solidFill>
                <a:latin typeface="Now"/>
              </a:rPr>
              <a:t>Our approach towards the problem</a:t>
            </a:r>
          </a:p>
          <a:p>
            <a:pPr marL="1079486" lvl="1" indent="-539743">
              <a:lnSpc>
                <a:spcPts val="10049"/>
              </a:lnSpc>
              <a:buFont typeface="Arial"/>
              <a:buChar char="•"/>
            </a:pPr>
            <a:r>
              <a:rPr lang="en-US" sz="4999" dirty="0">
                <a:solidFill>
                  <a:srgbClr val="FFFFFF"/>
                </a:solidFill>
                <a:latin typeface="Now"/>
              </a:rPr>
              <a:t>Exploratory Data Analysis highlights</a:t>
            </a:r>
          </a:p>
          <a:p>
            <a:pPr marL="1079486" lvl="1" indent="-539743">
              <a:lnSpc>
                <a:spcPts val="10049"/>
              </a:lnSpc>
              <a:buFont typeface="Arial"/>
              <a:buChar char="•"/>
            </a:pPr>
            <a:r>
              <a:rPr lang="en-US" sz="4999" dirty="0">
                <a:solidFill>
                  <a:srgbClr val="FFFFFF"/>
                </a:solidFill>
                <a:latin typeface="Now"/>
              </a:rPr>
              <a:t>Conclusion</a:t>
            </a:r>
          </a:p>
          <a:p>
            <a:pPr algn="ctr">
              <a:lnSpc>
                <a:spcPts val="10049"/>
              </a:lnSpc>
            </a:pPr>
            <a:endParaRPr lang="en-US" sz="4999" dirty="0">
              <a:solidFill>
                <a:srgbClr val="FFFFFF"/>
              </a:solidFill>
              <a:latin typeface="N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416203" y="4355989"/>
            <a:ext cx="11455594" cy="1432146"/>
          </a:xfrm>
          <a:prstGeom prst="rect">
            <a:avLst/>
          </a:prstGeom>
        </p:spPr>
        <p:txBody>
          <a:bodyPr lIns="0" tIns="0" rIns="0" bIns="0" rtlCol="0" anchor="t">
            <a:spAutoFit/>
          </a:bodyPr>
          <a:lstStyle/>
          <a:p>
            <a:pPr algn="ctr">
              <a:lnSpc>
                <a:spcPts val="11688"/>
              </a:lnSpc>
              <a:spcBef>
                <a:spcPct val="0"/>
              </a:spcBef>
            </a:pPr>
            <a:r>
              <a:rPr lang="en-US" sz="8470">
                <a:solidFill>
                  <a:srgbClr val="051D40"/>
                </a:solidFill>
                <a:latin typeface="Now Bold"/>
              </a:rPr>
              <a:t>BUSINESS QUESTION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197519" y="930275"/>
            <a:ext cx="17892962" cy="8328025"/>
          </a:xfrm>
          <a:prstGeom prst="rect">
            <a:avLst/>
          </a:prstGeom>
        </p:spPr>
        <p:txBody>
          <a:bodyPr lIns="0" tIns="0" rIns="0" bIns="0" rtlCol="0" anchor="t">
            <a:spAutoFit/>
          </a:bodyPr>
          <a:lstStyle/>
          <a:p>
            <a:pPr>
              <a:lnSpc>
                <a:spcPts val="7999"/>
              </a:lnSpc>
            </a:pPr>
            <a:r>
              <a:rPr lang="en-US" sz="3999">
                <a:solidFill>
                  <a:srgbClr val="FFFFFF"/>
                </a:solidFill>
                <a:latin typeface="Now"/>
              </a:rPr>
              <a:t>•What factors most significantly influence the popularity of online news articles, and how can we predict and improve the number of shares these articles receive on social networks?</a:t>
            </a:r>
          </a:p>
          <a:p>
            <a:pPr>
              <a:lnSpc>
                <a:spcPts val="4439"/>
              </a:lnSpc>
            </a:pPr>
            <a:endParaRPr lang="en-US" sz="3999">
              <a:solidFill>
                <a:srgbClr val="FFFFFF"/>
              </a:solidFill>
              <a:latin typeface="Now"/>
            </a:endParaRPr>
          </a:p>
          <a:p>
            <a:pPr>
              <a:lnSpc>
                <a:spcPts val="7999"/>
              </a:lnSpc>
            </a:pPr>
            <a:r>
              <a:rPr lang="en-US" sz="3999">
                <a:solidFill>
                  <a:srgbClr val="FFFFFF"/>
                </a:solidFill>
                <a:latin typeface="Now"/>
              </a:rPr>
              <a:t>•How do different content channels affect audience engagement, and what strategies can we adopt to enhance sharing in these categories?</a:t>
            </a:r>
          </a:p>
          <a:p>
            <a:pPr>
              <a:lnSpc>
                <a:spcPts val="6359"/>
              </a:lnSpc>
            </a:pPr>
            <a:endParaRPr lang="en-US" sz="3999">
              <a:solidFill>
                <a:srgbClr val="FFFFFF"/>
              </a:solidFill>
              <a:latin typeface="Now"/>
            </a:endParaRPr>
          </a:p>
          <a:p>
            <a:pPr>
              <a:lnSpc>
                <a:spcPts val="7999"/>
              </a:lnSpc>
            </a:pPr>
            <a:r>
              <a:rPr lang="en-US" sz="3999">
                <a:solidFill>
                  <a:srgbClr val="FFFFFF"/>
                </a:solidFill>
                <a:latin typeface="Now"/>
              </a:rPr>
              <a:t>•Which types of articles or topics are more likely to be shared, and how can we align our content creation with these trends?</a:t>
            </a:r>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66675" cap="sq">
            <a:solidFill>
              <a:srgbClr val="000000"/>
            </a:solidFill>
            <a:prstDash val="solid"/>
            <a:miter/>
          </a:ln>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3933" y="3713267"/>
            <a:ext cx="17800134" cy="2727116"/>
          </a:xfrm>
          <a:prstGeom prst="rect">
            <a:avLst/>
          </a:prstGeom>
        </p:spPr>
        <p:txBody>
          <a:bodyPr lIns="0" tIns="0" rIns="0" bIns="0" rtlCol="0" anchor="t">
            <a:spAutoFit/>
          </a:bodyPr>
          <a:lstStyle/>
          <a:p>
            <a:pPr algn="ctr">
              <a:lnSpc>
                <a:spcPts val="10860"/>
              </a:lnSpc>
              <a:spcBef>
                <a:spcPct val="0"/>
              </a:spcBef>
            </a:pPr>
            <a:r>
              <a:rPr lang="en-US" sz="7870">
                <a:solidFill>
                  <a:srgbClr val="051D40"/>
                </a:solidFill>
                <a:latin typeface="Now Bold"/>
              </a:rPr>
              <a:t>HOW COULD BUSINESS ANALYTICS SOLVE THE  PROBLEM?</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0" y="702022"/>
            <a:ext cx="18074202" cy="9584978"/>
          </a:xfrm>
          <a:prstGeom prst="rect">
            <a:avLst/>
          </a:prstGeom>
        </p:spPr>
        <p:txBody>
          <a:bodyPr lIns="0" tIns="0" rIns="0" bIns="0" rtlCol="0" anchor="t">
            <a:spAutoFit/>
          </a:bodyPr>
          <a:lstStyle/>
          <a:p>
            <a:pPr marL="699759" lvl="1" indent="-349880">
              <a:lnSpc>
                <a:spcPts val="4472"/>
              </a:lnSpc>
              <a:buFont typeface="Arial"/>
              <a:buChar char="•"/>
            </a:pPr>
            <a:r>
              <a:rPr lang="en-US" sz="3241" dirty="0">
                <a:solidFill>
                  <a:srgbClr val="FFFFFF"/>
                </a:solidFill>
                <a:latin typeface="Now"/>
              </a:rPr>
              <a:t>Business analytics can help identify the most influential factors affecting the popularity of online news articles, such as content quality, headlines, timing, and audience demographics. This analysis guides decision-making for content creators and marketers.</a:t>
            </a:r>
          </a:p>
          <a:p>
            <a:pPr>
              <a:lnSpc>
                <a:spcPts val="4472"/>
              </a:lnSpc>
            </a:pPr>
            <a:endParaRPr lang="en-US" sz="3241" dirty="0">
              <a:solidFill>
                <a:srgbClr val="FFFFFF"/>
              </a:solidFill>
              <a:latin typeface="Now"/>
            </a:endParaRPr>
          </a:p>
          <a:p>
            <a:pPr marL="699759" lvl="1" indent="-349880">
              <a:lnSpc>
                <a:spcPts val="4472"/>
              </a:lnSpc>
              <a:buFont typeface="Arial"/>
              <a:buChar char="•"/>
            </a:pPr>
            <a:r>
              <a:rPr lang="en-US" sz="3241" dirty="0">
                <a:solidFill>
                  <a:srgbClr val="FFFFFF"/>
                </a:solidFill>
                <a:latin typeface="Now"/>
              </a:rPr>
              <a:t>By leveraging data analytics, we can develop predictive models that estimate the number of shares an article is likely to receive. This aids in optimizing content creation strategies and resource allocation.</a:t>
            </a:r>
          </a:p>
          <a:p>
            <a:pPr>
              <a:lnSpc>
                <a:spcPts val="4472"/>
              </a:lnSpc>
            </a:pPr>
            <a:endParaRPr lang="en-US" sz="3241" dirty="0">
              <a:solidFill>
                <a:srgbClr val="FFFFFF"/>
              </a:solidFill>
              <a:latin typeface="Now"/>
            </a:endParaRPr>
          </a:p>
          <a:p>
            <a:pPr marL="699759" lvl="1" indent="-349880">
              <a:lnSpc>
                <a:spcPts val="4472"/>
              </a:lnSpc>
              <a:buFont typeface="Arial"/>
              <a:buChar char="•"/>
            </a:pPr>
            <a:r>
              <a:rPr lang="en-US" sz="3241" dirty="0">
                <a:solidFill>
                  <a:srgbClr val="FFFFFF"/>
                </a:solidFill>
                <a:latin typeface="Now"/>
              </a:rPr>
              <a:t>Business analytics can reveal how different content channels impact audience engagement. Analyzing these insights, we can develop tailored strategies to enhance sharing in each category.</a:t>
            </a:r>
          </a:p>
          <a:p>
            <a:pPr>
              <a:lnSpc>
                <a:spcPts val="4472"/>
              </a:lnSpc>
            </a:pPr>
            <a:endParaRPr lang="en-US" sz="3241" dirty="0">
              <a:solidFill>
                <a:srgbClr val="FFFFFF"/>
              </a:solidFill>
              <a:latin typeface="Now"/>
            </a:endParaRPr>
          </a:p>
          <a:p>
            <a:pPr marL="699759" lvl="1" indent="-349880">
              <a:lnSpc>
                <a:spcPts val="4472"/>
              </a:lnSpc>
              <a:buFont typeface="Arial"/>
              <a:buChar char="•"/>
            </a:pPr>
            <a:r>
              <a:rPr lang="en-US" sz="3241" dirty="0">
                <a:solidFill>
                  <a:srgbClr val="FFFFFF"/>
                </a:solidFill>
                <a:latin typeface="Now"/>
              </a:rPr>
              <a:t>Business analytics helps determine which article types or topics are more shareable, enabling content creators to align their strategies with popular trends, ultimately increasing the reach and impact of their content.</a:t>
            </a:r>
          </a:p>
          <a:p>
            <a:pPr>
              <a:lnSpc>
                <a:spcPts val="4472"/>
              </a:lnSpc>
            </a:pPr>
            <a:endParaRPr lang="en-US" sz="3241" dirty="0">
              <a:solidFill>
                <a:srgbClr val="FFFFFF"/>
              </a:solidFill>
              <a:latin typeface="Now"/>
            </a:endParaRPr>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66675" cap="sq">
            <a:solidFill>
              <a:srgbClr val="000000"/>
            </a:solidFill>
            <a:prstDash val="solid"/>
            <a:miter/>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13628" y="914400"/>
            <a:ext cx="18044067" cy="1164833"/>
          </a:xfrm>
          <a:prstGeom prst="rect">
            <a:avLst/>
          </a:prstGeom>
        </p:spPr>
        <p:txBody>
          <a:bodyPr lIns="0" tIns="0" rIns="0" bIns="0" rtlCol="0" anchor="t">
            <a:spAutoFit/>
          </a:bodyPr>
          <a:lstStyle/>
          <a:p>
            <a:pPr algn="ctr">
              <a:lnSpc>
                <a:spcPts val="9491"/>
              </a:lnSpc>
              <a:spcBef>
                <a:spcPct val="0"/>
              </a:spcBef>
            </a:pPr>
            <a:r>
              <a:rPr lang="en-US" sz="6878">
                <a:solidFill>
                  <a:srgbClr val="051D40"/>
                </a:solidFill>
                <a:latin typeface="Now Bold"/>
              </a:rPr>
              <a:t>DATA SOURCE</a:t>
            </a:r>
          </a:p>
        </p:txBody>
      </p:sp>
      <p:sp>
        <p:nvSpPr>
          <p:cNvPr id="3" name="TextBox 3"/>
          <p:cNvSpPr txBox="1"/>
          <p:nvPr/>
        </p:nvSpPr>
        <p:spPr>
          <a:xfrm>
            <a:off x="1378570" y="2970550"/>
            <a:ext cx="16788161" cy="1785169"/>
          </a:xfrm>
          <a:prstGeom prst="rect">
            <a:avLst/>
          </a:prstGeom>
        </p:spPr>
        <p:txBody>
          <a:bodyPr lIns="0" tIns="0" rIns="0" bIns="0" rtlCol="0" anchor="t">
            <a:spAutoFit/>
          </a:bodyPr>
          <a:lstStyle/>
          <a:p>
            <a:pPr marL="571500" indent="-571500">
              <a:lnSpc>
                <a:spcPts val="4891"/>
              </a:lnSpc>
              <a:buFont typeface="Arial" panose="020B0604020202020204" pitchFamily="34" charset="0"/>
              <a:buChar char="•"/>
            </a:pPr>
            <a:r>
              <a:rPr lang="en-US" sz="3544" dirty="0">
                <a:solidFill>
                  <a:srgbClr val="FFFFFF"/>
                </a:solidFill>
                <a:latin typeface="Now"/>
              </a:rPr>
              <a:t>The data is obtained from UCI Machine Learning Repository, and the data was meticulously curated by a team of four.</a:t>
            </a:r>
          </a:p>
          <a:p>
            <a:pPr algn="ctr">
              <a:lnSpc>
                <a:spcPts val="4063"/>
              </a:lnSpc>
              <a:spcBef>
                <a:spcPct val="0"/>
              </a:spcBef>
            </a:pPr>
            <a:endParaRPr lang="en-US" sz="3544" dirty="0">
              <a:solidFill>
                <a:srgbClr val="FFFFFF"/>
              </a:solidFill>
              <a:latin typeface="Now"/>
            </a:endParaRPr>
          </a:p>
        </p:txBody>
      </p:sp>
      <p:sp>
        <p:nvSpPr>
          <p:cNvPr id="4" name="TextBox 4"/>
          <p:cNvSpPr txBox="1"/>
          <p:nvPr/>
        </p:nvSpPr>
        <p:spPr>
          <a:xfrm>
            <a:off x="1378570" y="5295900"/>
            <a:ext cx="17030700" cy="1862113"/>
          </a:xfrm>
          <a:prstGeom prst="rect">
            <a:avLst/>
          </a:prstGeom>
        </p:spPr>
        <p:txBody>
          <a:bodyPr lIns="0" tIns="0" rIns="0" bIns="0" rtlCol="0" anchor="t">
            <a:spAutoFit/>
          </a:bodyPr>
          <a:lstStyle/>
          <a:p>
            <a:pPr marL="571500" indent="-571500">
              <a:lnSpc>
                <a:spcPts val="4891"/>
              </a:lnSpc>
              <a:buFont typeface="Arial" panose="020B0604020202020204" pitchFamily="34" charset="0"/>
              <a:buChar char="•"/>
            </a:pPr>
            <a:r>
              <a:rPr lang="en-US" sz="3544" dirty="0">
                <a:solidFill>
                  <a:srgbClr val="FFFFFF"/>
                </a:solidFill>
                <a:latin typeface="Now"/>
              </a:rPr>
              <a:t>This dataset provides a comprehensive collection of attributes related to online articles published by Mashable over a span of two years. </a:t>
            </a:r>
          </a:p>
          <a:p>
            <a:pPr>
              <a:lnSpc>
                <a:spcPts val="4891"/>
              </a:lnSpc>
              <a:spcBef>
                <a:spcPct val="0"/>
              </a:spcBef>
            </a:pPr>
            <a:endParaRPr lang="en-US" sz="3544" dirty="0">
              <a:solidFill>
                <a:srgbClr val="FFFFFF"/>
              </a:solidFill>
              <a:latin typeface="Now"/>
            </a:endParaRPr>
          </a:p>
        </p:txBody>
      </p:sp>
      <p:sp>
        <p:nvSpPr>
          <p:cNvPr id="5" name="Freeform 5"/>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85725" cap="sq">
            <a:solidFill>
              <a:srgbClr val="000000"/>
            </a:solidFill>
            <a:prstDash val="solid"/>
            <a:miter/>
          </a:ln>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13628" y="914400"/>
            <a:ext cx="18044067" cy="1164833"/>
          </a:xfrm>
          <a:prstGeom prst="rect">
            <a:avLst/>
          </a:prstGeom>
        </p:spPr>
        <p:txBody>
          <a:bodyPr lIns="0" tIns="0" rIns="0" bIns="0" rtlCol="0" anchor="t">
            <a:spAutoFit/>
          </a:bodyPr>
          <a:lstStyle/>
          <a:p>
            <a:pPr algn="ctr">
              <a:lnSpc>
                <a:spcPts val="9491"/>
              </a:lnSpc>
              <a:spcBef>
                <a:spcPct val="0"/>
              </a:spcBef>
            </a:pPr>
            <a:r>
              <a:rPr lang="en-US" sz="6878">
                <a:solidFill>
                  <a:srgbClr val="051D40"/>
                </a:solidFill>
                <a:latin typeface="Now Bold"/>
              </a:rPr>
              <a:t>OVERVIEW</a:t>
            </a:r>
          </a:p>
        </p:txBody>
      </p:sp>
      <p:sp>
        <p:nvSpPr>
          <p:cNvPr id="3" name="TextBox 3"/>
          <p:cNvSpPr txBox="1"/>
          <p:nvPr/>
        </p:nvSpPr>
        <p:spPr>
          <a:xfrm>
            <a:off x="1237785" y="3562044"/>
            <a:ext cx="2428420" cy="3718636"/>
          </a:xfrm>
          <a:prstGeom prst="rect">
            <a:avLst/>
          </a:prstGeom>
        </p:spPr>
        <p:txBody>
          <a:bodyPr lIns="0" tIns="0" rIns="0" bIns="0" rtlCol="0" anchor="t">
            <a:spAutoFit/>
          </a:bodyPr>
          <a:lstStyle/>
          <a:p>
            <a:pPr algn="ctr">
              <a:lnSpc>
                <a:spcPts val="4250"/>
              </a:lnSpc>
            </a:pPr>
            <a:r>
              <a:rPr lang="en-US" sz="3080">
                <a:solidFill>
                  <a:srgbClr val="FFFFFF"/>
                </a:solidFill>
                <a:latin typeface="Now Bold"/>
              </a:rPr>
              <a:t>Entries</a:t>
            </a:r>
          </a:p>
          <a:p>
            <a:pPr algn="ctr">
              <a:lnSpc>
                <a:spcPts val="4250"/>
              </a:lnSpc>
            </a:pPr>
            <a:r>
              <a:rPr lang="en-US" sz="3080">
                <a:solidFill>
                  <a:srgbClr val="FFFFFF"/>
                </a:solidFill>
                <a:latin typeface="Now"/>
              </a:rPr>
              <a:t>There are 39,644</a:t>
            </a:r>
          </a:p>
          <a:p>
            <a:pPr algn="ctr">
              <a:lnSpc>
                <a:spcPts val="4250"/>
              </a:lnSpc>
            </a:pPr>
            <a:r>
              <a:rPr lang="en-US" sz="3080">
                <a:solidFill>
                  <a:srgbClr val="FFFFFF"/>
                </a:solidFill>
                <a:latin typeface="Now"/>
              </a:rPr>
              <a:t>Entries in the dataset</a:t>
            </a:r>
          </a:p>
          <a:p>
            <a:pPr algn="ctr">
              <a:lnSpc>
                <a:spcPts val="4250"/>
              </a:lnSpc>
            </a:pPr>
            <a:r>
              <a:rPr lang="en-US" sz="3080">
                <a:solidFill>
                  <a:srgbClr val="FFFFFF"/>
                </a:solidFill>
                <a:latin typeface="Now"/>
              </a:rPr>
              <a:t> </a:t>
            </a:r>
          </a:p>
          <a:p>
            <a:pPr>
              <a:lnSpc>
                <a:spcPts val="4250"/>
              </a:lnSpc>
              <a:spcBef>
                <a:spcPct val="0"/>
              </a:spcBef>
            </a:pPr>
            <a:endParaRPr lang="en-US" sz="3080">
              <a:solidFill>
                <a:srgbClr val="FFFFFF"/>
              </a:solidFill>
              <a:latin typeface="Now"/>
            </a:endParaRPr>
          </a:p>
        </p:txBody>
      </p:sp>
      <p:sp>
        <p:nvSpPr>
          <p:cNvPr id="4" name="TextBox 4"/>
          <p:cNvSpPr txBox="1"/>
          <p:nvPr/>
        </p:nvSpPr>
        <p:spPr>
          <a:xfrm>
            <a:off x="4609085" y="3562044"/>
            <a:ext cx="3487165" cy="2651836"/>
          </a:xfrm>
          <a:prstGeom prst="rect">
            <a:avLst/>
          </a:prstGeom>
        </p:spPr>
        <p:txBody>
          <a:bodyPr lIns="0" tIns="0" rIns="0" bIns="0" rtlCol="0" anchor="t">
            <a:spAutoFit/>
          </a:bodyPr>
          <a:lstStyle/>
          <a:p>
            <a:pPr algn="ctr">
              <a:lnSpc>
                <a:spcPts val="4250"/>
              </a:lnSpc>
            </a:pPr>
            <a:r>
              <a:rPr lang="en-US" sz="3080">
                <a:solidFill>
                  <a:srgbClr val="FFFBFB"/>
                </a:solidFill>
                <a:latin typeface="Now Bold"/>
              </a:rPr>
              <a:t>Features</a:t>
            </a:r>
          </a:p>
          <a:p>
            <a:pPr algn="ctr">
              <a:lnSpc>
                <a:spcPts val="4250"/>
              </a:lnSpc>
            </a:pPr>
            <a:r>
              <a:rPr lang="en-US" sz="3080">
                <a:solidFill>
                  <a:srgbClr val="FFFBFB"/>
                </a:solidFill>
                <a:latin typeface="Now"/>
              </a:rPr>
              <a:t>There are 61 Features  and 1 Target variable</a:t>
            </a:r>
          </a:p>
          <a:p>
            <a:pPr algn="ctr">
              <a:lnSpc>
                <a:spcPts val="4250"/>
              </a:lnSpc>
              <a:spcBef>
                <a:spcPct val="0"/>
              </a:spcBef>
            </a:pPr>
            <a:endParaRPr lang="en-US" sz="3080">
              <a:solidFill>
                <a:srgbClr val="FFFBFB"/>
              </a:solidFill>
              <a:latin typeface="Now"/>
            </a:endParaRPr>
          </a:p>
        </p:txBody>
      </p:sp>
      <p:sp>
        <p:nvSpPr>
          <p:cNvPr id="5" name="TextBox 5"/>
          <p:cNvSpPr txBox="1"/>
          <p:nvPr/>
        </p:nvSpPr>
        <p:spPr>
          <a:xfrm>
            <a:off x="9144000" y="3470646"/>
            <a:ext cx="3404171" cy="3602883"/>
          </a:xfrm>
          <a:prstGeom prst="rect">
            <a:avLst/>
          </a:prstGeom>
        </p:spPr>
        <p:txBody>
          <a:bodyPr lIns="0" tIns="0" rIns="0" bIns="0" rtlCol="0" anchor="t">
            <a:spAutoFit/>
          </a:bodyPr>
          <a:lstStyle/>
          <a:p>
            <a:pPr algn="ctr">
              <a:lnSpc>
                <a:spcPts val="4246"/>
              </a:lnSpc>
            </a:pPr>
            <a:r>
              <a:rPr lang="en-US" sz="3076">
                <a:solidFill>
                  <a:srgbClr val="FFFBFB"/>
                </a:solidFill>
                <a:latin typeface="Now Bold"/>
              </a:rPr>
              <a:t>Target Variable</a:t>
            </a:r>
          </a:p>
          <a:p>
            <a:pPr algn="ctr">
              <a:lnSpc>
                <a:spcPts val="4246"/>
              </a:lnSpc>
            </a:pPr>
            <a:r>
              <a:rPr lang="en-US" sz="3076">
                <a:solidFill>
                  <a:srgbClr val="FFFBFB"/>
                </a:solidFill>
                <a:latin typeface="Now"/>
              </a:rPr>
              <a:t>Column ‘Shares Category’.</a:t>
            </a:r>
          </a:p>
          <a:p>
            <a:pPr algn="ctr">
              <a:lnSpc>
                <a:spcPts val="4246"/>
              </a:lnSpc>
            </a:pPr>
            <a:r>
              <a:rPr lang="en-US" sz="3076">
                <a:solidFill>
                  <a:srgbClr val="FFFBFB"/>
                </a:solidFill>
                <a:latin typeface="Now"/>
              </a:rPr>
              <a:t>Levels: ‘low’ or ‘moderate’ or ‘high’ or ‘viral’</a:t>
            </a:r>
          </a:p>
          <a:p>
            <a:pPr algn="ctr">
              <a:lnSpc>
                <a:spcPts val="3280"/>
              </a:lnSpc>
              <a:spcBef>
                <a:spcPct val="0"/>
              </a:spcBef>
            </a:pPr>
            <a:endParaRPr lang="en-US" sz="3076">
              <a:solidFill>
                <a:srgbClr val="FFFBFB"/>
              </a:solidFill>
              <a:latin typeface="Now"/>
            </a:endParaRPr>
          </a:p>
        </p:txBody>
      </p:sp>
      <p:sp>
        <p:nvSpPr>
          <p:cNvPr id="6" name="TextBox 6"/>
          <p:cNvSpPr txBox="1"/>
          <p:nvPr/>
        </p:nvSpPr>
        <p:spPr>
          <a:xfrm>
            <a:off x="13597099" y="3470646"/>
            <a:ext cx="3404171" cy="3298083"/>
          </a:xfrm>
          <a:prstGeom prst="rect">
            <a:avLst/>
          </a:prstGeom>
        </p:spPr>
        <p:txBody>
          <a:bodyPr lIns="0" tIns="0" rIns="0" bIns="0" rtlCol="0" anchor="t">
            <a:spAutoFit/>
          </a:bodyPr>
          <a:lstStyle/>
          <a:p>
            <a:pPr algn="ctr">
              <a:lnSpc>
                <a:spcPts val="4246"/>
              </a:lnSpc>
            </a:pPr>
            <a:r>
              <a:rPr lang="en-US" sz="3076">
                <a:solidFill>
                  <a:srgbClr val="FFFBFB"/>
                </a:solidFill>
                <a:latin typeface="Now Bold"/>
              </a:rPr>
              <a:t>Goal</a:t>
            </a:r>
          </a:p>
          <a:p>
            <a:pPr algn="ctr">
              <a:lnSpc>
                <a:spcPts val="4707"/>
              </a:lnSpc>
            </a:pPr>
            <a:r>
              <a:rPr lang="en-US" sz="3076">
                <a:solidFill>
                  <a:srgbClr val="FFFBFB"/>
                </a:solidFill>
                <a:latin typeface="Now"/>
              </a:rPr>
              <a:t>Predictingthe popularity of the online news articles</a:t>
            </a:r>
          </a:p>
          <a:p>
            <a:pPr algn="ctr">
              <a:lnSpc>
                <a:spcPts val="3280"/>
              </a:lnSpc>
              <a:spcBef>
                <a:spcPct val="0"/>
              </a:spcBef>
            </a:pPr>
            <a:endParaRPr lang="en-US" sz="3076">
              <a:solidFill>
                <a:srgbClr val="FFFBFB"/>
              </a:solidFill>
              <a:latin typeface="Now"/>
            </a:endParaRPr>
          </a:p>
        </p:txBody>
      </p:sp>
      <p:sp>
        <p:nvSpPr>
          <p:cNvPr id="7" name="Freeform 7"/>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76200" cap="sq">
            <a:solidFill>
              <a:srgbClr val="000000"/>
            </a:solidFill>
            <a:prstDash val="solid"/>
            <a:miter/>
          </a:ln>
        </p:spPr>
        <p:txBody>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1741</Words>
  <Application>Microsoft Office PowerPoint</Application>
  <PresentationFormat>Custom</PresentationFormat>
  <Paragraphs>157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DM Sans Bold</vt:lpstr>
      <vt:lpstr>Now</vt:lpstr>
      <vt:lpstr>DM Sans</vt:lpstr>
      <vt:lpstr>Arial</vt:lpstr>
      <vt:lpstr>Calibri</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is an ensemble machine learning approach that combines numerous decision trees to create more accurate predictions for classification and regression tasks. It combines techniques such as bagging and feature randomization to improve model</dc:title>
  <dc:creator>priya mallampati</dc:creator>
  <cp:lastModifiedBy>AFRAH SHAIK</cp:lastModifiedBy>
  <cp:revision>9</cp:revision>
  <dcterms:created xsi:type="dcterms:W3CDTF">2006-08-16T00:00:00Z</dcterms:created>
  <dcterms:modified xsi:type="dcterms:W3CDTF">2023-11-05T07:32:26Z</dcterms:modified>
  <dc:identifier>DAFzO2a_06o</dc:identifier>
</cp:coreProperties>
</file>