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Average"/>
      <p:regular r:id="rId29"/>
    </p:embeddedFont>
    <p:embeddedFont>
      <p:font typeface="Oswald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bold.fntdata"/><Relationship Id="rId3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6dc15015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6dc15015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d6dc15015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d6dc15015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6dc15015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6dc15015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d6dc15015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d6dc15015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6dc150159_0_7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6dc150159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6dc15015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6dc15015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6dc15015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6dc15015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6dc150159_0_10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6dc15015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d6dc15015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d6dc15015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d6dc15015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d6dc15015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d6dc150159_0_1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d6dc15015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d6dc15015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d6dc15015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d6dc15015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d6dc15015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6dc15015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6dc15015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6dc15015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6dc15015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6dc15015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6dc15015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6dc15015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6dc15015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d6dc15015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d6dc15015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6dc15015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6dc15015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6dc150159_0_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6dc15015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Husky</a:t>
            </a:r>
            <a:r>
              <a:rPr lang="en"/>
              <a:t> Motor Corp. Report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December 14th, 2024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267400" y="3754275"/>
            <a:ext cx="46092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riya Minocha,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Sai Saran Ravi, Cedar Noonan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1486825" y="2032000"/>
            <a:ext cx="6269400" cy="4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Visualizing the Present and Predicting the Future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Contributions per Model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625" y="1139900"/>
            <a:ext cx="5561275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/>
        </p:nvSpPr>
        <p:spPr>
          <a:xfrm>
            <a:off x="5835800" y="906200"/>
            <a:ext cx="3234000" cy="21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5 Models (Highest Contribution Margin):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Advantage: ~4,000K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Pebble: ~2,500K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Summet: ~2,200K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Bloom: ~2,000K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Chare: ~2,000K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22"/>
          <p:cNvSpPr txBox="1"/>
          <p:nvPr/>
        </p:nvSpPr>
        <p:spPr>
          <a:xfrm>
            <a:off x="5835800" y="2855200"/>
            <a:ext cx="3234000" cy="21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 5 Models (Lowest Contribution Margin):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Jespie: ~-500K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Mortimer: ~-400K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Core: ~-250K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Mud: ~-100K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Clik: ~0K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Variable Cost per Model Over Time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000" y="1115125"/>
            <a:ext cx="5757749" cy="3644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6021650" y="1177075"/>
            <a:ext cx="28746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Trends: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Advantage: Mostly constant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Bloom: Slight decrease then stabilized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Brutus: Consistent, 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minimal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fluctuation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Chare: Noticeable decrease in cost over time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Clik: Costs remain low over the time period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Core: Costs stayed flat and low the entire time period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Cost Variability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51425"/>
            <a:ext cx="5078050" cy="331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/>
        </p:nvSpPr>
        <p:spPr>
          <a:xfrm>
            <a:off x="5575600" y="1300975"/>
            <a:ext cx="3382500" cy="3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model with the most variability in variable costs is Chare, as it has the highest standard deviation (over 6K), significantly greater than all other models.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Bloom and Spark follow, but their variability is much lower, around 3K and 2K, respectively.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models show a steady decline in variability, with Brutus having the least variation.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Margin per Channel</a:t>
            </a:r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50525"/>
            <a:ext cx="5449776" cy="343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/>
        </p:nvSpPr>
        <p:spPr>
          <a:xfrm>
            <a:off x="6058825" y="1214250"/>
            <a:ext cx="2949000" cy="37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Current CM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Dealer/Self Registration (Rental):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Highest CM: Cash - 399K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Fleet (Commercial Accounts):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Highest CM: Cash - 192K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Employee/Partner Programs: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Highest CM: Cash - 233K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Retail (Government)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Highest CM: Cash - 230K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Non-Employee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Highest CM: Cash - 477K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*Cash is the highest in all channels, leasing tends to be the lowest.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Operational Analytics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Top and Bottom Sellers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25" y="1069275"/>
            <a:ext cx="5334000" cy="36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7"/>
          <p:cNvSpPr txBox="1"/>
          <p:nvPr/>
        </p:nvSpPr>
        <p:spPr>
          <a:xfrm>
            <a:off x="5835800" y="867325"/>
            <a:ext cx="3196800" cy="40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 Model Options (Best Sellers):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Power Mirror: 1,295 units sold (highest seller).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Premium Radio: 1,253 units sold.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Styling Kit: 1,247 units sold.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Middle Sellers: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Moon Roof: 1,188 units sold.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Keyless Entry Keypad.: 1,173 units sold.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Remote Start: 1,171 units sold.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 Model Options (Least Sellers):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Exterior Add-On: 1,127 units sold.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Parking Assist: 1,039 units sold (lowest seller).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Days Spent on Lot by Model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500" y="1215725"/>
            <a:ext cx="4981575" cy="364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8"/>
          <p:cNvSpPr txBox="1"/>
          <p:nvPr/>
        </p:nvSpPr>
        <p:spPr>
          <a:xfrm>
            <a:off x="5652325" y="1215725"/>
            <a:ext cx="3108300" cy="3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Insights: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Island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has the longest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time on the lot at 146.75 days.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Summet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model has the shortest average time, slightly below 95.46 days (Mortimer).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Models like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Island, Rebel, and Trido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tend to stay significantly longer than others.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Volume - Next 4 Quarters</a:t>
            </a: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550" y="1265825"/>
            <a:ext cx="5314950" cy="35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0"/>
          <p:cNvSpPr txBox="1"/>
          <p:nvPr/>
        </p:nvSpPr>
        <p:spPr>
          <a:xfrm>
            <a:off x="5928050" y="676800"/>
            <a:ext cx="3033000" cy="42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Historical Sales Volume: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Peaks at 424 in 2015 Q1 and 422 in 2016 Q1.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Lowest recorded value is 256 in 2015 Q2.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Fluctuations are visible, indicating seasonal or market-related variations.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Forecasted Data: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Sales are expected to stabilize at 338 for three quarters (2017 Q1 to 2017 Q3).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sharp decline to 225 is projected by 2017 Q4.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light blue shaded area represents the forecast's confidence interval, showing potential variability.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 Margin - Next 4 Quarters</a:t>
            </a: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90625"/>
            <a:ext cx="5177700" cy="350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31"/>
          <p:cNvSpPr txBox="1"/>
          <p:nvPr/>
        </p:nvSpPr>
        <p:spPr>
          <a:xfrm>
            <a:off x="5761800" y="543425"/>
            <a:ext cx="3070500" cy="41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Historical Contribution Margin: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highest recorded margin is 4,373,521 in 2016 Q1.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lowest margin is 2,283,704 in 2015 Q2.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Significant fluctuations are evident, with a steep rise between some quarters (e.g., 2015 Q2 to Q3) and sharp declines (e.g., 2016 Q1 to Q2).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Forecasted Contribution Margin: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forecast predicts stability around 3,208,037 from 2017 Q1 to Q3.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sharp drop to 2,138,691 is projected by 2017 Q4.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light blue shaded region reflects uncertainty, with increasing variability further into the forecast.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Huskie Motor Corporation (HMC) faces challenges in utilizing its vast data resources effectively to analyze costs, profitability, and sales trends.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Executives require actionable insights to make data-driven decisions and maintain HMC’s competitive edge.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Course of Action for HMC</a:t>
            </a:r>
            <a:endParaRPr/>
          </a:p>
        </p:txBody>
      </p:sp>
      <p:sp>
        <p:nvSpPr>
          <p:cNvPr id="192" name="Google Shape;192;p33"/>
          <p:cNvSpPr txBox="1"/>
          <p:nvPr/>
        </p:nvSpPr>
        <p:spPr>
          <a:xfrm>
            <a:off x="617850" y="1328500"/>
            <a:ext cx="7908300" cy="32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verage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 focus on successful regions and brands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Eliminate or reengineer unprofitable models and options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Address cost inefficiencies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Align inventory with market demand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Char char="●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Prepare for financial and non-financial implications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Implications of Recommended Actions</a:t>
            </a:r>
            <a:endParaRPr/>
          </a:p>
        </p:txBody>
      </p:sp>
      <p:sp>
        <p:nvSpPr>
          <p:cNvPr id="198" name="Google Shape;198;p34"/>
          <p:cNvSpPr txBox="1"/>
          <p:nvPr/>
        </p:nvSpPr>
        <p:spPr>
          <a:xfrm>
            <a:off x="551450" y="1215700"/>
            <a:ext cx="7507200" cy="37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Implications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Increased profitability from enhanced focus on profitable models and regions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 savings from discontinuation of unprofitable models and low-demand options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Potential short-term revenue loss from discontinued operations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Non-Financial Implications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Narrowing focus to high profitability areas could damage customer relations and distract from emerging markets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risk of fracturing 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relationships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dealers who have to sell the products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Operational adjustments will be needed to acclimate to the focus of the highly profitable models and regions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04" name="Google Shape;204;p35"/>
          <p:cNvSpPr txBox="1"/>
          <p:nvPr/>
        </p:nvSpPr>
        <p:spPr>
          <a:xfrm>
            <a:off x="476250" y="1416225"/>
            <a:ext cx="8234100" cy="32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verage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financial benefits of these actions, including improved margins, cost efficiency, and revenue optimization, outweigh the short-term risks if managed effectively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HMC must proactively address non-financial implications through strategic communication, dealer incentives, and careful planning to ensure stakeholder alignment and maintain its competitive edge.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 global and brand-specific performance.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Analyze financial metrics, including contribution margins and variable costs.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 operational efficiency through sales channel performance and inventory management.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forecasting insights for sales and profitability to support production planning.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Performance Analytics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HMC Global Performance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025" y="1156025"/>
            <a:ext cx="5759525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6133075" y="1017725"/>
            <a:ext cx="28908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Top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Performing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Region: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USA largest contributor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Stands out with 24,359,838 units sold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Significantly higher than any other region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6133175" y="2980025"/>
            <a:ext cx="2890800" cy="16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Performing Regions: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Mexico: 4,755,942 units sold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Canda: 4,111,138 units sold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Indicating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strong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North American presence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HMC Brand Performance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125" y="1017725"/>
            <a:ext cx="4543500" cy="391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>
            <a:off x="4782625" y="807100"/>
            <a:ext cx="4287000" cy="39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HMC Brands Gross Sales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Apechete: Leading with gross sales over 30 million.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Tatra: Second highest performer with sales nearing 25 million.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Jackson: Mid-tier performer with sales around 17 million.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Special: Lowest performer, with sales just above 6 million.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Insights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Apechete and Tatra dominate in gross sales.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Jackson performs moderately, but significantly lower than the top brands.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Special lags far behind the other three brands.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HMC Sales Channel Performance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75" y="1350525"/>
            <a:ext cx="6017950" cy="299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6219925" y="1350525"/>
            <a:ext cx="2787900" cy="18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Strong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performance from Rentals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Fleet and Retail lag behind a bit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verage"/>
              <a:buChar char="●"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Overall Financing shows to be the least profitable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Profitability</a:t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525" y="1139900"/>
            <a:ext cx="5943600" cy="378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/>
        </p:nvSpPr>
        <p:spPr>
          <a:xfrm>
            <a:off x="6269475" y="1139900"/>
            <a:ext cx="27630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Most Profitable: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Top Model - Advantage, CM of 4000K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High Performance - Pebble,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Summer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Bloom, Chare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6269475" y="2821613"/>
            <a:ext cx="2763000" cy="1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Least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Profitable: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Bottom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Model - Jespie, CM of -375K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verage"/>
              <a:buChar char="●"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Low Performance - Mortimer, Core, Mud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Financial Analytics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