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06" autoAdjust="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8EB234-E0A1-4A76-BC49-EBF33811E51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293A18-8BD0-4F5B-8AFB-1223295CDC0D}">
      <dgm:prSet phldrT="[Text]" custT="1"/>
      <dgm:spPr/>
      <dgm:t>
        <a:bodyPr/>
        <a:lstStyle/>
        <a:p>
          <a:r>
            <a:rPr lang="en-US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Types of Correlation</a:t>
          </a:r>
          <a:endParaRPr lang="en-US" sz="4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67DA43-BD5F-40A3-9CE8-D45BBF1A0ADA}" type="parTrans" cxnId="{C10EE2DB-674F-4B23-BC25-A84B868D8C29}">
      <dgm:prSet/>
      <dgm:spPr/>
      <dgm:t>
        <a:bodyPr/>
        <a:lstStyle/>
        <a:p>
          <a:endParaRPr lang="en-US"/>
        </a:p>
      </dgm:t>
    </dgm:pt>
    <dgm:pt modelId="{3117490A-3835-4D1F-A20F-5E43DFA97D8A}" type="sibTrans" cxnId="{C10EE2DB-674F-4B23-BC25-A84B868D8C29}">
      <dgm:prSet/>
      <dgm:spPr/>
      <dgm:t>
        <a:bodyPr/>
        <a:lstStyle/>
        <a:p>
          <a:endParaRPr lang="en-US"/>
        </a:p>
      </dgm:t>
    </dgm:pt>
    <dgm:pt modelId="{7F32042F-47FC-4948-AE95-1D9C71961F05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Positive Correlation</a:t>
          </a:r>
        </a:p>
        <a:p>
          <a:r>
            <a: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(Direct correlation)</a:t>
          </a:r>
          <a:endParaRPr lang="en-US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118B16-E043-4D9A-BC3E-07E23A20A206}" type="parTrans" cxnId="{89BE6635-666B-4D88-957B-DB55DA4C41EC}">
      <dgm:prSet/>
      <dgm:spPr/>
      <dgm:t>
        <a:bodyPr/>
        <a:lstStyle/>
        <a:p>
          <a:endParaRPr lang="en-US"/>
        </a:p>
      </dgm:t>
    </dgm:pt>
    <dgm:pt modelId="{78F46747-5D9B-4EFD-A015-18E25C00ACC1}" type="sibTrans" cxnId="{89BE6635-666B-4D88-957B-DB55DA4C41EC}">
      <dgm:prSet/>
      <dgm:spPr/>
      <dgm:t>
        <a:bodyPr/>
        <a:lstStyle/>
        <a:p>
          <a:endParaRPr lang="en-US"/>
        </a:p>
      </dgm:t>
    </dgm:pt>
    <dgm:pt modelId="{DE9B3D2A-20B3-4592-AA95-5776ED11FC97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Negative Correlation</a:t>
          </a:r>
        </a:p>
        <a:p>
          <a:r>
            <a: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(Inverse correlation)</a:t>
          </a:r>
          <a:endParaRPr lang="en-US" sz="2800" dirty="0"/>
        </a:p>
      </dgm:t>
    </dgm:pt>
    <dgm:pt modelId="{999CDFD4-C4CE-4121-8CCD-9139AAC610DD}" type="parTrans" cxnId="{312E860A-D28A-44E2-A67C-FE7EF0634FD4}">
      <dgm:prSet/>
      <dgm:spPr/>
      <dgm:t>
        <a:bodyPr/>
        <a:lstStyle/>
        <a:p>
          <a:endParaRPr lang="en-US"/>
        </a:p>
      </dgm:t>
    </dgm:pt>
    <dgm:pt modelId="{FBC74069-B647-42C4-B3DB-F7C5EF47392E}" type="sibTrans" cxnId="{312E860A-D28A-44E2-A67C-FE7EF0634FD4}">
      <dgm:prSet/>
      <dgm:spPr/>
      <dgm:t>
        <a:bodyPr/>
        <a:lstStyle/>
        <a:p>
          <a:endParaRPr lang="en-US"/>
        </a:p>
      </dgm:t>
    </dgm:pt>
    <dgm:pt modelId="{BA118643-F6A1-4A2F-9531-B12657F88F5E}" type="pres">
      <dgm:prSet presAssocID="{AF8EB234-E0A1-4A76-BC49-EBF33811E5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5E286F7-1D57-4D6E-B969-641499485F0C}" type="pres">
      <dgm:prSet presAssocID="{DF293A18-8BD0-4F5B-8AFB-1223295CDC0D}" presName="hierRoot1" presStyleCnt="0">
        <dgm:presLayoutVars>
          <dgm:hierBranch val="init"/>
        </dgm:presLayoutVars>
      </dgm:prSet>
      <dgm:spPr/>
    </dgm:pt>
    <dgm:pt modelId="{6D9F4912-2ADE-4166-962A-F265333C144F}" type="pres">
      <dgm:prSet presAssocID="{DF293A18-8BD0-4F5B-8AFB-1223295CDC0D}" presName="rootComposite1" presStyleCnt="0"/>
      <dgm:spPr/>
    </dgm:pt>
    <dgm:pt modelId="{815F3650-9765-466F-9A19-9250539F0F17}" type="pres">
      <dgm:prSet presAssocID="{DF293A18-8BD0-4F5B-8AFB-1223295CDC0D}" presName="rootText1" presStyleLbl="node0" presStyleIdx="0" presStyleCnt="1" custScaleX="140343" custScaleY="98855" custLinFactNeighborX="-2272" custLinFactNeighborY="-454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BAE1AC-EBEA-4002-AB34-B76B43607406}" type="pres">
      <dgm:prSet presAssocID="{DF293A18-8BD0-4F5B-8AFB-1223295CDC0D}" presName="rootConnector1" presStyleLbl="node1" presStyleIdx="0" presStyleCnt="0"/>
      <dgm:spPr/>
    </dgm:pt>
    <dgm:pt modelId="{59830ADA-E678-4564-A205-395FCA2377FF}" type="pres">
      <dgm:prSet presAssocID="{DF293A18-8BD0-4F5B-8AFB-1223295CDC0D}" presName="hierChild2" presStyleCnt="0"/>
      <dgm:spPr/>
    </dgm:pt>
    <dgm:pt modelId="{CCE45C7D-6AA4-4057-8E19-691BD2A5215B}" type="pres">
      <dgm:prSet presAssocID="{B3118B16-E043-4D9A-BC3E-07E23A20A206}" presName="Name37" presStyleLbl="parChTrans1D2" presStyleIdx="0" presStyleCnt="2"/>
      <dgm:spPr/>
    </dgm:pt>
    <dgm:pt modelId="{67FE8741-B139-4A3F-9368-FD65437085BB}" type="pres">
      <dgm:prSet presAssocID="{7F32042F-47FC-4948-AE95-1D9C71961F05}" presName="hierRoot2" presStyleCnt="0">
        <dgm:presLayoutVars>
          <dgm:hierBranch val="init"/>
        </dgm:presLayoutVars>
      </dgm:prSet>
      <dgm:spPr/>
    </dgm:pt>
    <dgm:pt modelId="{59BC19C2-1E08-4B4A-9131-A95EF2D8CD54}" type="pres">
      <dgm:prSet presAssocID="{7F32042F-47FC-4948-AE95-1D9C71961F05}" presName="rootComposite" presStyleCnt="0"/>
      <dgm:spPr/>
    </dgm:pt>
    <dgm:pt modelId="{648EFD4C-C614-4667-A015-6154D813D3E0}" type="pres">
      <dgm:prSet presAssocID="{7F32042F-47FC-4948-AE95-1D9C71961F05}" presName="rootText" presStyleLbl="node2" presStyleIdx="0" presStyleCnt="2" custScaleX="136394" custScaleY="1186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846947-6271-41C4-B1DF-D9A457E97E3C}" type="pres">
      <dgm:prSet presAssocID="{7F32042F-47FC-4948-AE95-1D9C71961F05}" presName="rootConnector" presStyleLbl="node2" presStyleIdx="0" presStyleCnt="2"/>
      <dgm:spPr/>
    </dgm:pt>
    <dgm:pt modelId="{DC35CFEB-D9A1-4E18-9A27-04FEC6AAD879}" type="pres">
      <dgm:prSet presAssocID="{7F32042F-47FC-4948-AE95-1D9C71961F05}" presName="hierChild4" presStyleCnt="0"/>
      <dgm:spPr/>
    </dgm:pt>
    <dgm:pt modelId="{074A2A4A-BA5A-4C8C-8B8F-F0C6577848B7}" type="pres">
      <dgm:prSet presAssocID="{7F32042F-47FC-4948-AE95-1D9C71961F05}" presName="hierChild5" presStyleCnt="0"/>
      <dgm:spPr/>
    </dgm:pt>
    <dgm:pt modelId="{A54A13EB-8B04-4875-AF1C-8676CB4A0D61}" type="pres">
      <dgm:prSet presAssocID="{999CDFD4-C4CE-4121-8CCD-9139AAC610DD}" presName="Name37" presStyleLbl="parChTrans1D2" presStyleIdx="1" presStyleCnt="2"/>
      <dgm:spPr/>
    </dgm:pt>
    <dgm:pt modelId="{0204BB97-8084-45C7-80E8-4A956E8F3710}" type="pres">
      <dgm:prSet presAssocID="{DE9B3D2A-20B3-4592-AA95-5776ED11FC97}" presName="hierRoot2" presStyleCnt="0">
        <dgm:presLayoutVars>
          <dgm:hierBranch val="init"/>
        </dgm:presLayoutVars>
      </dgm:prSet>
      <dgm:spPr/>
    </dgm:pt>
    <dgm:pt modelId="{7EEEE828-C5C6-4C80-ADE4-0E6130E06DA3}" type="pres">
      <dgm:prSet presAssocID="{DE9B3D2A-20B3-4592-AA95-5776ED11FC97}" presName="rootComposite" presStyleCnt="0"/>
      <dgm:spPr/>
    </dgm:pt>
    <dgm:pt modelId="{537D38F8-32D4-44A3-A343-B8D97015156A}" type="pres">
      <dgm:prSet presAssocID="{DE9B3D2A-20B3-4592-AA95-5776ED11FC97}" presName="rootText" presStyleLbl="node2" presStyleIdx="1" presStyleCnt="2" custScaleX="139292" custScaleY="1141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2ABCFA-6213-4C1E-AC2A-14F9D9C3598A}" type="pres">
      <dgm:prSet presAssocID="{DE9B3D2A-20B3-4592-AA95-5776ED11FC97}" presName="rootConnector" presStyleLbl="node2" presStyleIdx="1" presStyleCnt="2"/>
      <dgm:spPr/>
    </dgm:pt>
    <dgm:pt modelId="{75396968-95DB-479F-B187-A60A36B96B5F}" type="pres">
      <dgm:prSet presAssocID="{DE9B3D2A-20B3-4592-AA95-5776ED11FC97}" presName="hierChild4" presStyleCnt="0"/>
      <dgm:spPr/>
    </dgm:pt>
    <dgm:pt modelId="{0336BB77-176B-4E6C-BC7F-4F541F20C8E2}" type="pres">
      <dgm:prSet presAssocID="{DE9B3D2A-20B3-4592-AA95-5776ED11FC97}" presName="hierChild5" presStyleCnt="0"/>
      <dgm:spPr/>
    </dgm:pt>
    <dgm:pt modelId="{B589898D-F671-4C52-B47D-9D6DFC0CD714}" type="pres">
      <dgm:prSet presAssocID="{DF293A18-8BD0-4F5B-8AFB-1223295CDC0D}" presName="hierChild3" presStyleCnt="0"/>
      <dgm:spPr/>
    </dgm:pt>
  </dgm:ptLst>
  <dgm:cxnLst>
    <dgm:cxn modelId="{0E9DE70B-4DBE-426E-97A1-6DB169AE1134}" type="presOf" srcId="{DE9B3D2A-20B3-4592-AA95-5776ED11FC97}" destId="{537D38F8-32D4-44A3-A343-B8D97015156A}" srcOrd="0" destOrd="0" presId="urn:microsoft.com/office/officeart/2005/8/layout/orgChart1"/>
    <dgm:cxn modelId="{67906EC5-B2AB-421B-8843-102A77FA3521}" type="presOf" srcId="{B3118B16-E043-4D9A-BC3E-07E23A20A206}" destId="{CCE45C7D-6AA4-4057-8E19-691BD2A5215B}" srcOrd="0" destOrd="0" presId="urn:microsoft.com/office/officeart/2005/8/layout/orgChart1"/>
    <dgm:cxn modelId="{89BE6635-666B-4D88-957B-DB55DA4C41EC}" srcId="{DF293A18-8BD0-4F5B-8AFB-1223295CDC0D}" destId="{7F32042F-47FC-4948-AE95-1D9C71961F05}" srcOrd="0" destOrd="0" parTransId="{B3118B16-E043-4D9A-BC3E-07E23A20A206}" sibTransId="{78F46747-5D9B-4EFD-A015-18E25C00ACC1}"/>
    <dgm:cxn modelId="{039C150C-701A-47B7-8CF0-DFD4A927540F}" type="presOf" srcId="{999CDFD4-C4CE-4121-8CCD-9139AAC610DD}" destId="{A54A13EB-8B04-4875-AF1C-8676CB4A0D61}" srcOrd="0" destOrd="0" presId="urn:microsoft.com/office/officeart/2005/8/layout/orgChart1"/>
    <dgm:cxn modelId="{CCA38D17-3B01-464B-8745-D572FFD842AB}" type="presOf" srcId="{AF8EB234-E0A1-4A76-BC49-EBF33811E51E}" destId="{BA118643-F6A1-4A2F-9531-B12657F88F5E}" srcOrd="0" destOrd="0" presId="urn:microsoft.com/office/officeart/2005/8/layout/orgChart1"/>
    <dgm:cxn modelId="{96F4812C-F366-40E2-9846-82CD2F087226}" type="presOf" srcId="{7F32042F-47FC-4948-AE95-1D9C71961F05}" destId="{648EFD4C-C614-4667-A015-6154D813D3E0}" srcOrd="0" destOrd="0" presId="urn:microsoft.com/office/officeart/2005/8/layout/orgChart1"/>
    <dgm:cxn modelId="{364E87CC-C83E-4DFD-80C5-C9F0C65D9771}" type="presOf" srcId="{DF293A18-8BD0-4F5B-8AFB-1223295CDC0D}" destId="{9FBAE1AC-EBEA-4002-AB34-B76B43607406}" srcOrd="1" destOrd="0" presId="urn:microsoft.com/office/officeart/2005/8/layout/orgChart1"/>
    <dgm:cxn modelId="{312E860A-D28A-44E2-A67C-FE7EF0634FD4}" srcId="{DF293A18-8BD0-4F5B-8AFB-1223295CDC0D}" destId="{DE9B3D2A-20B3-4592-AA95-5776ED11FC97}" srcOrd="1" destOrd="0" parTransId="{999CDFD4-C4CE-4121-8CCD-9139AAC610DD}" sibTransId="{FBC74069-B647-42C4-B3DB-F7C5EF47392E}"/>
    <dgm:cxn modelId="{4ABC58BD-DBAB-49AC-81A5-E4B2E33C114B}" type="presOf" srcId="{DE9B3D2A-20B3-4592-AA95-5776ED11FC97}" destId="{E62ABCFA-6213-4C1E-AC2A-14F9D9C3598A}" srcOrd="1" destOrd="0" presId="urn:microsoft.com/office/officeart/2005/8/layout/orgChart1"/>
    <dgm:cxn modelId="{C2D10647-F1B4-4BB3-82F5-6A3359812352}" type="presOf" srcId="{7F32042F-47FC-4948-AE95-1D9C71961F05}" destId="{61846947-6271-41C4-B1DF-D9A457E97E3C}" srcOrd="1" destOrd="0" presId="urn:microsoft.com/office/officeart/2005/8/layout/orgChart1"/>
    <dgm:cxn modelId="{C10EE2DB-674F-4B23-BC25-A84B868D8C29}" srcId="{AF8EB234-E0A1-4A76-BC49-EBF33811E51E}" destId="{DF293A18-8BD0-4F5B-8AFB-1223295CDC0D}" srcOrd="0" destOrd="0" parTransId="{2467DA43-BD5F-40A3-9CE8-D45BBF1A0ADA}" sibTransId="{3117490A-3835-4D1F-A20F-5E43DFA97D8A}"/>
    <dgm:cxn modelId="{795A4844-06B0-4574-94BD-0784902BA1F2}" type="presOf" srcId="{DF293A18-8BD0-4F5B-8AFB-1223295CDC0D}" destId="{815F3650-9765-466F-9A19-9250539F0F17}" srcOrd="0" destOrd="0" presId="urn:microsoft.com/office/officeart/2005/8/layout/orgChart1"/>
    <dgm:cxn modelId="{DA4B98E1-5856-4842-96C3-C772F8BE1614}" type="presParOf" srcId="{BA118643-F6A1-4A2F-9531-B12657F88F5E}" destId="{65E286F7-1D57-4D6E-B969-641499485F0C}" srcOrd="0" destOrd="0" presId="urn:microsoft.com/office/officeart/2005/8/layout/orgChart1"/>
    <dgm:cxn modelId="{E4055421-B230-4A95-98CD-93235E7F0D9E}" type="presParOf" srcId="{65E286F7-1D57-4D6E-B969-641499485F0C}" destId="{6D9F4912-2ADE-4166-962A-F265333C144F}" srcOrd="0" destOrd="0" presId="urn:microsoft.com/office/officeart/2005/8/layout/orgChart1"/>
    <dgm:cxn modelId="{B58917D1-9F23-4FAB-999A-FEE850DDBEE1}" type="presParOf" srcId="{6D9F4912-2ADE-4166-962A-F265333C144F}" destId="{815F3650-9765-466F-9A19-9250539F0F17}" srcOrd="0" destOrd="0" presId="urn:microsoft.com/office/officeart/2005/8/layout/orgChart1"/>
    <dgm:cxn modelId="{54F34434-5BB0-4295-8703-C028445E8DC7}" type="presParOf" srcId="{6D9F4912-2ADE-4166-962A-F265333C144F}" destId="{9FBAE1AC-EBEA-4002-AB34-B76B43607406}" srcOrd="1" destOrd="0" presId="urn:microsoft.com/office/officeart/2005/8/layout/orgChart1"/>
    <dgm:cxn modelId="{F8FAD01C-D597-485E-B1DC-B74BDED3CB3E}" type="presParOf" srcId="{65E286F7-1D57-4D6E-B969-641499485F0C}" destId="{59830ADA-E678-4564-A205-395FCA2377FF}" srcOrd="1" destOrd="0" presId="urn:microsoft.com/office/officeart/2005/8/layout/orgChart1"/>
    <dgm:cxn modelId="{541E7364-6F1B-4277-B67D-817CC91F71CF}" type="presParOf" srcId="{59830ADA-E678-4564-A205-395FCA2377FF}" destId="{CCE45C7D-6AA4-4057-8E19-691BD2A5215B}" srcOrd="0" destOrd="0" presId="urn:microsoft.com/office/officeart/2005/8/layout/orgChart1"/>
    <dgm:cxn modelId="{2D671884-42A4-4048-B067-9CAE13A55C93}" type="presParOf" srcId="{59830ADA-E678-4564-A205-395FCA2377FF}" destId="{67FE8741-B139-4A3F-9368-FD65437085BB}" srcOrd="1" destOrd="0" presId="urn:microsoft.com/office/officeart/2005/8/layout/orgChart1"/>
    <dgm:cxn modelId="{51B5395D-9542-4CC3-9413-891B87495B39}" type="presParOf" srcId="{67FE8741-B139-4A3F-9368-FD65437085BB}" destId="{59BC19C2-1E08-4B4A-9131-A95EF2D8CD54}" srcOrd="0" destOrd="0" presId="urn:microsoft.com/office/officeart/2005/8/layout/orgChart1"/>
    <dgm:cxn modelId="{2528C7FB-E7B4-4230-B4FA-9409851C5192}" type="presParOf" srcId="{59BC19C2-1E08-4B4A-9131-A95EF2D8CD54}" destId="{648EFD4C-C614-4667-A015-6154D813D3E0}" srcOrd="0" destOrd="0" presId="urn:microsoft.com/office/officeart/2005/8/layout/orgChart1"/>
    <dgm:cxn modelId="{DEF5C17E-CAFD-4D10-B05B-B0DC0B4520ED}" type="presParOf" srcId="{59BC19C2-1E08-4B4A-9131-A95EF2D8CD54}" destId="{61846947-6271-41C4-B1DF-D9A457E97E3C}" srcOrd="1" destOrd="0" presId="urn:microsoft.com/office/officeart/2005/8/layout/orgChart1"/>
    <dgm:cxn modelId="{BB37F6B1-AB22-4974-BB2D-A8DD9DE7D3D4}" type="presParOf" srcId="{67FE8741-B139-4A3F-9368-FD65437085BB}" destId="{DC35CFEB-D9A1-4E18-9A27-04FEC6AAD879}" srcOrd="1" destOrd="0" presId="urn:microsoft.com/office/officeart/2005/8/layout/orgChart1"/>
    <dgm:cxn modelId="{1BD93C22-F3B9-4552-81DA-414BC470B8C1}" type="presParOf" srcId="{67FE8741-B139-4A3F-9368-FD65437085BB}" destId="{074A2A4A-BA5A-4C8C-8B8F-F0C6577848B7}" srcOrd="2" destOrd="0" presId="urn:microsoft.com/office/officeart/2005/8/layout/orgChart1"/>
    <dgm:cxn modelId="{13899378-9513-4117-A5C4-6FE3A0B27D66}" type="presParOf" srcId="{59830ADA-E678-4564-A205-395FCA2377FF}" destId="{A54A13EB-8B04-4875-AF1C-8676CB4A0D61}" srcOrd="2" destOrd="0" presId="urn:microsoft.com/office/officeart/2005/8/layout/orgChart1"/>
    <dgm:cxn modelId="{F8327A15-05B7-45D2-B7E6-71D2D8E90109}" type="presParOf" srcId="{59830ADA-E678-4564-A205-395FCA2377FF}" destId="{0204BB97-8084-45C7-80E8-4A956E8F3710}" srcOrd="3" destOrd="0" presId="urn:microsoft.com/office/officeart/2005/8/layout/orgChart1"/>
    <dgm:cxn modelId="{6A453EB8-CEB4-4001-9D8F-653752EE3D7E}" type="presParOf" srcId="{0204BB97-8084-45C7-80E8-4A956E8F3710}" destId="{7EEEE828-C5C6-4C80-ADE4-0E6130E06DA3}" srcOrd="0" destOrd="0" presId="urn:microsoft.com/office/officeart/2005/8/layout/orgChart1"/>
    <dgm:cxn modelId="{0FBA98A1-1E10-4313-9D0E-53DFF9F0DDDD}" type="presParOf" srcId="{7EEEE828-C5C6-4C80-ADE4-0E6130E06DA3}" destId="{537D38F8-32D4-44A3-A343-B8D97015156A}" srcOrd="0" destOrd="0" presId="urn:microsoft.com/office/officeart/2005/8/layout/orgChart1"/>
    <dgm:cxn modelId="{19E535C6-3BD3-41AD-B603-294DA8A9C113}" type="presParOf" srcId="{7EEEE828-C5C6-4C80-ADE4-0E6130E06DA3}" destId="{E62ABCFA-6213-4C1E-AC2A-14F9D9C3598A}" srcOrd="1" destOrd="0" presId="urn:microsoft.com/office/officeart/2005/8/layout/orgChart1"/>
    <dgm:cxn modelId="{7B097AF8-0C92-44AD-8B4D-2C125CE83BA9}" type="presParOf" srcId="{0204BB97-8084-45C7-80E8-4A956E8F3710}" destId="{75396968-95DB-479F-B187-A60A36B96B5F}" srcOrd="1" destOrd="0" presId="urn:microsoft.com/office/officeart/2005/8/layout/orgChart1"/>
    <dgm:cxn modelId="{DE0BECCA-2455-44B4-ABEA-F31C7E1A5AC3}" type="presParOf" srcId="{0204BB97-8084-45C7-80E8-4A956E8F3710}" destId="{0336BB77-176B-4E6C-BC7F-4F541F20C8E2}" srcOrd="2" destOrd="0" presId="urn:microsoft.com/office/officeart/2005/8/layout/orgChart1"/>
    <dgm:cxn modelId="{C7FB0A49-75DC-4388-BA03-8AD99C29E99F}" type="presParOf" srcId="{65E286F7-1D57-4D6E-B969-641499485F0C}" destId="{B589898D-F671-4C52-B47D-9D6DFC0CD71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A13EB-8B04-4875-AF1C-8676CB4A0D61}">
      <dsp:nvSpPr>
        <dsp:cNvPr id="0" name=""/>
        <dsp:cNvSpPr/>
      </dsp:nvSpPr>
      <dsp:spPr>
        <a:xfrm>
          <a:off x="4642266" y="1570174"/>
          <a:ext cx="2572161" cy="817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754"/>
              </a:lnTo>
              <a:lnTo>
                <a:pt x="2572161" y="483754"/>
              </a:lnTo>
              <a:lnTo>
                <a:pt x="2572161" y="81731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E45C7D-6AA4-4057-8E19-691BD2A5215B}">
      <dsp:nvSpPr>
        <dsp:cNvPr id="0" name=""/>
        <dsp:cNvSpPr/>
      </dsp:nvSpPr>
      <dsp:spPr>
        <a:xfrm>
          <a:off x="2168424" y="1570174"/>
          <a:ext cx="2473841" cy="817310"/>
        </a:xfrm>
        <a:custGeom>
          <a:avLst/>
          <a:gdLst/>
          <a:ahLst/>
          <a:cxnLst/>
          <a:rect l="0" t="0" r="0" b="0"/>
          <a:pathLst>
            <a:path>
              <a:moveTo>
                <a:pt x="2473841" y="0"/>
              </a:moveTo>
              <a:lnTo>
                <a:pt x="2473841" y="483754"/>
              </a:lnTo>
              <a:lnTo>
                <a:pt x="0" y="483754"/>
              </a:lnTo>
              <a:lnTo>
                <a:pt x="0" y="81731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F3650-9765-466F-9A19-9250539F0F17}">
      <dsp:nvSpPr>
        <dsp:cNvPr id="0" name=""/>
        <dsp:cNvSpPr/>
      </dsp:nvSpPr>
      <dsp:spPr>
        <a:xfrm>
          <a:off x="2413111" y="0"/>
          <a:ext cx="4458308" cy="1570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Types of Correlation</a:t>
          </a:r>
          <a:endParaRPr lang="en-US" sz="4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13111" y="0"/>
        <a:ext cx="4458308" cy="1570174"/>
      </dsp:txXfrm>
    </dsp:sp>
    <dsp:sp modelId="{648EFD4C-C614-4667-A015-6154D813D3E0}">
      <dsp:nvSpPr>
        <dsp:cNvPr id="0" name=""/>
        <dsp:cNvSpPr/>
      </dsp:nvSpPr>
      <dsp:spPr>
        <a:xfrm>
          <a:off x="1994" y="2387484"/>
          <a:ext cx="4332859" cy="1884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Positive Correlation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(Direct correlation)</a:t>
          </a:r>
          <a:endParaRPr lang="en-US" sz="2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94" y="2387484"/>
        <a:ext cx="4332859" cy="1884082"/>
      </dsp:txXfrm>
    </dsp:sp>
    <dsp:sp modelId="{537D38F8-32D4-44A3-A343-B8D97015156A}">
      <dsp:nvSpPr>
        <dsp:cNvPr id="0" name=""/>
        <dsp:cNvSpPr/>
      </dsp:nvSpPr>
      <dsp:spPr>
        <a:xfrm>
          <a:off x="5001966" y="2387484"/>
          <a:ext cx="4424921" cy="1813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Negative Correlation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(Inverse correlation)</a:t>
          </a:r>
          <a:endParaRPr lang="en-US" sz="2800" kern="1200" dirty="0"/>
        </a:p>
      </dsp:txBody>
      <dsp:txXfrm>
        <a:off x="5001966" y="2387484"/>
        <a:ext cx="4424921" cy="1813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486E6-6433-48F6-B746-5D635BB8928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29F5E-2C78-4D0D-92FD-976956C1B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0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29F5E-2C78-4D0D-92FD-976956C1BD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5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B07-99CB-410F-86F9-ADB2479CAEB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C33D-10E7-414B-A973-6CB2BA47B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7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B07-99CB-410F-86F9-ADB2479CAEB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C33D-10E7-414B-A973-6CB2BA47B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5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B07-99CB-410F-86F9-ADB2479CAEB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C33D-10E7-414B-A973-6CB2BA47B85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8912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B07-99CB-410F-86F9-ADB2479CAEB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C33D-10E7-414B-A973-6CB2BA47B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B07-99CB-410F-86F9-ADB2479CAEB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C33D-10E7-414B-A973-6CB2BA47B85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870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B07-99CB-410F-86F9-ADB2479CAEB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C33D-10E7-414B-A973-6CB2BA47B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1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B07-99CB-410F-86F9-ADB2479CAEB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C33D-10E7-414B-A973-6CB2BA47B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93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B07-99CB-410F-86F9-ADB2479CAEB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C33D-10E7-414B-A973-6CB2BA47B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B07-99CB-410F-86F9-ADB2479CAEB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C33D-10E7-414B-A973-6CB2BA47B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5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B07-99CB-410F-86F9-ADB2479CAEB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C33D-10E7-414B-A973-6CB2BA47B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B07-99CB-410F-86F9-ADB2479CAEB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C33D-10E7-414B-A973-6CB2BA47B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B07-99CB-410F-86F9-ADB2479CAEB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C33D-10E7-414B-A973-6CB2BA47B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5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B07-99CB-410F-86F9-ADB2479CAEB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C33D-10E7-414B-A973-6CB2BA47B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8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B07-99CB-410F-86F9-ADB2479CAEB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C33D-10E7-414B-A973-6CB2BA47B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6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B07-99CB-410F-86F9-ADB2479CAEB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C33D-10E7-414B-A973-6CB2BA47B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6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C33D-10E7-414B-A973-6CB2BA47B8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B07-99CB-410F-86F9-ADB2479CAEB3}" type="datetimeFigureOut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1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38B07-99CB-410F-86F9-ADB2479CAEB3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D6C33D-10E7-414B-A973-6CB2BA47B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1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3055" y="817418"/>
            <a:ext cx="79940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Algerian" panose="04020705040A02060702" pitchFamily="82" charset="0"/>
              </a:rPr>
              <a:t>Correlation</a:t>
            </a:r>
          </a:p>
          <a:p>
            <a:pPr algn="ctr"/>
            <a:r>
              <a:rPr lang="en-US" sz="8800" dirty="0" smtClean="0">
                <a:latin typeface="Algerian" panose="04020705040A02060702" pitchFamily="82" charset="0"/>
              </a:rPr>
              <a:t> &amp; </a:t>
            </a:r>
          </a:p>
          <a:p>
            <a:pPr algn="ctr"/>
            <a:r>
              <a:rPr lang="en-US" sz="8800" dirty="0" smtClean="0">
                <a:latin typeface="Algerian" panose="04020705040A02060702" pitchFamily="82" charset="0"/>
              </a:rPr>
              <a:t>Regression</a:t>
            </a:r>
            <a:endParaRPr lang="en-US" sz="8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8423"/>
            <a:ext cx="8596668" cy="961504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886691"/>
            <a:ext cx="10530994" cy="5791200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 deals with association between two or more variables.</a:t>
            </a:r>
          </a:p>
          <a:p>
            <a:pPr marL="0" indent="0">
              <a:buClrTx/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</a:p>
          <a:p>
            <a:pPr marL="0" indent="0">
              <a:buClrTx/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degree of relationship between the variables under consideration is measured through the correlation analysis.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measure of correlation called the “ Correlation Coefficient” or “Correlation Index” summarizes in one figure the direction &amp; degree of correlation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q"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986284"/>
              </p:ext>
            </p:extLst>
          </p:nvPr>
        </p:nvGraphicFramePr>
        <p:xfrm>
          <a:off x="1630217" y="1812172"/>
          <a:ext cx="25400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1">
                  <a:extLst>
                    <a:ext uri="{9D8B030D-6E8A-4147-A177-3AD203B41FA5}">
                      <a16:colId xmlns:a16="http://schemas.microsoft.com/office/drawing/2014/main" val="214664095"/>
                    </a:ext>
                  </a:extLst>
                </a:gridCol>
                <a:gridCol w="1270001">
                  <a:extLst>
                    <a:ext uri="{9D8B030D-6E8A-4147-A177-3AD203B41FA5}">
                      <a16:colId xmlns:a16="http://schemas.microsoft.com/office/drawing/2014/main" val="934626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45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9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199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73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30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32748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371312"/>
              </p:ext>
            </p:extLst>
          </p:nvPr>
        </p:nvGraphicFramePr>
        <p:xfrm>
          <a:off x="5569528" y="1809399"/>
          <a:ext cx="25630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546">
                  <a:extLst>
                    <a:ext uri="{9D8B030D-6E8A-4147-A177-3AD203B41FA5}">
                      <a16:colId xmlns:a16="http://schemas.microsoft.com/office/drawing/2014/main" val="4015034873"/>
                    </a:ext>
                  </a:extLst>
                </a:gridCol>
                <a:gridCol w="1281546">
                  <a:extLst>
                    <a:ext uri="{9D8B030D-6E8A-4147-A177-3AD203B41FA5}">
                      <a16:colId xmlns:a16="http://schemas.microsoft.com/office/drawing/2014/main" val="3438212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395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519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44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18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59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47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1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4225452"/>
              </p:ext>
            </p:extLst>
          </p:nvPr>
        </p:nvGraphicFramePr>
        <p:xfrm>
          <a:off x="686667" y="450274"/>
          <a:ext cx="9428883" cy="4421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752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273" y="152400"/>
            <a:ext cx="9712036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Correlation: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X    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&amp;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   Y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Height &amp; Weight</a:t>
            </a:r>
            <a:endParaRPr lang="en-US" dirty="0"/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Value (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r):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: 0 to 1</a:t>
            </a:r>
          </a:p>
          <a:p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200" y="1887306"/>
            <a:ext cx="2578832" cy="234716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07" y="649004"/>
            <a:ext cx="284019" cy="37513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1753541" y="745176"/>
            <a:ext cx="5986" cy="278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828260" y="745176"/>
            <a:ext cx="0" cy="2789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322618" y="745176"/>
            <a:ext cx="943" cy="3182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75663"/>
              </p:ext>
            </p:extLst>
          </p:nvPr>
        </p:nvGraphicFramePr>
        <p:xfrm>
          <a:off x="5011876" y="1887306"/>
          <a:ext cx="28297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898">
                  <a:extLst>
                    <a:ext uri="{9D8B030D-6E8A-4147-A177-3AD203B41FA5}">
                      <a16:colId xmlns:a16="http://schemas.microsoft.com/office/drawing/2014/main" val="1071854669"/>
                    </a:ext>
                  </a:extLst>
                </a:gridCol>
                <a:gridCol w="1414898">
                  <a:extLst>
                    <a:ext uri="{9D8B030D-6E8A-4147-A177-3AD203B41FA5}">
                      <a16:colId xmlns:a16="http://schemas.microsoft.com/office/drawing/2014/main" val="3248289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50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6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50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5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083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1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10" y="279508"/>
            <a:ext cx="9573490" cy="827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Correlation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  Y  &amp; X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Price &amp; Demand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Value 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r):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: -1 to 0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" y="1486670"/>
            <a:ext cx="2603218" cy="23471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584" y="713818"/>
            <a:ext cx="231668" cy="41456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380509" y="849419"/>
            <a:ext cx="3" cy="2789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57896" y="849419"/>
            <a:ext cx="0" cy="2789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16878" y="849419"/>
            <a:ext cx="0" cy="2789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503111"/>
              </p:ext>
            </p:extLst>
          </p:nvPr>
        </p:nvGraphicFramePr>
        <p:xfrm>
          <a:off x="4419598" y="1547732"/>
          <a:ext cx="249894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472">
                  <a:extLst>
                    <a:ext uri="{9D8B030D-6E8A-4147-A177-3AD203B41FA5}">
                      <a16:colId xmlns:a16="http://schemas.microsoft.com/office/drawing/2014/main" val="3448832991"/>
                    </a:ext>
                  </a:extLst>
                </a:gridCol>
                <a:gridCol w="1249472">
                  <a:extLst>
                    <a:ext uri="{9D8B030D-6E8A-4147-A177-3AD203B41FA5}">
                      <a16:colId xmlns:a16="http://schemas.microsoft.com/office/drawing/2014/main" val="2343776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9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27421"/>
                  </a:ext>
                </a:extLst>
              </a:tr>
              <a:tr h="353776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3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1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7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171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84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38" y="600075"/>
            <a:ext cx="954405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</a:t>
            </a:r>
          </a:p>
          <a:p>
            <a:pPr algn="ctr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= 1    : Perfect Positive Correlation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= -1  : Perfect Negative Correlation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= 0   :  No Correlation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66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641"/>
            <a:ext cx="8596668" cy="8048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9" y="732895"/>
            <a:ext cx="11701462" cy="57864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 is the technique for measuring or estimating the relationship among variable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 provides estimate of values of the dependent variable from the values of the independent variable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device used to accomplish this estimate procedure is the regression line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regression line describe the average relationship existing between X &amp; 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268946"/>
              </p:ext>
            </p:extLst>
          </p:nvPr>
        </p:nvGraphicFramePr>
        <p:xfrm>
          <a:off x="1314450" y="3743324"/>
          <a:ext cx="2443164" cy="295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582">
                  <a:extLst>
                    <a:ext uri="{9D8B030D-6E8A-4147-A177-3AD203B41FA5}">
                      <a16:colId xmlns:a16="http://schemas.microsoft.com/office/drawing/2014/main" val="31190124"/>
                    </a:ext>
                  </a:extLst>
                </a:gridCol>
                <a:gridCol w="1221582">
                  <a:extLst>
                    <a:ext uri="{9D8B030D-6E8A-4147-A177-3AD203B41FA5}">
                      <a16:colId xmlns:a16="http://schemas.microsoft.com/office/drawing/2014/main" val="18557893"/>
                    </a:ext>
                  </a:extLst>
                </a:gridCol>
              </a:tblGrid>
              <a:tr h="3324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17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30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4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492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04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.</a:t>
                      </a:r>
                    </a:p>
                    <a:p>
                      <a:pPr algn="ctr"/>
                      <a:r>
                        <a:rPr lang="en-US" sz="1050" b="1" dirty="0" smtClean="0"/>
                        <a:t>.</a:t>
                      </a:r>
                    </a:p>
                    <a:p>
                      <a:pPr algn="ctr"/>
                      <a:r>
                        <a:rPr lang="en-US" sz="1050" b="1" dirty="0" smtClean="0"/>
                        <a:t>.</a:t>
                      </a:r>
                    </a:p>
                    <a:p>
                      <a:pPr algn="ctr"/>
                      <a:r>
                        <a:rPr lang="en-US" sz="1050" b="1" dirty="0" smtClean="0"/>
                        <a:t>.</a:t>
                      </a:r>
                      <a:endParaRPr lang="en-US" sz="105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88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472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38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514665"/>
              </p:ext>
            </p:extLst>
          </p:nvPr>
        </p:nvGraphicFramePr>
        <p:xfrm>
          <a:off x="414338" y="1500188"/>
          <a:ext cx="11087100" cy="4894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550">
                  <a:extLst>
                    <a:ext uri="{9D8B030D-6E8A-4147-A177-3AD203B41FA5}">
                      <a16:colId xmlns:a16="http://schemas.microsoft.com/office/drawing/2014/main" val="3937011308"/>
                    </a:ext>
                  </a:extLst>
                </a:gridCol>
                <a:gridCol w="5543550">
                  <a:extLst>
                    <a:ext uri="{9D8B030D-6E8A-4147-A177-3AD203B41FA5}">
                      <a16:colId xmlns:a16="http://schemas.microsoft.com/office/drawing/2014/main" val="3082717859"/>
                    </a:ext>
                  </a:extLst>
                </a:gridCol>
              </a:tblGrid>
              <a:tr h="6309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 Analysis 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 Analysis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62892"/>
                  </a:ext>
                </a:extLst>
              </a:tr>
              <a:tr h="106601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Coefficient is a measure of degree of covariability between x &amp; y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 of Regression analysis is to study  the nature of relationship between variables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86757"/>
                  </a:ext>
                </a:extLst>
              </a:tr>
              <a:tr h="1066013">
                <a:tc>
                  <a:txBody>
                    <a:bodyPr/>
                    <a:lstStyle/>
                    <a:p>
                      <a:r>
                        <a:rPr lang="en-US" dirty="0" smtClean="0"/>
                        <a:t>In correlation analysis we</a:t>
                      </a:r>
                      <a:r>
                        <a:rPr lang="en-US" baseline="0" dirty="0" smtClean="0"/>
                        <a:t> cannot say that one variable is the cause &amp; other the effect.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regression analysis it is possible to study cause &amp; effect relationship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117935"/>
                  </a:ext>
                </a:extLst>
              </a:tr>
              <a:tr h="1066013">
                <a:tc>
                  <a:txBody>
                    <a:bodyPr/>
                    <a:lstStyle/>
                    <a:p>
                      <a:r>
                        <a:rPr lang="en-US" dirty="0" smtClean="0"/>
                        <a:t>In correlate on Analysis both </a:t>
                      </a:r>
                      <a:r>
                        <a:rPr lang="en-US" dirty="0" err="1" smtClean="0"/>
                        <a:t>rxy</a:t>
                      </a:r>
                      <a:r>
                        <a:rPr lang="en-US" dirty="0" smtClean="0"/>
                        <a:t> &amp; </a:t>
                      </a:r>
                      <a:r>
                        <a:rPr lang="en-US" dirty="0" err="1" smtClean="0"/>
                        <a:t>ryx</a:t>
                      </a:r>
                      <a:r>
                        <a:rPr lang="en-US" dirty="0" smtClean="0"/>
                        <a:t> are symmetric (</a:t>
                      </a:r>
                      <a:r>
                        <a:rPr lang="en-US" dirty="0" err="1" smtClean="0"/>
                        <a:t>rxy</a:t>
                      </a:r>
                      <a:r>
                        <a:rPr lang="en-US" dirty="0" smtClean="0"/>
                        <a:t>=</a:t>
                      </a:r>
                      <a:r>
                        <a:rPr lang="en-US" dirty="0" err="1" smtClean="0"/>
                        <a:t>ryx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 correlate on Analysis both </a:t>
                      </a:r>
                      <a:r>
                        <a:rPr lang="en-US" dirty="0" err="1" smtClean="0"/>
                        <a:t>rxy</a:t>
                      </a:r>
                      <a:r>
                        <a:rPr lang="en-US" dirty="0" smtClean="0"/>
                        <a:t> &amp; </a:t>
                      </a:r>
                      <a:r>
                        <a:rPr lang="en-US" dirty="0" err="1" smtClean="0"/>
                        <a:t>ryx</a:t>
                      </a:r>
                      <a:r>
                        <a:rPr lang="en-US" dirty="0" smtClean="0"/>
                        <a:t> are not symmetric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160162"/>
                  </a:ext>
                </a:extLst>
              </a:tr>
              <a:tr h="1066013">
                <a:tc>
                  <a:txBody>
                    <a:bodyPr/>
                    <a:lstStyle/>
                    <a:p>
                      <a:r>
                        <a:rPr lang="en-US" dirty="0" smtClean="0"/>
                        <a:t>Correlation</a:t>
                      </a:r>
                      <a:r>
                        <a:rPr lang="en-US" baseline="0" dirty="0" smtClean="0"/>
                        <a:t> Coefficient is independent of change of scale &amp; origin.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Correlation</a:t>
                      </a:r>
                      <a:r>
                        <a:rPr lang="en-US" baseline="0" dirty="0" smtClean="0"/>
                        <a:t> Coefficient is independent of change of  origin but not of scale.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6456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7175" y="585788"/>
            <a:ext cx="1140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75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0263" y="1228726"/>
            <a:ext cx="66151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latin typeface="Algerian" panose="04020705040A02060702" pitchFamily="82" charset="0"/>
              </a:rPr>
              <a:t>Thank </a:t>
            </a:r>
          </a:p>
          <a:p>
            <a:pPr algn="ctr"/>
            <a:r>
              <a:rPr lang="en-US" sz="9600" dirty="0" smtClean="0">
                <a:latin typeface="Algerian" panose="04020705040A02060702" pitchFamily="82" charset="0"/>
              </a:rPr>
              <a:t>YOU</a:t>
            </a:r>
            <a:endParaRPr lang="en-US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0074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382</Words>
  <Application>Microsoft Office PowerPoint</Application>
  <PresentationFormat>Widescreen</PresentationFormat>
  <Paragraphs>155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Correlation</vt:lpstr>
      <vt:lpstr>PowerPoint Presentation</vt:lpstr>
      <vt:lpstr>PowerPoint Presentation</vt:lpstr>
      <vt:lpstr>PowerPoint Presentation</vt:lpstr>
      <vt:lpstr>PowerPoint Presentation</vt:lpstr>
      <vt:lpstr>Regression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</dc:creator>
  <cp:lastModifiedBy>Krishna</cp:lastModifiedBy>
  <cp:revision>17</cp:revision>
  <dcterms:created xsi:type="dcterms:W3CDTF">2022-03-03T09:12:00Z</dcterms:created>
  <dcterms:modified xsi:type="dcterms:W3CDTF">2022-03-03T12:21:34Z</dcterms:modified>
</cp:coreProperties>
</file>