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5" r:id="rId3"/>
    <p:sldId id="266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52" d="100"/>
          <a:sy n="52" d="100"/>
        </p:scale>
        <p:origin x="6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9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A90430C-755F-CC48-B69D-C7B5FE58167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1861E9-BDB1-744A-AB6C-6D5ABCB7AE1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5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1905659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162050"/>
            <a:ext cx="8417052" cy="331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2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33286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20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8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22C87B-454A-5546-8346-08CD9A74FE5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160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D9D5E-4D2E-CA4D-AD11-F48A3C1E8D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362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144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928" y="-3"/>
            <a:ext cx="9142072" cy="5143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F8623-17CF-6240-8EE3-A38651F2E38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DD0DB-372F-554C-AC14-50A4A4866945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421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735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1397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31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FD0E892-AD84-1E4B-88EE-D37B1E173C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5"/>
            <a:ext cx="9144000" cy="514251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2219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rgbClr val="0032A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7008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38396518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8551" y="4351664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2757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Client/Partner Logo Here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1E3CF8DA-271C-CB40-9A53-7C2CBDDD59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9237" y="4114800"/>
            <a:ext cx="2509524" cy="908465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6FDEC5-70F3-8242-B371-DE69C53DE33E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7560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672F0-3606-864E-B5C6-3D3E01E3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8" y="0"/>
            <a:ext cx="91604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69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0431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227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0377" y="4353665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40871095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CA94C-BBE0-1846-921C-E1AFFD0BB14A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2914087-A4EF-E640-A3E0-574DF86EFC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1441" y="4114800"/>
            <a:ext cx="2509524" cy="9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91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390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73711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43050"/>
            <a:ext cx="3479802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218706"/>
            <a:ext cx="3479802" cy="2183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6958" y="1543050"/>
            <a:ext cx="3479802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6958" y="2218705"/>
            <a:ext cx="3479802" cy="2183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6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A0D648-BD2B-5645-81FD-088044B6FFDC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0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2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8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3AB9D5-63D5-C845-9EE9-47323B47D8D3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6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CDCE1-35CA-004E-8A2B-18D80E76E3AE}"/>
              </a:ext>
            </a:extLst>
          </p:cNvPr>
          <p:cNvCxnSpPr>
            <a:cxnSpLocks/>
          </p:cNvCxnSpPr>
          <p:nvPr/>
        </p:nvCxnSpPr>
        <p:spPr>
          <a:xfrm flipV="1">
            <a:off x="3111568" y="572797"/>
            <a:ext cx="0" cy="649228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CD00A0B-19B3-AE44-9414-54B79855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BF120-174E-F14D-A8E6-DB694BF08E0D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0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394311-CCC6-F94F-925A-AA4EE294BA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3F2592-9A69-2945-909D-AF9293BA588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78952" cy="6210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093304"/>
            <a:ext cx="8378952" cy="3379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C5FF7-2DC4-5442-BB0D-C1FF3C41C2F6}"/>
              </a:ext>
            </a:extLst>
          </p:cNvPr>
          <p:cNvPicPr>
            <a:picLocks noChangeAspect="1"/>
          </p:cNvPicPr>
          <p:nvPr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23969" y="4742066"/>
            <a:ext cx="1039031" cy="2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7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2" r:id="rId31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0050" indent="-171450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3088" indent="-11588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tabLst/>
        <a:defRPr sz="105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8838" indent="-17303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9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240">
          <p15:clr>
            <a:srgbClr val="F26B43"/>
          </p15:clr>
        </p15:guide>
        <p15:guide id="15" pos="5520">
          <p15:clr>
            <a:srgbClr val="F26B43"/>
          </p15:clr>
        </p15:guide>
        <p15:guide id="16" orient="horz" pos="2988">
          <p15:clr>
            <a:srgbClr val="F26B43"/>
          </p15:clr>
        </p15:guide>
        <p15:guide id="17" orient="horz" pos="5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163" y="2115265"/>
            <a:ext cx="8348837" cy="553998"/>
          </a:xfrm>
        </p:spPr>
        <p:txBody>
          <a:bodyPr/>
          <a:lstStyle/>
          <a:p>
            <a:r>
              <a:rPr lang="en-US" dirty="0"/>
              <a:t>Waterfall vs. Agile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</p:spTree>
    <p:extLst>
      <p:ext uri="{BB962C8B-B14F-4D97-AF65-F5344CB8AC3E}">
        <p14:creationId xmlns:p14="http://schemas.microsoft.com/office/powerpoint/2010/main" val="37665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0459FD-212E-4346-B59E-2557CE0D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8D121-C7BE-4CBC-A12B-B40B37B0F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	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AB23FE-0638-4130-A43C-EC9A1BD94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2D4FC-0816-4889-9D96-CD901628BF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AutoNum type="arabicParenR"/>
            </a:pPr>
            <a:r>
              <a:rPr lang="en-US" dirty="0"/>
              <a:t>Since it is sequential, a delay in the preceding process might have a domino effect.</a:t>
            </a:r>
          </a:p>
          <a:p>
            <a:pPr marL="342900" indent="-342900">
              <a:buAutoNum type="arabicParenR"/>
            </a:pPr>
            <a:r>
              <a:rPr lang="en-US" dirty="0"/>
              <a:t>Testing happens at the of the project, which is risky.</a:t>
            </a:r>
          </a:p>
          <a:p>
            <a:pPr marL="342900" indent="-342900">
              <a:buAutoNum type="arabicParenR"/>
            </a:pPr>
            <a:r>
              <a:rPr lang="en-US" dirty="0"/>
              <a:t>As the process goes on the revision list may increase drastically.</a:t>
            </a:r>
          </a:p>
          <a:p>
            <a:pPr marL="342900" indent="-342900">
              <a:buAutoNum type="arabicParenR"/>
            </a:pPr>
            <a:r>
              <a:rPr lang="en-US" b="0" i="0" dirty="0">
                <a:solidFill>
                  <a:srgbClr val="545454"/>
                </a:solidFill>
                <a:effectLst/>
                <a:latin typeface="+mj-lt"/>
              </a:rPr>
              <a:t>Clients usually have a hard time visualizing the desired outcome from a list of written requirements.</a:t>
            </a:r>
            <a:endParaRPr lang="en-US" dirty="0">
              <a:latin typeface="+mj-lt"/>
            </a:endParaRP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2D837-E268-BBDE-52FD-3428672F67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AutoNum type="arabicParenR"/>
            </a:pPr>
            <a:r>
              <a:rPr lang="en-US" dirty="0"/>
              <a:t>Timescales are kept and met.</a:t>
            </a:r>
          </a:p>
          <a:p>
            <a:pPr marL="342900" indent="-342900">
              <a:buAutoNum type="arabicParenR"/>
            </a:pPr>
            <a:r>
              <a:rPr lang="en-US" dirty="0"/>
              <a:t>Cost around the process does not alter to a great extent.</a:t>
            </a:r>
          </a:p>
          <a:p>
            <a:pPr marL="342900" indent="-342900">
              <a:buAutoNum type="arabicParenR"/>
            </a:pPr>
            <a:r>
              <a:rPr lang="en-US" dirty="0"/>
              <a:t>Testing is easy.</a:t>
            </a:r>
          </a:p>
          <a:p>
            <a:pPr marL="342900" indent="-342900">
              <a:buAutoNum type="arabicParenR"/>
            </a:pPr>
            <a:r>
              <a:rPr lang="en-US" dirty="0"/>
              <a:t>Potential development issues can be tackled in design phase.</a:t>
            </a:r>
          </a:p>
        </p:txBody>
      </p:sp>
    </p:spTree>
    <p:extLst>
      <p:ext uri="{BB962C8B-B14F-4D97-AF65-F5344CB8AC3E}">
        <p14:creationId xmlns:p14="http://schemas.microsoft.com/office/powerpoint/2010/main" val="167712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0459FD-212E-4346-B59E-2557CE0D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Agile </a:t>
            </a:r>
            <a:r>
              <a:rPr lang="en-US" dirty="0"/>
              <a:t>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8D121-C7BE-4CBC-A12B-B40B37B0F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6A2DF-E3B4-4D51-9554-80541C2569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AutoNum type="arabicParenR"/>
            </a:pPr>
            <a:r>
              <a:rPr lang="en-US" dirty="0"/>
              <a:t>Better control over the project.</a:t>
            </a:r>
          </a:p>
          <a:p>
            <a:pPr marL="342900" indent="-342900">
              <a:buAutoNum type="arabicParenR"/>
            </a:pPr>
            <a:r>
              <a:rPr lang="en-US" dirty="0"/>
              <a:t>Provides great flexibility and allows room for change as all processes are happening parallelly.</a:t>
            </a:r>
          </a:p>
          <a:p>
            <a:pPr marL="342900" indent="-342900">
              <a:buAutoNum type="arabicParenR"/>
            </a:pPr>
            <a:r>
              <a:rPr lang="en-US" dirty="0"/>
              <a:t>Allows each team to work independently</a:t>
            </a:r>
          </a:p>
          <a:p>
            <a:pPr marL="342900" indent="-342900">
              <a:buAutoNum type="arabicParenR"/>
            </a:pPr>
            <a:r>
              <a:rPr lang="en-US" dirty="0"/>
              <a:t>Better result quality</a:t>
            </a:r>
          </a:p>
          <a:p>
            <a:pPr marL="342900" indent="-342900">
              <a:buAutoNum type="arabicParenR"/>
            </a:pPr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AB23FE-0638-4130-A43C-EC9A1BD94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2D4FC-0816-4889-9D96-CD901628BF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AutoNum type="arabicParenR"/>
            </a:pPr>
            <a:r>
              <a:rPr lang="en-US" dirty="0"/>
              <a:t>Limited documentation</a:t>
            </a:r>
          </a:p>
          <a:p>
            <a:pPr marL="342900" indent="-342900">
              <a:buAutoNum type="arabicParenR"/>
            </a:pPr>
            <a:r>
              <a:rPr lang="en-US" dirty="0"/>
              <a:t>May lead to poor resource planning.</a:t>
            </a:r>
          </a:p>
          <a:p>
            <a:pPr marL="342900" indent="-342900">
              <a:buAutoNum type="arabicParenR"/>
            </a:pPr>
            <a:r>
              <a:rPr lang="en-US" dirty="0"/>
              <a:t>The results are see as you go basis, making it hard to set KPIs.</a:t>
            </a:r>
          </a:p>
          <a:p>
            <a:pPr marL="342900" indent="-342900">
              <a:buAutoNum type="arabicParenR"/>
            </a:pPr>
            <a:r>
              <a:rPr lang="en-US" dirty="0"/>
              <a:t>There is no clear understanding of what the final product may look like </a:t>
            </a:r>
            <a:r>
              <a:rPr lang="en-US"/>
              <a:t>without getting to it.</a:t>
            </a: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93980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Theme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Theme" id="{D3A03404-B80B-439B-AF19-52B6AF8DA76C}" vid="{75FB74F2-993F-428C-8E48-C53594268EE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CognizantTheme</Template>
  <TotalTime>14</TotalTime>
  <Words>182</Words>
  <Application>Microsoft Office PowerPoint</Application>
  <PresentationFormat>On-screen Show (16:9)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Courier New</vt:lpstr>
      <vt:lpstr>CognizantTheme</vt:lpstr>
      <vt:lpstr>Waterfall vs. Agile</vt:lpstr>
      <vt:lpstr>Waterfall  </vt:lpstr>
      <vt:lpstr>Agile  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Waterfall vs. Agile</dc:title>
  <dc:creator>Mills, Laura (Cognizant)</dc:creator>
  <cp:lastModifiedBy>Murali, Padma Priya</cp:lastModifiedBy>
  <cp:revision>3</cp:revision>
  <dcterms:created xsi:type="dcterms:W3CDTF">2021-06-04T16:24:13Z</dcterms:created>
  <dcterms:modified xsi:type="dcterms:W3CDTF">2023-06-10T03:14:51Z</dcterms:modified>
</cp:coreProperties>
</file>