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18" r:id="rId3"/>
    <p:sldId id="319" r:id="rId4"/>
    <p:sldId id="322" r:id="rId5"/>
    <p:sldId id="328" r:id="rId6"/>
    <p:sldId id="329" r:id="rId7"/>
    <p:sldId id="330" r:id="rId8"/>
    <p:sldId id="323" r:id="rId9"/>
    <p:sldId id="324" r:id="rId10"/>
    <p:sldId id="331" r:id="rId11"/>
    <p:sldId id="325" r:id="rId12"/>
    <p:sldId id="326" r:id="rId13"/>
    <p:sldId id="32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329959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252650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EC64A6-0BC3-429C-B752-765C27D795DD}"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717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1042759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5778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1731455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174626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33001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265981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218836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155011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8086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152746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253112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300390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3275D-07EE-4195-8DD6-8EE3D51957C7}" type="datetimeFigureOut">
              <a:rPr lang="en-IN" smtClean="0"/>
              <a:pPr/>
              <a:t>11-05-2023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EC64A6-0BC3-429C-B752-765C27D795DD}" type="slidenum">
              <a:rPr lang="en-IN" smtClean="0"/>
              <a:pPr/>
              <a:t>‹#›</a:t>
            </a:fld>
            <a:endParaRPr lang="en-IN"/>
          </a:p>
        </p:txBody>
      </p:sp>
    </p:spTree>
    <p:extLst>
      <p:ext uri="{BB962C8B-B14F-4D97-AF65-F5344CB8AC3E}">
        <p14:creationId xmlns:p14="http://schemas.microsoft.com/office/powerpoint/2010/main" val="272372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73275D-07EE-4195-8DD6-8EE3D51957C7}" type="datetimeFigureOut">
              <a:rPr lang="en-IN" smtClean="0"/>
              <a:pPr/>
              <a:t>11-05-2023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EC64A6-0BC3-429C-B752-765C27D795DD}" type="slidenum">
              <a:rPr lang="en-IN" smtClean="0"/>
              <a:pPr/>
              <a:t>‹#›</a:t>
            </a:fld>
            <a:endParaRPr lang="en-IN"/>
          </a:p>
        </p:txBody>
      </p:sp>
    </p:spTree>
    <p:extLst>
      <p:ext uri="{BB962C8B-B14F-4D97-AF65-F5344CB8AC3E}">
        <p14:creationId xmlns:p14="http://schemas.microsoft.com/office/powerpoint/2010/main" val="384316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1877050915036066" TargetMode="External"/><Relationship Id="rId2" Type="http://schemas.openxmlformats.org/officeDocument/2006/relationships/hyperlink" Target="https://doi.org/10.9734/cjast/2021/v40i631320.%5b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538" y="1672046"/>
            <a:ext cx="9605470" cy="2116183"/>
          </a:xfrm>
        </p:spPr>
        <p:txBody>
          <a:bodyPr>
            <a:normAutofit/>
          </a:bodyPr>
          <a:lstStyle/>
          <a:p>
            <a:pPr algn="ctr"/>
            <a:r>
              <a:rPr lang="en-IN" sz="4000" dirty="0">
                <a:latin typeface="Times New Roman" panose="02020603050405020304" pitchFamily="18" charset="0"/>
                <a:cs typeface="Times New Roman" panose="02020603050405020304" pitchFamily="18" charset="0"/>
              </a:rPr>
              <a:t>Multiple </a:t>
            </a:r>
            <a:r>
              <a:rPr lang="en-IN" sz="3600" dirty="0">
                <a:latin typeface="Times New Roman" panose="02020603050405020304" pitchFamily="18" charset="0"/>
                <a:cs typeface="Times New Roman" panose="02020603050405020304" pitchFamily="18" charset="0"/>
              </a:rPr>
              <a:t>Disease</a:t>
            </a:r>
            <a:r>
              <a:rPr lang="en-IN" sz="4000" dirty="0">
                <a:latin typeface="Times New Roman" panose="02020603050405020304" pitchFamily="18" charset="0"/>
                <a:cs typeface="Times New Roman" panose="02020603050405020304" pitchFamily="18" charset="0"/>
              </a:rPr>
              <a:t> Prediction System Using Machine Learning</a:t>
            </a:r>
          </a:p>
        </p:txBody>
      </p:sp>
      <p:sp>
        <p:nvSpPr>
          <p:cNvPr id="3" name="Subtitle 2"/>
          <p:cNvSpPr>
            <a:spLocks noGrp="1"/>
          </p:cNvSpPr>
          <p:nvPr>
            <p:ph type="subTitle" idx="1"/>
          </p:nvPr>
        </p:nvSpPr>
        <p:spPr>
          <a:xfrm>
            <a:off x="1943099" y="4457700"/>
            <a:ext cx="5359038" cy="949569"/>
          </a:xfrm>
        </p:spPr>
        <p:txBody>
          <a:bodyPr>
            <a:normAutofit fontScale="25000" lnSpcReduction="20000"/>
          </a:bodyPr>
          <a:lstStyle/>
          <a:p>
            <a:r>
              <a:rPr lang="en-IN" sz="9600" dirty="0">
                <a:solidFill>
                  <a:schemeClr val="tx1">
                    <a:lumMod val="75000"/>
                    <a:lumOff val="25000"/>
                  </a:schemeClr>
                </a:solidFill>
                <a:latin typeface="Times New Roman" panose="02020603050405020304" pitchFamily="18" charset="0"/>
                <a:cs typeface="Times New Roman" panose="02020603050405020304" pitchFamily="18" charset="0"/>
              </a:rPr>
              <a:t>By-</a:t>
            </a:r>
          </a:p>
          <a:p>
            <a:r>
              <a:rPr lang="en-IN" sz="9600" dirty="0" err="1">
                <a:solidFill>
                  <a:schemeClr val="tx1">
                    <a:lumMod val="75000"/>
                    <a:lumOff val="25000"/>
                  </a:schemeClr>
                </a:solidFill>
                <a:latin typeface="Times New Roman" panose="02020603050405020304" pitchFamily="18" charset="0"/>
                <a:cs typeface="Times New Roman" panose="02020603050405020304" pitchFamily="18" charset="0"/>
              </a:rPr>
              <a:t>Abhishek</a:t>
            </a:r>
            <a:r>
              <a:rPr lang="en-IN" sz="9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9600" dirty="0" err="1">
                <a:solidFill>
                  <a:schemeClr val="tx1">
                    <a:lumMod val="75000"/>
                    <a:lumOff val="25000"/>
                  </a:schemeClr>
                </a:solidFill>
                <a:latin typeface="Times New Roman" panose="02020603050405020304" pitchFamily="18" charset="0"/>
                <a:cs typeface="Times New Roman" panose="02020603050405020304" pitchFamily="18" charset="0"/>
              </a:rPr>
              <a:t>Awhale</a:t>
            </a:r>
            <a:r>
              <a:rPr lang="en-IN" sz="9600" dirty="0">
                <a:solidFill>
                  <a:schemeClr val="tx1">
                    <a:lumMod val="75000"/>
                    <a:lumOff val="25000"/>
                  </a:schemeClr>
                </a:solidFill>
                <a:latin typeface="Times New Roman" panose="02020603050405020304" pitchFamily="18" charset="0"/>
                <a:cs typeface="Times New Roman" panose="02020603050405020304" pitchFamily="18" charset="0"/>
              </a:rPr>
              <a:t> (2019-B-24072000B)</a:t>
            </a:r>
          </a:p>
          <a:p>
            <a:r>
              <a:rPr lang="en-IN" sz="9600" dirty="0" err="1">
                <a:solidFill>
                  <a:schemeClr val="tx1">
                    <a:lumMod val="75000"/>
                    <a:lumOff val="25000"/>
                  </a:schemeClr>
                </a:solidFill>
                <a:latin typeface="Times New Roman" panose="02020603050405020304" pitchFamily="18" charset="0"/>
                <a:cs typeface="Times New Roman" panose="02020603050405020304" pitchFamily="18" charset="0"/>
              </a:rPr>
              <a:t>Shubham</a:t>
            </a:r>
            <a:r>
              <a:rPr lang="en-IN" sz="9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9600" dirty="0" err="1">
                <a:solidFill>
                  <a:schemeClr val="tx1">
                    <a:lumMod val="75000"/>
                    <a:lumOff val="25000"/>
                  </a:schemeClr>
                </a:solidFill>
                <a:latin typeface="Times New Roman" panose="02020603050405020304" pitchFamily="18" charset="0"/>
                <a:cs typeface="Times New Roman" panose="02020603050405020304" pitchFamily="18" charset="0"/>
              </a:rPr>
              <a:t>Pathare</a:t>
            </a:r>
            <a:r>
              <a:rPr lang="en-IN" sz="9600" dirty="0">
                <a:solidFill>
                  <a:schemeClr val="tx1">
                    <a:lumMod val="75000"/>
                    <a:lumOff val="25000"/>
                  </a:schemeClr>
                </a:solidFill>
                <a:latin typeface="Times New Roman" panose="02020603050405020304" pitchFamily="18" charset="0"/>
                <a:cs typeface="Times New Roman" panose="02020603050405020304" pitchFamily="18" charset="0"/>
              </a:rPr>
              <a:t> (2019-B-28102001B)</a:t>
            </a:r>
          </a:p>
          <a:p>
            <a:r>
              <a:rPr lang="en-IN" sz="9600" dirty="0" err="1">
                <a:solidFill>
                  <a:schemeClr val="tx1">
                    <a:lumMod val="75000"/>
                    <a:lumOff val="25000"/>
                  </a:schemeClr>
                </a:solidFill>
                <a:latin typeface="Times New Roman" panose="02020603050405020304" pitchFamily="18" charset="0"/>
                <a:cs typeface="Times New Roman" panose="02020603050405020304" pitchFamily="18" charset="0"/>
              </a:rPr>
              <a:t>Priyanka</a:t>
            </a:r>
            <a:r>
              <a:rPr lang="en-IN" sz="9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9600" dirty="0" err="1">
                <a:solidFill>
                  <a:schemeClr val="tx1">
                    <a:lumMod val="75000"/>
                    <a:lumOff val="25000"/>
                  </a:schemeClr>
                </a:solidFill>
                <a:latin typeface="Times New Roman" panose="02020603050405020304" pitchFamily="18" charset="0"/>
                <a:cs typeface="Times New Roman" panose="02020603050405020304" pitchFamily="18" charset="0"/>
              </a:rPr>
              <a:t>Narsale</a:t>
            </a:r>
            <a:r>
              <a:rPr lang="en-IN" sz="9600" dirty="0">
                <a:solidFill>
                  <a:schemeClr val="tx1">
                    <a:lumMod val="75000"/>
                    <a:lumOff val="25000"/>
                  </a:schemeClr>
                </a:solidFill>
                <a:latin typeface="Times New Roman" panose="02020603050405020304" pitchFamily="18" charset="0"/>
                <a:cs typeface="Times New Roman" panose="02020603050405020304" pitchFamily="18" charset="0"/>
              </a:rPr>
              <a:t> (2019-B-05-82001B)</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a:t>
            </a:r>
          </a:p>
          <a:p>
            <a:r>
              <a:rPr lang="en-IN" sz="2600" spc="-1" dirty="0">
                <a:latin typeface="Times New Roman" panose="02020603050405020304" pitchFamily="18" charset="0"/>
                <a:ea typeface="Times New Roman"/>
                <a:cs typeface="Times New Roman" panose="02020603050405020304" pitchFamily="18" charset="0"/>
              </a:rPr>
              <a:t>											</a:t>
            </a:r>
            <a:endParaRPr lang="en-IN" sz="2400" spc="-1" dirty="0">
              <a:latin typeface="Times New Roman" panose="02020603050405020304" pitchFamily="18" charset="0"/>
              <a:ea typeface="Times New Roman"/>
              <a:cs typeface="Times New Roman" panose="02020603050405020304" pitchFamily="18" charset="0"/>
            </a:endParaRPr>
          </a:p>
          <a:p>
            <a:pPr algn="ctr">
              <a:lnSpc>
                <a:spcPct val="100000"/>
              </a:lnSpc>
              <a:tabLst>
                <a:tab pos="0" algn="l"/>
              </a:tabLst>
            </a:pPr>
            <a:endParaRPr lang="en-IN" sz="2600" spc="-1" dirty="0">
              <a:latin typeface="Times New Roman" panose="02020603050405020304" pitchFamily="18" charset="0"/>
              <a:cs typeface="Times New Roman" panose="02020603050405020304" pitchFamily="18" charset="0"/>
            </a:endParaRPr>
          </a:p>
          <a:p>
            <a:r>
              <a:rPr lang="en-IN" dirty="0"/>
              <a:t>																					</a:t>
            </a:r>
          </a:p>
        </p:txBody>
      </p:sp>
      <p:pic>
        <p:nvPicPr>
          <p:cNvPr id="7" name="Picture 6" descr="G:\ADYPU DOC\Logo\logo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167053"/>
            <a:ext cx="9213980" cy="1538653"/>
          </a:xfrm>
          <a:prstGeom prst="rect">
            <a:avLst/>
          </a:prstGeom>
          <a:noFill/>
          <a:ln>
            <a:noFill/>
          </a:ln>
        </p:spPr>
      </p:pic>
      <p:sp>
        <p:nvSpPr>
          <p:cNvPr id="4" name="Rectangle 3"/>
          <p:cNvSpPr/>
          <p:nvPr/>
        </p:nvSpPr>
        <p:spPr>
          <a:xfrm>
            <a:off x="9306688" y="4457700"/>
            <a:ext cx="2429896" cy="1200329"/>
          </a:xfrm>
          <a:prstGeom prst="rect">
            <a:avLst/>
          </a:prstGeom>
        </p:spPr>
        <p:txBody>
          <a:bodyPr wrap="none">
            <a:spAutoFit/>
          </a:bodyPr>
          <a:lstStyle/>
          <a:p>
            <a:r>
              <a:rPr lang="en-IN" sz="2400" spc="-1" dirty="0">
                <a:solidFill>
                  <a:schemeClr val="tx1">
                    <a:lumMod val="75000"/>
                    <a:lumOff val="25000"/>
                  </a:schemeClr>
                </a:solidFill>
                <a:latin typeface="Times New Roman" panose="02020603050405020304" pitchFamily="18" charset="0"/>
                <a:ea typeface="Times New Roman"/>
                <a:cs typeface="Times New Roman" panose="02020603050405020304" pitchFamily="18" charset="0"/>
              </a:rPr>
              <a:t>Supervisor Name </a:t>
            </a:r>
          </a:p>
          <a:p>
            <a:r>
              <a:rPr lang="en-IN" sz="2400" spc="-1" dirty="0" err="1">
                <a:solidFill>
                  <a:schemeClr val="tx1">
                    <a:lumMod val="75000"/>
                    <a:lumOff val="25000"/>
                  </a:schemeClr>
                </a:solidFill>
                <a:latin typeface="Times New Roman" panose="02020603050405020304" pitchFamily="18" charset="0"/>
                <a:ea typeface="Times New Roman"/>
                <a:cs typeface="Times New Roman" panose="02020603050405020304" pitchFamily="18" charset="0"/>
              </a:rPr>
              <a:t>Prof.Govindharaj</a:t>
            </a:r>
            <a:endParaRPr lang="en-IN" sz="2400" spc="-1" dirty="0">
              <a:solidFill>
                <a:schemeClr val="tx1">
                  <a:lumMod val="75000"/>
                  <a:lumOff val="25000"/>
                </a:schemeClr>
              </a:solidFill>
              <a:latin typeface="Times New Roman" panose="02020603050405020304" pitchFamily="18" charset="0"/>
              <a:ea typeface="Times New Roman"/>
              <a:cs typeface="Times New Roman" panose="02020603050405020304" pitchFamily="18" charset="0"/>
            </a:endParaRPr>
          </a:p>
          <a:p>
            <a:endParaRPr lang="en-IN" sz="2400" dirty="0"/>
          </a:p>
        </p:txBody>
      </p:sp>
    </p:spTree>
    <p:extLst>
      <p:ext uri="{BB962C8B-B14F-4D97-AF65-F5344CB8AC3E}">
        <p14:creationId xmlns:p14="http://schemas.microsoft.com/office/powerpoint/2010/main" val="379134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0" y="540147"/>
            <a:ext cx="9821008" cy="977519"/>
          </a:xfrm>
        </p:spPr>
        <p:txBody>
          <a:bodyPr>
            <a:normAutofit/>
          </a:bodyPr>
          <a:lstStyle/>
          <a:p>
            <a:pPr marL="571500" indent="-571500"/>
            <a:r>
              <a:rPr lang="en-IN" sz="3400" dirty="0">
                <a:latin typeface="Times New Roman" panose="02020603050405020304" pitchFamily="18" charset="0"/>
                <a:cs typeface="Times New Roman" panose="02020603050405020304" pitchFamily="18" charset="0"/>
              </a:rPr>
              <a:t>Results :</a:t>
            </a:r>
          </a:p>
        </p:txBody>
      </p:sp>
      <p:pic>
        <p:nvPicPr>
          <p:cNvPr id="4" name="Picture 3">
            <a:extLst>
              <a:ext uri="{FF2B5EF4-FFF2-40B4-BE49-F238E27FC236}">
                <a16:creationId xmlns:a16="http://schemas.microsoft.com/office/drawing/2014/main" id="{1CB94427-7877-3B2C-CAB7-B1ABF395C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312" y="1255281"/>
            <a:ext cx="4095134" cy="2668852"/>
          </a:xfrm>
          <a:prstGeom prst="rect">
            <a:avLst/>
          </a:prstGeom>
        </p:spPr>
      </p:pic>
      <p:pic>
        <p:nvPicPr>
          <p:cNvPr id="5" name="Picture 4">
            <a:extLst>
              <a:ext uri="{FF2B5EF4-FFF2-40B4-BE49-F238E27FC236}">
                <a16:creationId xmlns:a16="http://schemas.microsoft.com/office/drawing/2014/main" id="{F2F545A2-6526-2066-43AB-8FE44B2ADB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321556" y="1260099"/>
            <a:ext cx="4517465" cy="2659216"/>
          </a:xfrm>
          <a:prstGeom prst="rect">
            <a:avLst/>
          </a:prstGeom>
        </p:spPr>
      </p:pic>
      <p:pic>
        <p:nvPicPr>
          <p:cNvPr id="6" name="Picture 5">
            <a:extLst>
              <a:ext uri="{FF2B5EF4-FFF2-40B4-BE49-F238E27FC236}">
                <a16:creationId xmlns:a16="http://schemas.microsoft.com/office/drawing/2014/main" id="{D823DEB7-BE2A-E84A-C331-E2A7E6867A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048433" y="3949288"/>
            <a:ext cx="4095134" cy="2659217"/>
          </a:xfrm>
          <a:prstGeom prst="rect">
            <a:avLst/>
          </a:prstGeom>
        </p:spPr>
      </p:pic>
    </p:spTree>
    <p:extLst>
      <p:ext uri="{BB962C8B-B14F-4D97-AF65-F5344CB8AC3E}">
        <p14:creationId xmlns:p14="http://schemas.microsoft.com/office/powerpoint/2010/main" val="377521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996" y="534993"/>
            <a:ext cx="8911687" cy="507167"/>
          </a:xfrm>
        </p:spPr>
        <p:txBody>
          <a:bodyPr>
            <a:noAutofit/>
          </a:bodyPr>
          <a:lstStyle/>
          <a:p>
            <a:pPr marL="571500" indent="-571500"/>
            <a:r>
              <a:rPr lang="en-IN" sz="34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660996" y="1274286"/>
            <a:ext cx="9908931" cy="3777622"/>
          </a:xfrm>
        </p:spPr>
        <p:txBody>
          <a:bodyPr/>
          <a:lstStyle/>
          <a:p>
            <a:r>
              <a:rPr lang="en-IN" dirty="0"/>
              <a:t>Machine learning-based approaches have shown promising results in multiple disease detection using clinical data. The reviewed studies highlight the potential of machine learning in improving disease diagnosis and management, leading to better patient outcomes. </a:t>
            </a:r>
          </a:p>
          <a:p>
            <a:r>
              <a:rPr lang="en-IN" dirty="0"/>
              <a:t>Future research in this area could focus on the development of more accurate and efficient machine learning-based approaches for multiple disease detection using clinical data.</a:t>
            </a:r>
          </a:p>
        </p:txBody>
      </p:sp>
    </p:spTree>
    <p:extLst>
      <p:ext uri="{BB962C8B-B14F-4D97-AF65-F5344CB8AC3E}">
        <p14:creationId xmlns:p14="http://schemas.microsoft.com/office/powerpoint/2010/main" val="301359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559837"/>
            <a:ext cx="8911687" cy="653143"/>
          </a:xfrm>
        </p:spPr>
        <p:txBody>
          <a:bodyPr>
            <a:normAutofit/>
          </a:bodyPr>
          <a:lstStyle/>
          <a:p>
            <a:pPr marL="571500" indent="-571500"/>
            <a:r>
              <a:rPr lang="en-IN" sz="34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1595681" y="1490846"/>
            <a:ext cx="9821008" cy="3777622"/>
          </a:xfrm>
        </p:spPr>
        <p:txBody>
          <a:bodyPr/>
          <a:lstStyle/>
          <a:p>
            <a:r>
              <a:rPr lang="en-IN" dirty="0"/>
              <a:t>Integration with electronic health records (EHRs): The developed approach can be integrated with EHRs to enable automated disease diagnosis and management, enabling clinicians to make faster and more accurate diagnoses.</a:t>
            </a:r>
          </a:p>
          <a:p>
            <a:endParaRPr lang="en-IN" dirty="0"/>
          </a:p>
          <a:p>
            <a:r>
              <a:rPr lang="en-IN" dirty="0"/>
              <a:t>Expansion to other diseases: The developed approach can be expanded to include other chronic diseases, such as cancer, Alzheimer's disease, and multiple sclerosis, to provide a more comprehensive disease diagnosis tool.</a:t>
            </a:r>
          </a:p>
          <a:p>
            <a:endParaRPr lang="en-IN" dirty="0"/>
          </a:p>
          <a:p>
            <a:r>
              <a:rPr lang="en-IN" dirty="0"/>
              <a:t>Personalized medicine: The developed approach can be used to identify patient subgroups with different disease profiles, enabling personalized disease management plans based on the patient's individual disease characteristics.</a:t>
            </a:r>
          </a:p>
        </p:txBody>
      </p:sp>
    </p:spTree>
    <p:extLst>
      <p:ext uri="{BB962C8B-B14F-4D97-AF65-F5344CB8AC3E}">
        <p14:creationId xmlns:p14="http://schemas.microsoft.com/office/powerpoint/2010/main" val="51116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500522"/>
            <a:ext cx="8911687" cy="643375"/>
          </a:xfrm>
        </p:spPr>
        <p:txBody>
          <a:bodyPr>
            <a:normAutofit/>
          </a:bodyPr>
          <a:lstStyle/>
          <a:p>
            <a:pPr marL="571500" indent="-571500"/>
            <a:r>
              <a:rPr lang="en-IN" sz="3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595681" y="1246534"/>
            <a:ext cx="8915400" cy="3941745"/>
          </a:xfrm>
        </p:spPr>
        <p:txBody>
          <a:bodyPr>
            <a:normAutofit/>
          </a:bodyPr>
          <a:lstStyle/>
          <a:p>
            <a:r>
              <a:rPr lang="en-GB" sz="1600" u="sng" dirty="0">
                <a:solidFill>
                  <a:srgbClr val="0070C0"/>
                </a:solidFill>
                <a:latin typeface="Arial" panose="020B0604020202020204" pitchFamily="34" charset="0"/>
                <a:cs typeface="Arial" panose="020B0604020202020204" pitchFamily="34" charset="0"/>
              </a:rPr>
              <a:t>R. </a:t>
            </a:r>
            <a:r>
              <a:rPr lang="en-GB" sz="1600" u="sng" dirty="0" err="1">
                <a:solidFill>
                  <a:srgbClr val="0070C0"/>
                </a:solidFill>
                <a:latin typeface="Arial" panose="020B0604020202020204" pitchFamily="34" charset="0"/>
                <a:cs typeface="Arial" panose="020B0604020202020204" pitchFamily="34" charset="0"/>
              </a:rPr>
              <a:t>Manne</a:t>
            </a:r>
            <a:r>
              <a:rPr lang="en-GB" sz="1600" u="sng" dirty="0">
                <a:solidFill>
                  <a:srgbClr val="0070C0"/>
                </a:solidFill>
                <a:latin typeface="Arial" panose="020B0604020202020204" pitchFamily="34" charset="0"/>
                <a:cs typeface="Arial" panose="020B0604020202020204" pitchFamily="34" charset="0"/>
              </a:rPr>
              <a:t>, S.C. </a:t>
            </a:r>
            <a:r>
              <a:rPr lang="en-GB" sz="1600" u="sng" dirty="0" err="1">
                <a:solidFill>
                  <a:srgbClr val="0070C0"/>
                </a:solidFill>
                <a:latin typeface="Arial" panose="020B0604020202020204" pitchFamily="34" charset="0"/>
                <a:cs typeface="Arial" panose="020B0604020202020204" pitchFamily="34" charset="0"/>
              </a:rPr>
              <a:t>Kantheti</a:t>
            </a:r>
            <a:r>
              <a:rPr lang="en-GB" sz="1600" u="sng" dirty="0">
                <a:solidFill>
                  <a:srgbClr val="0070C0"/>
                </a:solidFill>
                <a:latin typeface="Arial" panose="020B0604020202020204" pitchFamily="34" charset="0"/>
                <a:cs typeface="Arial" panose="020B0604020202020204" pitchFamily="34" charset="0"/>
              </a:rPr>
              <a:t>, Application of </a:t>
            </a:r>
            <a:r>
              <a:rPr lang="en-GB" sz="1600" u="sng" dirty="0" err="1">
                <a:solidFill>
                  <a:srgbClr val="0070C0"/>
                </a:solidFill>
                <a:latin typeface="Arial" panose="020B0604020202020204" pitchFamily="34" charset="0"/>
                <a:cs typeface="Arial" panose="020B0604020202020204" pitchFamily="34" charset="0"/>
              </a:rPr>
              <a:t>artiﬁcial</a:t>
            </a:r>
            <a:r>
              <a:rPr lang="en-GB" sz="1600" u="sng" dirty="0">
                <a:solidFill>
                  <a:srgbClr val="0070C0"/>
                </a:solidFill>
                <a:latin typeface="Arial" panose="020B0604020202020204" pitchFamily="34" charset="0"/>
                <a:cs typeface="Arial" panose="020B0604020202020204" pitchFamily="34" charset="0"/>
              </a:rPr>
              <a:t> intelligence in </a:t>
            </a:r>
            <a:r>
              <a:rPr lang="en-GB" sz="1600" u="sng" dirty="0" err="1">
                <a:solidFill>
                  <a:srgbClr val="0070C0"/>
                </a:solidFill>
                <a:latin typeface="Arial" panose="020B0604020202020204" pitchFamily="34" charset="0"/>
                <a:cs typeface="Arial" panose="020B0604020202020204" pitchFamily="34" charset="0"/>
              </a:rPr>
              <a:t>healthcare:chances</a:t>
            </a:r>
            <a:r>
              <a:rPr lang="en-GB" sz="1600" u="sng" dirty="0">
                <a:solidFill>
                  <a:srgbClr val="0070C0"/>
                </a:solidFill>
                <a:latin typeface="Arial" panose="020B0604020202020204" pitchFamily="34" charset="0"/>
                <a:cs typeface="Arial" panose="020B0604020202020204" pitchFamily="34" charset="0"/>
              </a:rPr>
              <a:t> and challenges, </a:t>
            </a:r>
            <a:r>
              <a:rPr lang="en-GB" sz="1600" u="sng" dirty="0" err="1">
                <a:solidFill>
                  <a:srgbClr val="0070C0"/>
                </a:solidFill>
                <a:latin typeface="Arial" panose="020B0604020202020204" pitchFamily="34" charset="0"/>
                <a:cs typeface="Arial" panose="020B0604020202020204" pitchFamily="34" charset="0"/>
              </a:rPr>
              <a:t>Curr</a:t>
            </a:r>
            <a:r>
              <a:rPr lang="en-GB" sz="1600" u="sng" dirty="0">
                <a:solidFill>
                  <a:srgbClr val="0070C0"/>
                </a:solidFill>
                <a:latin typeface="Arial" panose="020B0604020202020204" pitchFamily="34" charset="0"/>
                <a:cs typeface="Arial" panose="020B0604020202020204" pitchFamily="34" charset="0"/>
              </a:rPr>
              <a:t>. J. Appl. Sci. Technol. 40 (6) (2021) 78–89, </a:t>
            </a:r>
            <a:r>
              <a:rPr lang="en-GB" sz="1600" u="sng" dirty="0">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https://doi.org/10.9734/cjast/2021/v40i631320.[2</a:t>
            </a:r>
            <a:r>
              <a:rPr lang="en-GB" sz="1600" u="sng" dirty="0">
                <a:solidFill>
                  <a:srgbClr val="0070C0"/>
                </a:solidFill>
                <a:latin typeface="Arial" panose="020B0604020202020204" pitchFamily="34" charset="0"/>
                <a:cs typeface="Arial" panose="020B0604020202020204" pitchFamily="34" charset="0"/>
              </a:rPr>
              <a:t>]</a:t>
            </a:r>
            <a:endParaRPr lang="en-IN" sz="1600" u="sng" dirty="0">
              <a:solidFill>
                <a:srgbClr val="0070C0"/>
              </a:solidFill>
              <a:latin typeface="Arial" panose="020B0604020202020204" pitchFamily="34" charset="0"/>
              <a:cs typeface="Arial" panose="020B0604020202020204" pitchFamily="34" charset="0"/>
            </a:endParaRPr>
          </a:p>
          <a:p>
            <a:r>
              <a:rPr lang="en-GB" sz="1600" u="sng"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https://www.sciencedirect.com/science/article/pii/S1877050915036066</a:t>
            </a:r>
            <a:endParaRPr lang="en-GB" sz="1600" u="sng" dirty="0">
              <a:solidFill>
                <a:srgbClr val="0070C0"/>
              </a:solidFill>
              <a:latin typeface="Arial" panose="020B0604020202020204" pitchFamily="34" charset="0"/>
              <a:cs typeface="Arial" panose="020B0604020202020204" pitchFamily="34" charset="0"/>
            </a:endParaRPr>
          </a:p>
          <a:p>
            <a:r>
              <a:rPr lang="en-GB" sz="1600" u="sng" dirty="0">
                <a:solidFill>
                  <a:srgbClr val="0070C0"/>
                </a:solidFill>
                <a:latin typeface="Arial" panose="020B0604020202020204" pitchFamily="34" charset="0"/>
                <a:cs typeface="Arial" panose="020B0604020202020204" pitchFamily="34" charset="0"/>
              </a:rPr>
              <a:t>H. </a:t>
            </a:r>
            <a:r>
              <a:rPr lang="en-GB" sz="1600" u="sng" dirty="0" err="1">
                <a:solidFill>
                  <a:srgbClr val="0070C0"/>
                </a:solidFill>
                <a:latin typeface="Arial" panose="020B0604020202020204" pitchFamily="34" charset="0"/>
                <a:cs typeface="Arial" panose="020B0604020202020204" pitchFamily="34" charset="0"/>
              </a:rPr>
              <a:t>Polat</a:t>
            </a:r>
            <a:r>
              <a:rPr lang="en-GB" sz="1600" u="sng" dirty="0">
                <a:solidFill>
                  <a:srgbClr val="0070C0"/>
                </a:solidFill>
                <a:latin typeface="Arial" panose="020B0604020202020204" pitchFamily="34" charset="0"/>
                <a:cs typeface="Arial" panose="020B0604020202020204" pitchFamily="34" charset="0"/>
              </a:rPr>
              <a:t>, H. </a:t>
            </a:r>
            <a:r>
              <a:rPr lang="en-GB" sz="1600" u="sng" dirty="0" err="1">
                <a:solidFill>
                  <a:srgbClr val="0070C0"/>
                </a:solidFill>
                <a:latin typeface="Arial" panose="020B0604020202020204" pitchFamily="34" charset="0"/>
                <a:cs typeface="Arial" panose="020B0604020202020204" pitchFamily="34" charset="0"/>
              </a:rPr>
              <a:t>Danaei</a:t>
            </a:r>
            <a:r>
              <a:rPr lang="en-GB" sz="1600" u="sng" dirty="0">
                <a:solidFill>
                  <a:srgbClr val="0070C0"/>
                </a:solidFill>
                <a:latin typeface="Arial" panose="020B0604020202020204" pitchFamily="34" charset="0"/>
                <a:cs typeface="Arial" panose="020B0604020202020204" pitchFamily="34" charset="0"/>
              </a:rPr>
              <a:t> </a:t>
            </a:r>
            <a:r>
              <a:rPr lang="en-GB" sz="1600" u="sng" dirty="0" err="1">
                <a:solidFill>
                  <a:srgbClr val="0070C0"/>
                </a:solidFill>
                <a:latin typeface="Arial" panose="020B0604020202020204" pitchFamily="34" charset="0"/>
                <a:cs typeface="Arial" panose="020B0604020202020204" pitchFamily="34" charset="0"/>
              </a:rPr>
              <a:t>Mehr</a:t>
            </a:r>
            <a:r>
              <a:rPr lang="en-GB" sz="1600" u="sng" dirty="0">
                <a:solidFill>
                  <a:srgbClr val="0070C0"/>
                </a:solidFill>
                <a:latin typeface="Arial" panose="020B0604020202020204" pitchFamily="34" charset="0"/>
                <a:cs typeface="Arial" panose="020B0604020202020204" pitchFamily="34" charset="0"/>
              </a:rPr>
              <a:t>, A. Cetin. Diagnosis of chronic kidney disease based on support vector machine by feature selection methods, J. Med. Syst. 41(4) 201755</a:t>
            </a:r>
          </a:p>
          <a:p>
            <a:endParaRPr lang="en-GB" u="sng" dirty="0"/>
          </a:p>
          <a:p>
            <a:pPr>
              <a:buNone/>
            </a:pPr>
            <a:endParaRPr lang="en-IN" u="sng" dirty="0">
              <a:latin typeface="Times New Roman" panose="02020603050405020304" pitchFamily="18" charset="0"/>
              <a:cs typeface="Times New Roman" panose="02020603050405020304" pitchFamily="18" charset="0"/>
            </a:endParaRPr>
          </a:p>
          <a:p>
            <a:endParaRPr lang="en-IN" u="sng" dirty="0"/>
          </a:p>
        </p:txBody>
      </p:sp>
    </p:spTree>
    <p:extLst>
      <p:ext uri="{BB962C8B-B14F-4D97-AF65-F5344CB8AC3E}">
        <p14:creationId xmlns:p14="http://schemas.microsoft.com/office/powerpoint/2010/main" val="380923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808" y="1820008"/>
            <a:ext cx="10141804" cy="4091214"/>
          </a:xfrm>
        </p:spPr>
        <p:txBody>
          <a:bodyPr>
            <a:normAutofit/>
          </a:bodyPr>
          <a:lstStyle/>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611774" y="531845"/>
            <a:ext cx="9793162" cy="52527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Contents</a:t>
            </a:r>
          </a:p>
          <a:p>
            <a:pPr marL="571500" indent="-5715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Objectives</a:t>
            </a:r>
          </a:p>
          <a:p>
            <a:pPr marL="571500" indent="-5715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Methodology </a:t>
            </a:r>
          </a:p>
          <a:p>
            <a:pPr marL="571500" indent="-5715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Results and Discussion</a:t>
            </a:r>
          </a:p>
          <a:p>
            <a:pPr marL="571500" indent="-5715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a:p>
            <a:pPr marL="571500" indent="-5715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Future Scope</a:t>
            </a:r>
          </a:p>
          <a:p>
            <a:pPr marL="571500" indent="-5715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57300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564" y="576310"/>
            <a:ext cx="8911687" cy="590017"/>
          </a:xfrm>
        </p:spPr>
        <p:txBody>
          <a:bodyPr>
            <a:noAutofit/>
          </a:bodyPr>
          <a:lstStyle/>
          <a:p>
            <a:pPr marL="571500" indent="-571500"/>
            <a:r>
              <a:rPr lang="en-IN" sz="3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545564" y="1284513"/>
            <a:ext cx="9821008" cy="4789715"/>
          </a:xfrm>
        </p:spPr>
        <p:txBody>
          <a:bodyPr/>
          <a:lstStyle/>
          <a:p>
            <a:pPr>
              <a:buNone/>
            </a:pPr>
            <a:endParaRPr lang="en-GB" dirty="0"/>
          </a:p>
          <a:p>
            <a:r>
              <a:rPr lang="en-GB" dirty="0"/>
              <a:t>Machine learning has become a popular technique for predicting various diseases. In this presentation, we will discuss the use of machine learning in predicting three major diseases: diabetes, heart disease, and Parkinson's disease.</a:t>
            </a:r>
          </a:p>
          <a:p>
            <a:r>
              <a:rPr lang="en-GB" dirty="0"/>
              <a:t>The early detection of these diseases can significantly improve patient outcomes and reduce healthcare costs.</a:t>
            </a:r>
          </a:p>
          <a:p>
            <a:r>
              <a:rPr lang="en-GB" dirty="0"/>
              <a:t> By using machine learning algorithms, we can accurately predict the likelihood of developing these diseases, allowing for early intervention and treatment.</a:t>
            </a:r>
          </a:p>
          <a:p>
            <a:endParaRPr lang="en-IN" dirty="0"/>
          </a:p>
        </p:txBody>
      </p:sp>
    </p:spTree>
    <p:extLst>
      <p:ext uri="{BB962C8B-B14F-4D97-AF65-F5344CB8AC3E}">
        <p14:creationId xmlns:p14="http://schemas.microsoft.com/office/powerpoint/2010/main" val="106655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558809"/>
            <a:ext cx="8911687" cy="607518"/>
          </a:xfrm>
        </p:spPr>
        <p:txBody>
          <a:bodyPr>
            <a:noAutofit/>
          </a:bodyPr>
          <a:lstStyle/>
          <a:p>
            <a:pPr marL="571500" indent="-571500"/>
            <a:r>
              <a:rPr lang="en-IN" sz="34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595681" y="1358142"/>
            <a:ext cx="9821008" cy="4275852"/>
          </a:xfrm>
        </p:spPr>
        <p:txBody>
          <a:bodyPr/>
          <a:lstStyle/>
          <a:p>
            <a:r>
              <a:rPr lang="en-GB" dirty="0"/>
              <a:t>To detect the Various Diseases through the examining Symptoms of patient's using different techniques of Machine Learning Models. To Handle Text data and Structured data is no Proper method. The Proposed system will consider both structure and unstructured data.</a:t>
            </a:r>
          </a:p>
          <a:p>
            <a:r>
              <a:rPr lang="en-GB" dirty="0"/>
              <a:t>In multiple disease prediction, it is possible to predict more than one disease at a time. So the user doesn't need to traverse different sites in order to predict the diseases. We are taking three diseases that are Liver, Diabetes, and Heart. . As all the three diseases are correlated to each other.</a:t>
            </a:r>
          </a:p>
          <a:p>
            <a:endParaRPr lang="en-IN" dirty="0"/>
          </a:p>
        </p:txBody>
      </p:sp>
    </p:spTree>
    <p:extLst>
      <p:ext uri="{BB962C8B-B14F-4D97-AF65-F5344CB8AC3E}">
        <p14:creationId xmlns:p14="http://schemas.microsoft.com/office/powerpoint/2010/main" val="121289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Prediction</a:t>
            </a:r>
            <a:br>
              <a:rPr lang="en-US" b="1" dirty="0"/>
            </a:br>
            <a:endParaRPr lang="en-US" dirty="0"/>
          </a:p>
        </p:txBody>
      </p:sp>
      <p:sp>
        <p:nvSpPr>
          <p:cNvPr id="3" name="Content Placeholder 2"/>
          <p:cNvSpPr>
            <a:spLocks noGrp="1"/>
          </p:cNvSpPr>
          <p:nvPr>
            <p:ph idx="1"/>
          </p:nvPr>
        </p:nvSpPr>
        <p:spPr/>
        <p:txBody>
          <a:bodyPr/>
          <a:lstStyle/>
          <a:p>
            <a:r>
              <a:rPr lang="en-GB" dirty="0"/>
              <a:t>Diabetes is a chronic disease that affects millions of people worldwide. Machine learning algorithms can help predict the risk of developing diabetes by analyzing various factors such as age, BMI, family history, and lifestyle habits.</a:t>
            </a:r>
          </a:p>
          <a:p>
            <a:r>
              <a:rPr lang="en-GB" dirty="0"/>
              <a:t>By using data from electronic health records and other sources, machine learning models can accurately predict the risk of developing diabetes. This allows healthcare providers to identify high-risk patients and provide targeted interventions to prevent or delay the onset of the disease.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Heart Disease Prediction</a:t>
            </a:r>
            <a:br>
              <a:rPr lang="en-US" b="1" dirty="0"/>
            </a:br>
            <a:endParaRPr lang="en-US" dirty="0"/>
          </a:p>
        </p:txBody>
      </p:sp>
      <p:sp>
        <p:nvSpPr>
          <p:cNvPr id="3" name="Content Placeholder 2"/>
          <p:cNvSpPr>
            <a:spLocks noGrp="1"/>
          </p:cNvSpPr>
          <p:nvPr>
            <p:ph idx="1"/>
          </p:nvPr>
        </p:nvSpPr>
        <p:spPr/>
        <p:txBody>
          <a:bodyPr/>
          <a:lstStyle/>
          <a:p>
            <a:r>
              <a:rPr lang="en-GB" dirty="0"/>
              <a:t>Heart disease is the leading cause of death worldwide. Machine learning algorithms can analyze various risk factors such as blood pressure, cholesterol levels, smoking status, and family history to predict the likelihood of developing heart disease.</a:t>
            </a:r>
          </a:p>
          <a:p>
            <a:r>
              <a:rPr lang="en-GB" dirty="0"/>
              <a:t>By accurately predicting the risk of heart disease, healthcare providers can identify high-risk patients and provide targeted interventions such as lifestyle modifications, medication, or surgery to prevent or manage the disease.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Parkinson's Disease Prediction</a:t>
            </a:r>
            <a:br>
              <a:rPr lang="en-US" b="1" dirty="0"/>
            </a:br>
            <a:endParaRPr lang="en-US" dirty="0"/>
          </a:p>
        </p:txBody>
      </p:sp>
      <p:sp>
        <p:nvSpPr>
          <p:cNvPr id="3" name="Content Placeholder 2"/>
          <p:cNvSpPr>
            <a:spLocks noGrp="1"/>
          </p:cNvSpPr>
          <p:nvPr>
            <p:ph idx="1"/>
          </p:nvPr>
        </p:nvSpPr>
        <p:spPr/>
        <p:txBody>
          <a:bodyPr/>
          <a:lstStyle/>
          <a:p>
            <a:r>
              <a:rPr lang="en-GB" dirty="0"/>
              <a:t>Parkinson's disease is a neurodegenerative disorder that affects movement and cognition. Machine learning algorithms can analyze various factors such as age, gender, family history, and motor symptoms to predict the likelihood of developing Parkinson's disease.</a:t>
            </a:r>
          </a:p>
          <a:p>
            <a:r>
              <a:rPr lang="en-GB" dirty="0"/>
              <a:t>Early detection of Parkinson's disease is crucial for effective treatment and management. By using machine learning algorithms to predict the risk of Parkinson's disease, healthcare providers can identify high-risk individuals and provide targeted interventions to slow disease progression and improve patient outcomes.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681" y="464054"/>
            <a:ext cx="8911687" cy="702273"/>
          </a:xfrm>
        </p:spPr>
        <p:txBody>
          <a:bodyPr>
            <a:normAutofit/>
          </a:bodyPr>
          <a:lstStyle/>
          <a:p>
            <a:r>
              <a:rPr lang="en-IN" sz="33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595681" y="1377522"/>
            <a:ext cx="9720019" cy="4020876"/>
          </a:xfrm>
        </p:spPr>
        <p:txBody>
          <a:bodyPr/>
          <a:lstStyle/>
          <a:p>
            <a:r>
              <a:rPr lang="en-IN" dirty="0"/>
              <a:t>Data collection</a:t>
            </a:r>
          </a:p>
          <a:p>
            <a:r>
              <a:rPr lang="en-IN" dirty="0"/>
              <a:t>Data </a:t>
            </a:r>
            <a:r>
              <a:rPr lang="en-IN" dirty="0" err="1"/>
              <a:t>preprocessing</a:t>
            </a:r>
            <a:endParaRPr lang="en-IN" dirty="0"/>
          </a:p>
          <a:p>
            <a:r>
              <a:rPr lang="en-IN" dirty="0"/>
              <a:t>Model development</a:t>
            </a:r>
          </a:p>
          <a:p>
            <a:r>
              <a:rPr lang="en-IN" dirty="0"/>
              <a:t>Model evaluation</a:t>
            </a:r>
          </a:p>
          <a:p>
            <a:r>
              <a:rPr lang="en-IN" dirty="0"/>
              <a:t>Implementation</a:t>
            </a:r>
          </a:p>
        </p:txBody>
      </p:sp>
    </p:spTree>
    <p:extLst>
      <p:ext uri="{BB962C8B-B14F-4D97-AF65-F5344CB8AC3E}">
        <p14:creationId xmlns:p14="http://schemas.microsoft.com/office/powerpoint/2010/main" val="406971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5680" y="540147"/>
            <a:ext cx="9821008" cy="977519"/>
          </a:xfrm>
        </p:spPr>
        <p:txBody>
          <a:bodyPr>
            <a:normAutofit/>
          </a:bodyPr>
          <a:lstStyle/>
          <a:p>
            <a:pPr marL="571500" indent="-571500"/>
            <a:r>
              <a:rPr lang="en-IN" sz="3400" dirty="0">
                <a:latin typeface="Times New Roman" panose="02020603050405020304" pitchFamily="18" charset="0"/>
                <a:cs typeface="Times New Roman" panose="02020603050405020304" pitchFamily="18" charset="0"/>
              </a:rPr>
              <a:t>Architecture</a:t>
            </a:r>
          </a:p>
        </p:txBody>
      </p:sp>
      <p:pic>
        <p:nvPicPr>
          <p:cNvPr id="13" name="Picture 12">
            <a:extLst>
              <a:ext uri="{FF2B5EF4-FFF2-40B4-BE49-F238E27FC236}">
                <a16:creationId xmlns:a16="http://schemas.microsoft.com/office/drawing/2014/main" id="{177D922D-3016-3669-2AC6-2EDB3E5C6C2E}"/>
              </a:ext>
            </a:extLst>
          </p:cNvPr>
          <p:cNvPicPr>
            <a:picLocks noChangeAspect="1"/>
          </p:cNvPicPr>
          <p:nvPr/>
        </p:nvPicPr>
        <p:blipFill rotWithShape="1">
          <a:blip r:embed="rId2">
            <a:extLst>
              <a:ext uri="{28A0092B-C50C-407E-A947-70E740481C1C}">
                <a14:useLocalDpi xmlns:a14="http://schemas.microsoft.com/office/drawing/2010/main" val="0"/>
              </a:ext>
            </a:extLst>
          </a:blip>
          <a:srcRect l="14988" t="22438" r="42997" b="22470"/>
          <a:stretch/>
        </p:blipFill>
        <p:spPr>
          <a:xfrm>
            <a:off x="8297122" y="1517665"/>
            <a:ext cx="3755754" cy="2770163"/>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988D83D6-8307-E799-AEFB-48500F13C7B7}"/>
              </a:ext>
            </a:extLst>
          </p:cNvPr>
          <p:cNvPicPr>
            <a:picLocks noChangeAspect="1"/>
          </p:cNvPicPr>
          <p:nvPr/>
        </p:nvPicPr>
        <p:blipFill rotWithShape="1">
          <a:blip r:embed="rId3">
            <a:extLst>
              <a:ext uri="{28A0092B-C50C-407E-A947-70E740481C1C}">
                <a14:useLocalDpi xmlns:a14="http://schemas.microsoft.com/office/drawing/2010/main" val="0"/>
              </a:ext>
            </a:extLst>
          </a:blip>
          <a:srcRect l="15442" t="21057" r="43614" b="21936"/>
          <a:stretch/>
        </p:blipFill>
        <p:spPr>
          <a:xfrm>
            <a:off x="4553484" y="1517665"/>
            <a:ext cx="3537084" cy="2770164"/>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6D9AD510-F125-C7E0-DA67-04871B514529}"/>
              </a:ext>
            </a:extLst>
          </p:cNvPr>
          <p:cNvPicPr>
            <a:picLocks noChangeAspect="1"/>
          </p:cNvPicPr>
          <p:nvPr/>
        </p:nvPicPr>
        <p:blipFill rotWithShape="1">
          <a:blip r:embed="rId4">
            <a:extLst>
              <a:ext uri="{28A0092B-C50C-407E-A947-70E740481C1C}">
                <a14:useLocalDpi xmlns:a14="http://schemas.microsoft.com/office/drawing/2010/main" val="0"/>
              </a:ext>
            </a:extLst>
          </a:blip>
          <a:srcRect l="13995" t="23003" r="42382" b="21904"/>
          <a:stretch/>
        </p:blipFill>
        <p:spPr>
          <a:xfrm>
            <a:off x="599139" y="1517665"/>
            <a:ext cx="3747792" cy="2770163"/>
          </a:xfrm>
          <a:prstGeom prst="rect">
            <a:avLst/>
          </a:prstGeom>
          <a:ln>
            <a:noFill/>
          </a:ln>
          <a:effectLst>
            <a:outerShdw blurRad="292100" dist="139700" dir="2700000" algn="tl" rotWithShape="0">
              <a:srgbClr val="333333">
                <a:alpha val="65000"/>
              </a:srgbClr>
            </a:outerShdw>
          </a:effectLst>
        </p:spPr>
      </p:pic>
      <p:cxnSp>
        <p:nvCxnSpPr>
          <p:cNvPr id="27" name="Straight Arrow Connector 26">
            <a:extLst>
              <a:ext uri="{FF2B5EF4-FFF2-40B4-BE49-F238E27FC236}">
                <a16:creationId xmlns:a16="http://schemas.microsoft.com/office/drawing/2014/main" id="{91F2EA02-5E95-18B8-EBBE-86D86CE62A4B}"/>
              </a:ext>
            </a:extLst>
          </p:cNvPr>
          <p:cNvCxnSpPr>
            <a:stCxn id="17" idx="2"/>
          </p:cNvCxnSpPr>
          <p:nvPr/>
        </p:nvCxnSpPr>
        <p:spPr>
          <a:xfrm>
            <a:off x="2473035" y="4287828"/>
            <a:ext cx="0" cy="75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79CCC1-4B4C-A206-4DCE-7B8D5FB42507}"/>
              </a:ext>
            </a:extLst>
          </p:cNvPr>
          <p:cNvCxnSpPr>
            <a:cxnSpLocks/>
            <a:stCxn id="13" idx="2"/>
          </p:cNvCxnSpPr>
          <p:nvPr/>
        </p:nvCxnSpPr>
        <p:spPr>
          <a:xfrm>
            <a:off x="10174999" y="4287828"/>
            <a:ext cx="0" cy="81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303287-91A4-2C08-425B-473A8B3ACDDF}"/>
              </a:ext>
            </a:extLst>
          </p:cNvPr>
          <p:cNvCxnSpPr/>
          <p:nvPr/>
        </p:nvCxnSpPr>
        <p:spPr>
          <a:xfrm>
            <a:off x="2473035" y="5038531"/>
            <a:ext cx="7701964" cy="6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F94C6BE-F846-0F91-9694-2C6A0C7A1C87}"/>
              </a:ext>
            </a:extLst>
          </p:cNvPr>
          <p:cNvCxnSpPr>
            <a:cxnSpLocks/>
            <a:stCxn id="15" idx="2"/>
          </p:cNvCxnSpPr>
          <p:nvPr/>
        </p:nvCxnSpPr>
        <p:spPr>
          <a:xfrm>
            <a:off x="6322026" y="4287829"/>
            <a:ext cx="0" cy="131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93870AC-31F1-13F5-A43E-A62AC7B6F435}"/>
              </a:ext>
            </a:extLst>
          </p:cNvPr>
          <p:cNvSpPr/>
          <p:nvPr/>
        </p:nvSpPr>
        <p:spPr>
          <a:xfrm>
            <a:off x="5584907" y="5645020"/>
            <a:ext cx="1474237" cy="429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Pickle File</a:t>
            </a:r>
          </a:p>
        </p:txBody>
      </p:sp>
      <p:cxnSp>
        <p:nvCxnSpPr>
          <p:cNvPr id="38" name="Straight Arrow Connector 37">
            <a:extLst>
              <a:ext uri="{FF2B5EF4-FFF2-40B4-BE49-F238E27FC236}">
                <a16:creationId xmlns:a16="http://schemas.microsoft.com/office/drawing/2014/main" id="{2DC9B626-581F-F7FF-1930-5C8674D2370F}"/>
              </a:ext>
            </a:extLst>
          </p:cNvPr>
          <p:cNvCxnSpPr>
            <a:stCxn id="36" idx="3"/>
          </p:cNvCxnSpPr>
          <p:nvPr/>
        </p:nvCxnSpPr>
        <p:spPr>
          <a:xfrm flipV="1">
            <a:off x="7059144" y="5854547"/>
            <a:ext cx="1469036" cy="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98C6E59-C815-341C-2130-1DAF45689D8A}"/>
              </a:ext>
            </a:extLst>
          </p:cNvPr>
          <p:cNvSpPr/>
          <p:nvPr/>
        </p:nvSpPr>
        <p:spPr>
          <a:xfrm>
            <a:off x="8550975" y="5194612"/>
            <a:ext cx="2649886" cy="131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Multiple disease System Webapp</a:t>
            </a:r>
          </a:p>
        </p:txBody>
      </p:sp>
    </p:spTree>
    <p:extLst>
      <p:ext uri="{BB962C8B-B14F-4D97-AF65-F5344CB8AC3E}">
        <p14:creationId xmlns:p14="http://schemas.microsoft.com/office/powerpoint/2010/main" val="8174645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5442</TotalTime>
  <Words>859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Multiple Disease Prediction System Using Machine Learning</vt:lpstr>
      <vt:lpstr>PowerPoint Presentation</vt:lpstr>
      <vt:lpstr>Introduction</vt:lpstr>
      <vt:lpstr>Objectives</vt:lpstr>
      <vt:lpstr>Diabetes Prediction </vt:lpstr>
      <vt:lpstr>Heart Disease Prediction </vt:lpstr>
      <vt:lpstr>Parkinson's Disease Prediction </vt:lpstr>
      <vt:lpstr>Methodology</vt:lpstr>
      <vt:lpstr>Architecture</vt:lpstr>
      <vt:lpstr>Results :</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raj</dc:creator>
  <cp:lastModifiedBy>Abhi awhale</cp:lastModifiedBy>
  <cp:revision>100</cp:revision>
  <dcterms:created xsi:type="dcterms:W3CDTF">2021-09-22T04:39:00Z</dcterms:created>
  <dcterms:modified xsi:type="dcterms:W3CDTF">2023-05-11T09:48:10Z</dcterms:modified>
</cp:coreProperties>
</file>