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6" r:id="rId23"/>
    <p:sldId id="277" r:id="rId24"/>
    <p:sldId id="283" r:id="rId25"/>
    <p:sldId id="284" r:id="rId26"/>
    <p:sldId id="278" r:id="rId27"/>
    <p:sldId id="279" r:id="rId28"/>
    <p:sldId id="281" r:id="rId29"/>
    <p:sldId id="280"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c7439703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c7439703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c7439703b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c7439703b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c7439703b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c7439703b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c7439703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c7439703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44"/>
          <p:cNvGrpSpPr/>
          <p:nvPr/>
        </p:nvGrpSpPr>
        <p:grpSpPr>
          <a:xfrm>
            <a:off x="0" y="-8467"/>
            <a:ext cx="12192000" cy="6866467"/>
            <a:chOff x="0" y="-8467"/>
            <a:chExt cx="12192000" cy="6866467"/>
          </a:xfrm>
        </p:grpSpPr>
        <p:sp>
          <p:nvSpPr>
            <p:cNvPr id="24" name="Google Shape;24;p44"/>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44"/>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26" name="Google Shape;26;p44"/>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27" name="Google Shape;27;p4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4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44"/>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4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4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44"/>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panose="020B0603020202020204"/>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53"/>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3"/>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5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5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4"/>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panose="020B0603020202020204"/>
              <a:buNone/>
              <a:defRPr sz="1600">
                <a:solidFill>
                  <a:srgbClr val="7F7F7F"/>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54"/>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5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3" name="Google Shape;103;p5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p>
        </p:txBody>
      </p:sp>
      <p:sp>
        <p:nvSpPr>
          <p:cNvPr id="104" name="Google Shape;104;p5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55"/>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5"/>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5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5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panose="020B0603020202020204"/>
              <a:buNone/>
              <a:defRPr sz="2400">
                <a:solidFill>
                  <a:srgbClr val="3F3F3F"/>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5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5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18" name="Google Shape;118;p5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p>
        </p:txBody>
      </p:sp>
      <p:sp>
        <p:nvSpPr>
          <p:cNvPr id="119" name="Google Shape;119;p5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57"/>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panose="020B0603020202020204"/>
              <a:buNone/>
              <a:defRPr sz="2400">
                <a:solidFill>
                  <a:schemeClr val="accent1"/>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5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5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5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8"/>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5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59"/>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9"/>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5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panose="020B0603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4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4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panose="020B0603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4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4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4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51"/>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panose="020B0603020202020204"/>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1"/>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51"/>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5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52"/>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panose="020B0603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2"/>
          <p:cNvSpPr>
            <a:spLocks noGrp="1"/>
          </p:cNvSpPr>
          <p:nvPr>
            <p:ph type="pic" idx="2"/>
          </p:nvPr>
        </p:nvSpPr>
        <p:spPr>
          <a:xfrm>
            <a:off x="677334" y="609600"/>
            <a:ext cx="8596668" cy="3845718"/>
          </a:xfrm>
          <a:prstGeom prst="rect">
            <a:avLst/>
          </a:prstGeom>
          <a:noFill/>
          <a:ln>
            <a:noFill/>
          </a:ln>
        </p:spPr>
      </p:sp>
      <p:sp>
        <p:nvSpPr>
          <p:cNvPr id="86" name="Google Shape;86;p52"/>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5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89" name="Google Shape;89;p5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43"/>
          <p:cNvGrpSpPr/>
          <p:nvPr/>
        </p:nvGrpSpPr>
        <p:grpSpPr>
          <a:xfrm>
            <a:off x="0" y="-8467"/>
            <a:ext cx="12192000" cy="6866467"/>
            <a:chOff x="0" y="-8467"/>
            <a:chExt cx="12192000" cy="6866467"/>
          </a:xfrm>
        </p:grpSpPr>
        <p:cxnSp>
          <p:nvCxnSpPr>
            <p:cNvPr id="7" name="Google Shape;7;p43"/>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43"/>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4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4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43"/>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4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4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43"/>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3"/>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panose="020B0603020202020204"/>
              <a:buNone/>
              <a:defRPr sz="36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4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9972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19" name="Google Shape;19;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20" name="Google Shape;20;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21" name="Google Shape;21;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subTitle" idx="1"/>
          </p:nvPr>
        </p:nvSpPr>
        <p:spPr>
          <a:xfrm>
            <a:off x="1174963" y="4595379"/>
            <a:ext cx="9003510" cy="1822450"/>
          </a:xfrm>
          <a:prstGeom prst="rect">
            <a:avLst/>
          </a:prstGeom>
          <a:noFill/>
          <a:ln>
            <a:noFill/>
          </a:ln>
        </p:spPr>
        <p:txBody>
          <a:bodyPr spcFirstLastPara="1" wrap="square" lIns="91425" tIns="45700" rIns="91425" bIns="45700" anchor="t" anchorCtr="0">
            <a:normAutofit/>
          </a:bodyPr>
          <a:lstStyle/>
          <a:p>
            <a:pPr marL="27305" lvl="0" indent="0" algn="l" rtl="0">
              <a:spcBef>
                <a:spcPts val="0"/>
              </a:spcBef>
              <a:spcAft>
                <a:spcPts val="0"/>
              </a:spcAft>
              <a:buSzPts val="1440"/>
              <a:buNone/>
            </a:pPr>
            <a:r>
              <a:rPr lang="en-US" b="1">
                <a:solidFill>
                  <a:srgbClr val="226292"/>
                </a:solidFill>
                <a:latin typeface="Times New Roman" panose="02020603050405020304"/>
                <a:ea typeface="Times New Roman" panose="02020603050405020304"/>
                <a:cs typeface="Times New Roman" panose="02020603050405020304"/>
                <a:sym typeface="Times New Roman" panose="02020603050405020304"/>
              </a:rPr>
              <a:t>Presented by:                                                                                           Project Guide :                                    </a:t>
            </a:r>
          </a:p>
          <a:p>
            <a:pPr marL="27305" lvl="0" indent="0" algn="l" rtl="0">
              <a:spcBef>
                <a:spcPts val="1000"/>
              </a:spcBef>
              <a:spcAft>
                <a:spcPts val="0"/>
              </a:spcAft>
              <a:buSzPts val="1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Vishal Singh (2020022015)                                                                         Prof. A.K. Sharma</a:t>
            </a:r>
          </a:p>
          <a:p>
            <a:pPr marL="0" lvl="0" indent="0" algn="l" rtl="0">
              <a:lnSpc>
                <a:spcPct val="80000"/>
              </a:lnSpc>
              <a:spcBef>
                <a:spcPts val="1000"/>
              </a:spcBef>
              <a:spcAft>
                <a:spcPts val="0"/>
              </a:spcAft>
              <a:buSzPts val="1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Priya Pal (2019021110)      </a:t>
            </a:r>
          </a:p>
          <a:p>
            <a:pPr marL="0" lvl="0" indent="0" algn="l" rtl="0">
              <a:lnSpc>
                <a:spcPct val="80000"/>
              </a:lnSpc>
              <a:spcBef>
                <a:spcPts val="1000"/>
              </a:spcBef>
              <a:spcAft>
                <a:spcPts val="0"/>
              </a:spcAft>
              <a:buSzPts val="144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Rati Sonkar (2019021115)</a:t>
            </a:r>
          </a:p>
        </p:txBody>
      </p:sp>
      <p:sp>
        <p:nvSpPr>
          <p:cNvPr id="144" name="Google Shape;144;p1"/>
          <p:cNvSpPr/>
          <p:nvPr/>
        </p:nvSpPr>
        <p:spPr>
          <a:xfrm>
            <a:off x="2105892" y="1302327"/>
            <a:ext cx="7407564"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6B0E3"/>
                </a:solidFill>
                <a:latin typeface="Times New Roman" panose="02020603050405020304"/>
                <a:ea typeface="Times New Roman" panose="02020603050405020304"/>
                <a:cs typeface="Times New Roman" panose="02020603050405020304"/>
                <a:sym typeface="Times New Roman" panose="02020603050405020304"/>
              </a:rPr>
              <a:t>Project Presentation</a:t>
            </a:r>
            <a:br>
              <a:rPr lang="en-US" sz="3200" b="1" i="0" u="none" strike="noStrike" cap="none">
                <a:solidFill>
                  <a:srgbClr val="16B0E3"/>
                </a:solidFill>
                <a:latin typeface="Times New Roman" panose="02020603050405020304"/>
                <a:ea typeface="Times New Roman" panose="02020603050405020304"/>
                <a:cs typeface="Times New Roman" panose="02020603050405020304"/>
                <a:sym typeface="Times New Roman" panose="02020603050405020304"/>
              </a:rPr>
            </a:br>
            <a:r>
              <a:rPr lang="en-US" sz="2800" b="0" i="0" u="none" strike="noStrike" cap="none">
                <a:solidFill>
                  <a:srgbClr val="16B0E3"/>
                </a:solidFill>
                <a:latin typeface="Times New Roman" panose="02020603050405020304"/>
                <a:ea typeface="Times New Roman" panose="02020603050405020304"/>
                <a:cs typeface="Times New Roman" panose="02020603050405020304"/>
                <a:sym typeface="Times New Roman" panose="02020603050405020304"/>
              </a:rPr>
              <a:t>on</a:t>
            </a:r>
            <a:r>
              <a:rPr lang="en-US" sz="3200" b="1" i="0" u="none" strike="noStrike" cap="none">
                <a:solidFill>
                  <a:srgbClr val="16B0E3"/>
                </a:solidFill>
                <a:latin typeface="Times New Roman" panose="02020603050405020304"/>
                <a:ea typeface="Times New Roman" panose="02020603050405020304"/>
                <a:cs typeface="Times New Roman" panose="02020603050405020304"/>
                <a:sym typeface="Times New Roman" panose="02020603050405020304"/>
              </a:rPr>
              <a:t/>
            </a:r>
            <a:br>
              <a:rPr lang="en-US" sz="3200" b="1" i="0" u="none" strike="noStrike" cap="none">
                <a:solidFill>
                  <a:srgbClr val="16B0E3"/>
                </a:solidFill>
                <a:latin typeface="Times New Roman" panose="02020603050405020304"/>
                <a:ea typeface="Times New Roman" panose="02020603050405020304"/>
                <a:cs typeface="Times New Roman" panose="02020603050405020304"/>
                <a:sym typeface="Times New Roman" panose="02020603050405020304"/>
              </a:rPr>
            </a:br>
            <a:r>
              <a:rPr lang="en-US" sz="3200" b="1" i="0" u="none" strike="noStrike" cap="none">
                <a:solidFill>
                  <a:srgbClr val="16B0E3"/>
                </a:solidFill>
                <a:latin typeface="Times New Roman" panose="02020603050405020304"/>
                <a:ea typeface="Times New Roman" panose="02020603050405020304"/>
                <a:cs typeface="Times New Roman" panose="02020603050405020304"/>
                <a:sym typeface="Times New Roman" panose="02020603050405020304"/>
              </a:rPr>
              <a:t>Loan Approval Prediction Using ML</a:t>
            </a:r>
            <a:endParaRPr sz="3200" b="0" i="0" u="none" strike="noStrike" cap="none">
              <a:solidFill>
                <a:srgbClr val="16B0E3"/>
              </a:solidFill>
              <a:latin typeface="Trebuchet MS" panose="020B0603020202020204"/>
              <a:ea typeface="Trebuchet MS" panose="020B0603020202020204"/>
              <a:cs typeface="Trebuchet MS" panose="020B0603020202020204"/>
              <a:sym typeface="Trebuchet MS" panose="020B0603020202020204"/>
            </a:endParaRPr>
          </a:p>
        </p:txBody>
      </p:sp>
      <p:sp>
        <p:nvSpPr>
          <p:cNvPr id="145" name="Google Shape;145;p1"/>
          <p:cNvSpPr/>
          <p:nvPr/>
        </p:nvSpPr>
        <p:spPr>
          <a:xfrm>
            <a:off x="1595438" y="3300125"/>
            <a:ext cx="8153400" cy="9239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226292"/>
              </a:buClr>
              <a:buSzPts val="1800"/>
              <a:buFont typeface="Noto Sans Symbols"/>
              <a:buNone/>
            </a:pPr>
            <a:r>
              <a:rPr lang="en-US" sz="1800" b="1" i="0" u="none" strike="noStrike" cap="none">
                <a:solidFill>
                  <a:srgbClr val="226292"/>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a:t>
            </a:r>
          </a:p>
          <a:p>
            <a:pPr marL="0" marR="0" lvl="0" indent="0" algn="ctr" rtl="0">
              <a:spcBef>
                <a:spcPts val="0"/>
              </a:spcBef>
              <a:spcAft>
                <a:spcPts val="0"/>
              </a:spcAft>
              <a:buClr>
                <a:srgbClr val="226292"/>
              </a:buClr>
              <a:buSzPts val="1800"/>
              <a:buFont typeface="Noto Sans Symbols"/>
              <a:buNone/>
            </a:pPr>
            <a:r>
              <a:rPr lang="en-US" sz="1800" b="1" i="0" u="none" strike="noStrike" cap="none">
                <a:solidFill>
                  <a:srgbClr val="226292"/>
                </a:solidFill>
                <a:latin typeface="Times New Roman" panose="02020603050405020304"/>
                <a:ea typeface="Times New Roman" panose="02020603050405020304"/>
                <a:cs typeface="Times New Roman" panose="02020603050405020304"/>
                <a:sym typeface="Times New Roman" panose="02020603050405020304"/>
              </a:rPr>
              <a:t> MMMUT Gorakhpur, (UP), India</a:t>
            </a:r>
          </a:p>
          <a:p>
            <a:pPr marL="0" marR="0" lvl="0" indent="0" algn="l" rtl="0">
              <a:spcBef>
                <a:spcPts val="0"/>
              </a:spcBef>
              <a:spcAft>
                <a:spcPts val="0"/>
              </a:spcAft>
              <a:buClr>
                <a:srgbClr val="404040"/>
              </a:buClr>
              <a:buSzPts val="1800"/>
              <a:buFont typeface="Noto Sans Symbols"/>
              <a:buNone/>
            </a:pPr>
            <a:endParaRPr sz="1800" b="0" i="0" u="none" strike="noStrike" cap="none">
              <a:solidFill>
                <a:srgbClr val="22629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Steps involved in machine learning</a:t>
            </a:r>
          </a:p>
        </p:txBody>
      </p:sp>
      <p:sp>
        <p:nvSpPr>
          <p:cNvPr id="199" name="Google Shape;199;p14"/>
          <p:cNvSpPr txBox="1">
            <a:spLocks noGrp="1"/>
          </p:cNvSpPr>
          <p:nvPr>
            <p:ph type="body" idx="1"/>
          </p:nvPr>
        </p:nvSpPr>
        <p:spPr>
          <a:xfrm>
            <a:off x="677325" y="1803874"/>
            <a:ext cx="8596800" cy="4237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60"/>
              <a:buNone/>
            </a:pPr>
            <a:r>
              <a:rPr lang="en-US" sz="2000" b="1">
                <a:solidFill>
                  <a:schemeClr val="dk1"/>
                </a:solidFill>
              </a:rPr>
              <a:t>   6 - Parameter Tuning</a:t>
            </a:r>
            <a:endParaRPr sz="2000">
              <a:solidFill>
                <a:schemeClr val="dk1"/>
              </a:solidFill>
            </a:endParaRPr>
          </a:p>
          <a:p>
            <a:pPr marL="342900" lvl="0" indent="-367665" algn="l" rtl="0">
              <a:spcBef>
                <a:spcPts val="1000"/>
              </a:spcBef>
              <a:spcAft>
                <a:spcPts val="0"/>
              </a:spcAft>
              <a:buSzPts val="2000"/>
              <a:buChar char="►"/>
            </a:pPr>
            <a:r>
              <a:rPr lang="en-US" sz="2000">
                <a:solidFill>
                  <a:schemeClr val="dk1"/>
                </a:solidFill>
              </a:rPr>
              <a:t>This step refers to </a:t>
            </a:r>
            <a:r>
              <a:rPr lang="en-US" sz="2000" i="1">
                <a:solidFill>
                  <a:schemeClr val="dk1"/>
                </a:solidFill>
              </a:rPr>
              <a:t>hyper-parameter</a:t>
            </a:r>
            <a:r>
              <a:rPr lang="en-US" sz="2000">
                <a:solidFill>
                  <a:schemeClr val="dk1"/>
                </a:solidFill>
              </a:rPr>
              <a:t> tuning, which is an art form as opposed to a science</a:t>
            </a:r>
            <a:endParaRPr sz="2000"/>
          </a:p>
          <a:p>
            <a:pPr marL="342900" lvl="0" indent="-367665" algn="l" rtl="0">
              <a:spcBef>
                <a:spcPts val="1000"/>
              </a:spcBef>
              <a:spcAft>
                <a:spcPts val="0"/>
              </a:spcAft>
              <a:buSzPts val="2000"/>
              <a:buChar char="►"/>
            </a:pPr>
            <a:r>
              <a:rPr lang="en-US" sz="2000">
                <a:solidFill>
                  <a:schemeClr val="dk1"/>
                </a:solidFill>
              </a:rPr>
              <a:t>Tune model parameters for improved performance</a:t>
            </a:r>
            <a:endParaRPr sz="2000"/>
          </a:p>
          <a:p>
            <a:pPr marL="342900" lvl="0" indent="-367665" algn="l" rtl="0">
              <a:spcBef>
                <a:spcPts val="1000"/>
              </a:spcBef>
              <a:spcAft>
                <a:spcPts val="0"/>
              </a:spcAft>
              <a:buSzPts val="2000"/>
              <a:buChar char="►"/>
            </a:pPr>
            <a:r>
              <a:rPr lang="en-US" sz="2000">
                <a:solidFill>
                  <a:schemeClr val="dk1"/>
                </a:solidFill>
              </a:rPr>
              <a:t>Simple model hyper-parameters may include: number of training steps, learning rate, initialization values and distribution, etc.</a:t>
            </a:r>
            <a:endParaRPr sz="2000"/>
          </a:p>
          <a:p>
            <a:pPr marL="0" lvl="0" indent="0" algn="l" rtl="0">
              <a:spcBef>
                <a:spcPts val="1000"/>
              </a:spcBef>
              <a:spcAft>
                <a:spcPts val="0"/>
              </a:spcAft>
              <a:buSzPts val="2080"/>
              <a:buNone/>
            </a:pPr>
            <a:r>
              <a:rPr lang="en-US" sz="2000">
                <a:solidFill>
                  <a:schemeClr val="dk1"/>
                </a:solidFill>
              </a:rPr>
              <a:t> </a:t>
            </a:r>
            <a:br>
              <a:rPr lang="en-US" sz="2000">
                <a:solidFill>
                  <a:schemeClr val="dk1"/>
                </a:solidFill>
              </a:rPr>
            </a:br>
            <a:r>
              <a:rPr lang="en-US" sz="2000">
                <a:solidFill>
                  <a:schemeClr val="dk1"/>
                </a:solidFill>
              </a:rPr>
              <a:t>   </a:t>
            </a:r>
            <a:r>
              <a:rPr lang="en-US" sz="2000" b="1">
                <a:solidFill>
                  <a:schemeClr val="dk1"/>
                </a:solidFill>
              </a:rPr>
              <a:t>7 - Make Predictions</a:t>
            </a:r>
            <a:endParaRPr sz="2000">
              <a:solidFill>
                <a:schemeClr val="dk1"/>
              </a:solidFill>
            </a:endParaRPr>
          </a:p>
          <a:p>
            <a:pPr marL="342900" lvl="0" indent="-367665" algn="l" rtl="0">
              <a:spcBef>
                <a:spcPts val="1000"/>
              </a:spcBef>
              <a:spcAft>
                <a:spcPts val="0"/>
              </a:spcAft>
              <a:buSzPts val="2000"/>
              <a:buChar char="►"/>
            </a:pPr>
            <a:r>
              <a:rPr lang="en-US" sz="2000">
                <a:solidFill>
                  <a:schemeClr val="dk1"/>
                </a:solidFill>
              </a:rPr>
              <a:t>Using further (test set) data which have, until this point, been withheld from the model, are used to test the model; a better approximation of how the model will perform in the real world.</a:t>
            </a:r>
            <a:endParaRPr sz="2000"/>
          </a:p>
          <a:p>
            <a:pPr marL="342900" lvl="0" indent="-271780" algn="l" rtl="0">
              <a:spcBef>
                <a:spcPts val="1000"/>
              </a:spcBef>
              <a:spcAft>
                <a:spcPts val="0"/>
              </a:spcAft>
              <a:buSzPts val="144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DATASETS</a:t>
            </a:r>
          </a:p>
        </p:txBody>
      </p:sp>
      <p:sp>
        <p:nvSpPr>
          <p:cNvPr id="205" name="Google Shape;205;p17"/>
          <p:cNvSpPr txBox="1">
            <a:spLocks noGrp="1"/>
          </p:cNvSpPr>
          <p:nvPr>
            <p:ph type="body" idx="1"/>
          </p:nvPr>
        </p:nvSpPr>
        <p:spPr>
          <a:xfrm>
            <a:off x="677333" y="1930401"/>
            <a:ext cx="8937721" cy="411096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solidFill>
                  <a:schemeClr val="dk1"/>
                </a:solidFill>
              </a:rPr>
              <a:t>Here we have two datasets. First is train_dataset.csv, test_dataset.csv.</a:t>
            </a:r>
          </a:p>
          <a:p>
            <a:pPr marL="342900" lvl="0" indent="-342900" algn="l" rtl="0">
              <a:spcBef>
                <a:spcPts val="1000"/>
              </a:spcBef>
              <a:spcAft>
                <a:spcPts val="0"/>
              </a:spcAft>
              <a:buSzPts val="1600"/>
              <a:buChar char="►"/>
            </a:pPr>
            <a:r>
              <a:rPr lang="en-US" sz="2000">
                <a:solidFill>
                  <a:schemeClr val="dk1"/>
                </a:solidFill>
              </a:rPr>
              <a:t>These are datasets of loan approval applications which are featured with annual income, married or not, dependents are there or not, educated or not, credit history present or not, loan amount etc.</a:t>
            </a:r>
          </a:p>
          <a:p>
            <a:pPr marL="342900" lvl="0" indent="-342900" algn="l" rtl="0">
              <a:spcBef>
                <a:spcPts val="1000"/>
              </a:spcBef>
              <a:spcAft>
                <a:spcPts val="0"/>
              </a:spcAft>
              <a:buSzPts val="1600"/>
              <a:buChar char="►"/>
            </a:pPr>
            <a:r>
              <a:rPr lang="en-US" sz="2000">
                <a:solidFill>
                  <a:schemeClr val="dk1"/>
                </a:solidFill>
              </a:rPr>
              <a:t>The outcome of the dataset is represented by loan status in the train dataset.</a:t>
            </a:r>
          </a:p>
          <a:p>
            <a:pPr marL="342900" lvl="0" indent="-342900" algn="l" rtl="0">
              <a:spcBef>
                <a:spcPts val="1000"/>
              </a:spcBef>
              <a:spcAft>
                <a:spcPts val="0"/>
              </a:spcAft>
              <a:buSzPts val="1600"/>
              <a:buChar char="►"/>
            </a:pPr>
            <a:r>
              <a:rPr lang="en-US" sz="2000">
                <a:solidFill>
                  <a:schemeClr val="dk1"/>
                </a:solidFill>
              </a:rPr>
              <a:t>This column is absent in test_dataset.csv as we need to assign loan status with the help of training dataset.</a:t>
            </a:r>
          </a:p>
          <a:p>
            <a:pPr marL="342900" lvl="0" indent="-251460" algn="l" rtl="0">
              <a:spcBef>
                <a:spcPts val="1000"/>
              </a:spcBef>
              <a:spcAft>
                <a:spcPts val="0"/>
              </a:spcAft>
              <a:buSzPts val="1440"/>
              <a:buNone/>
            </a:pPr>
            <a:endParaRPr lang="en-US"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677334" y="568035"/>
            <a:ext cx="8596668" cy="78971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FEATURES PRESENT IN LOAN PREDICTION</a:t>
            </a:r>
          </a:p>
        </p:txBody>
      </p:sp>
      <p:sp>
        <p:nvSpPr>
          <p:cNvPr id="211" name="Google Shape;211;p18"/>
          <p:cNvSpPr txBox="1">
            <a:spLocks noGrp="1"/>
          </p:cNvSpPr>
          <p:nvPr>
            <p:ph type="body" idx="1"/>
          </p:nvPr>
        </p:nvSpPr>
        <p:spPr>
          <a:xfrm>
            <a:off x="677333" y="1357745"/>
            <a:ext cx="10821940" cy="5292437"/>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80000"/>
              <a:buChar char="►"/>
            </a:pPr>
            <a:r>
              <a:rPr lang="en-US" sz="2200">
                <a:solidFill>
                  <a:schemeClr val="dk1"/>
                </a:solidFill>
              </a:rPr>
              <a:t>Loan_ID – The ID number generated by the bank which is giving loan. </a:t>
            </a:r>
          </a:p>
          <a:p>
            <a:pPr marL="342900" lvl="0" indent="-342900" algn="l" rtl="0">
              <a:spcBef>
                <a:spcPts val="1000"/>
              </a:spcBef>
              <a:spcAft>
                <a:spcPts val="0"/>
              </a:spcAft>
              <a:buSzPct val="80000"/>
              <a:buChar char="►"/>
            </a:pPr>
            <a:r>
              <a:rPr lang="en-US" sz="2200">
                <a:solidFill>
                  <a:schemeClr val="dk1"/>
                </a:solidFill>
              </a:rPr>
              <a:t>Gender – Whether the person taking loan is male or female.</a:t>
            </a:r>
          </a:p>
          <a:p>
            <a:pPr marL="342900" lvl="0" indent="-342900" algn="l" rtl="0">
              <a:spcBef>
                <a:spcPts val="1000"/>
              </a:spcBef>
              <a:spcAft>
                <a:spcPts val="0"/>
              </a:spcAft>
              <a:buSzPct val="80000"/>
              <a:buChar char="►"/>
            </a:pPr>
            <a:r>
              <a:rPr lang="en-US" sz="2200">
                <a:solidFill>
                  <a:schemeClr val="dk1"/>
                </a:solidFill>
              </a:rPr>
              <a:t>Married – Whether the person is married or unmarried.</a:t>
            </a:r>
          </a:p>
          <a:p>
            <a:pPr marL="342900" lvl="0" indent="-342900" algn="l" rtl="0">
              <a:spcBef>
                <a:spcPts val="1000"/>
              </a:spcBef>
              <a:spcAft>
                <a:spcPts val="0"/>
              </a:spcAft>
              <a:buSzPct val="80000"/>
              <a:buChar char="►"/>
            </a:pPr>
            <a:r>
              <a:rPr lang="en-US" sz="2200">
                <a:solidFill>
                  <a:schemeClr val="dk1"/>
                </a:solidFill>
              </a:rPr>
              <a:t>Dependents – Family members who stay with the person.</a:t>
            </a:r>
          </a:p>
          <a:p>
            <a:pPr marL="342900" lvl="0" indent="-342900" algn="l" rtl="0">
              <a:spcBef>
                <a:spcPts val="1000"/>
              </a:spcBef>
              <a:spcAft>
                <a:spcPts val="0"/>
              </a:spcAft>
              <a:buSzPct val="80000"/>
              <a:buChar char="►"/>
            </a:pPr>
            <a:r>
              <a:rPr lang="en-US" sz="2200">
                <a:solidFill>
                  <a:schemeClr val="dk1"/>
                </a:solidFill>
              </a:rPr>
              <a:t>Education – Educational qualification of the person taking loan.</a:t>
            </a:r>
          </a:p>
          <a:p>
            <a:pPr marL="342900" lvl="0" indent="-342900" algn="l" rtl="0">
              <a:spcBef>
                <a:spcPts val="1000"/>
              </a:spcBef>
              <a:spcAft>
                <a:spcPts val="0"/>
              </a:spcAft>
              <a:buSzPct val="80000"/>
              <a:buChar char="►"/>
            </a:pPr>
            <a:r>
              <a:rPr lang="en-US" sz="2200">
                <a:solidFill>
                  <a:schemeClr val="dk1"/>
                </a:solidFill>
              </a:rPr>
              <a:t>Self_Employed – Whether the person is self-employed or not.</a:t>
            </a:r>
          </a:p>
          <a:p>
            <a:pPr marL="342900" lvl="0" indent="-342900" algn="l" rtl="0">
              <a:spcBef>
                <a:spcPts val="1000"/>
              </a:spcBef>
              <a:spcAft>
                <a:spcPts val="0"/>
              </a:spcAft>
              <a:buSzPct val="80000"/>
              <a:buChar char="►"/>
            </a:pPr>
            <a:r>
              <a:rPr lang="en-US" sz="2200">
                <a:solidFill>
                  <a:schemeClr val="dk1"/>
                </a:solidFill>
              </a:rPr>
              <a:t>ApplicantIncome – The basic salary or income of the applicant per month.</a:t>
            </a:r>
          </a:p>
          <a:p>
            <a:pPr marL="342900" lvl="0" indent="-342900" algn="l" rtl="0">
              <a:spcBef>
                <a:spcPts val="1000"/>
              </a:spcBef>
              <a:spcAft>
                <a:spcPts val="0"/>
              </a:spcAft>
              <a:buSzPct val="80000"/>
              <a:buChar char="►"/>
            </a:pPr>
            <a:r>
              <a:rPr lang="en-US" sz="2200">
                <a:solidFill>
                  <a:schemeClr val="dk1"/>
                </a:solidFill>
              </a:rPr>
              <a:t>CoapplicantIncome – The basic income or family members.</a:t>
            </a:r>
          </a:p>
          <a:p>
            <a:pPr marL="342900" lvl="0" indent="-342900" algn="l" rtl="0">
              <a:spcBef>
                <a:spcPts val="1000"/>
              </a:spcBef>
              <a:spcAft>
                <a:spcPts val="0"/>
              </a:spcAft>
              <a:buSzPct val="80000"/>
              <a:buChar char="►"/>
            </a:pPr>
            <a:r>
              <a:rPr lang="en-US" sz="2200">
                <a:solidFill>
                  <a:schemeClr val="dk1"/>
                </a:solidFill>
              </a:rPr>
              <a:t>LoanAmount – The amount of loan for which loan is applied.</a:t>
            </a:r>
          </a:p>
          <a:p>
            <a:pPr marL="342900" lvl="0" indent="-342900" algn="l" rtl="0">
              <a:spcBef>
                <a:spcPts val="1000"/>
              </a:spcBef>
              <a:spcAft>
                <a:spcPts val="0"/>
              </a:spcAft>
              <a:buSzPct val="80000"/>
              <a:buChar char="►"/>
            </a:pPr>
            <a:r>
              <a:rPr lang="en-US" sz="2200">
                <a:solidFill>
                  <a:schemeClr val="dk1"/>
                </a:solidFill>
              </a:rPr>
              <a:t>Loan_Amount_Term – How much time does the loan applicant take to pay the loan.</a:t>
            </a:r>
          </a:p>
          <a:p>
            <a:pPr marL="342900" lvl="0" indent="-342900" algn="l" rtl="0">
              <a:spcBef>
                <a:spcPts val="1000"/>
              </a:spcBef>
              <a:spcAft>
                <a:spcPts val="0"/>
              </a:spcAft>
              <a:buSzPct val="80000"/>
              <a:buChar char="►"/>
            </a:pPr>
            <a:r>
              <a:rPr lang="en-US" sz="2200">
                <a:solidFill>
                  <a:schemeClr val="dk1"/>
                </a:solidFill>
              </a:rPr>
              <a:t>Credit_History – Whether the loan applicant has taken loan previously from same bank.</a:t>
            </a:r>
          </a:p>
          <a:p>
            <a:pPr marL="342900" lvl="0" indent="-342900" algn="l" rtl="0">
              <a:spcBef>
                <a:spcPts val="1000"/>
              </a:spcBef>
              <a:spcAft>
                <a:spcPts val="0"/>
              </a:spcAft>
              <a:buSzPct val="80000"/>
              <a:buChar char="►"/>
            </a:pPr>
            <a:r>
              <a:rPr lang="en-US" sz="2200">
                <a:solidFill>
                  <a:schemeClr val="dk1"/>
                </a:solidFill>
              </a:rPr>
              <a:t>Property_Area – This is about the area where the person stays ( Rural/Urban).</a:t>
            </a:r>
            <a:r>
              <a:rPr lang="en-US"/>
              <a:t/>
            </a:r>
            <a:br>
              <a:rPr lang="en-US"/>
            </a:b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Labels</a:t>
            </a:r>
          </a:p>
        </p:txBody>
      </p:sp>
      <p:sp>
        <p:nvSpPr>
          <p:cNvPr id="217" name="Google Shape;217;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solidFill>
                  <a:schemeClr val="dk1"/>
                </a:solidFill>
              </a:rPr>
              <a:t>LOAN_STATUS – Based on the mentioned features, the machine learning algorithm decides whether the person should be give loan or not.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dirty="0"/>
              <a:t>Visualizing data using Google Colab</a:t>
            </a:r>
            <a:br>
              <a:rPr lang="en-US" dirty="0"/>
            </a:br>
            <a:endParaRPr lang="en-US" dirty="0"/>
          </a:p>
        </p:txBody>
      </p:sp>
      <p:pic>
        <p:nvPicPr>
          <p:cNvPr id="223" name="Google Shape;223;p20"/>
          <p:cNvPicPr preferRelativeResize="0">
            <a:picLocks noGrp="1"/>
          </p:cNvPicPr>
          <p:nvPr>
            <p:ph type="body" idx="1"/>
          </p:nvPr>
        </p:nvPicPr>
        <p:blipFill rotWithShape="1">
          <a:blip r:embed="rId3"/>
          <a:srcRect/>
          <a:stretch>
            <a:fillRect/>
          </a:stretch>
        </p:blipFill>
        <p:spPr>
          <a:xfrm>
            <a:off x="531005" y="1925457"/>
            <a:ext cx="2436975" cy="3881437"/>
          </a:xfrm>
          <a:prstGeom prst="rect">
            <a:avLst/>
          </a:prstGeom>
          <a:noFill/>
          <a:ln>
            <a:noFill/>
          </a:ln>
        </p:spPr>
      </p:pic>
      <p:pic>
        <p:nvPicPr>
          <p:cNvPr id="224" name="Google Shape;224;p20"/>
          <p:cNvPicPr preferRelativeResize="0"/>
          <p:nvPr/>
        </p:nvPicPr>
        <p:blipFill rotWithShape="1">
          <a:blip r:embed="rId4"/>
          <a:srcRect/>
          <a:stretch>
            <a:fillRect/>
          </a:stretch>
        </p:blipFill>
        <p:spPr>
          <a:xfrm>
            <a:off x="3547850" y="2026176"/>
            <a:ext cx="6657921" cy="38117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dirty="0"/>
              <a:t>Visualizing data using google Colab</a:t>
            </a:r>
          </a:p>
        </p:txBody>
      </p:sp>
      <p:pic>
        <p:nvPicPr>
          <p:cNvPr id="230" name="Google Shape;230;p21"/>
          <p:cNvPicPr preferRelativeResize="0">
            <a:picLocks noGrp="1"/>
          </p:cNvPicPr>
          <p:nvPr>
            <p:ph type="body" idx="1"/>
          </p:nvPr>
        </p:nvPicPr>
        <p:blipFill rotWithShape="1">
          <a:blip r:embed="rId3"/>
          <a:srcRect/>
          <a:stretch>
            <a:fillRect/>
          </a:stretch>
        </p:blipFill>
        <p:spPr>
          <a:xfrm>
            <a:off x="621228" y="2153237"/>
            <a:ext cx="5287113" cy="2981741"/>
          </a:xfrm>
          <a:prstGeom prst="rect">
            <a:avLst/>
          </a:prstGeom>
          <a:noFill/>
          <a:ln>
            <a:noFill/>
          </a:ln>
        </p:spPr>
      </p:pic>
      <p:pic>
        <p:nvPicPr>
          <p:cNvPr id="231" name="Google Shape;231;p21"/>
          <p:cNvPicPr preferRelativeResize="0"/>
          <p:nvPr/>
        </p:nvPicPr>
        <p:blipFill rotWithShape="1">
          <a:blip r:embed="rId4"/>
          <a:srcRect/>
          <a:stretch>
            <a:fillRect/>
          </a:stretch>
        </p:blipFill>
        <p:spPr>
          <a:xfrm>
            <a:off x="6005539" y="1812835"/>
            <a:ext cx="3896107" cy="32664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dirty="0"/>
              <a:t>Visualizing data using Google Colab</a:t>
            </a:r>
          </a:p>
        </p:txBody>
      </p:sp>
      <p:pic>
        <p:nvPicPr>
          <p:cNvPr id="237" name="Google Shape;237;p22"/>
          <p:cNvPicPr preferRelativeResize="0">
            <a:picLocks noGrp="1"/>
          </p:cNvPicPr>
          <p:nvPr>
            <p:ph type="body" idx="1"/>
          </p:nvPr>
        </p:nvPicPr>
        <p:blipFill rotWithShape="1">
          <a:blip r:embed="rId3"/>
          <a:srcRect/>
          <a:stretch>
            <a:fillRect/>
          </a:stretch>
        </p:blipFill>
        <p:spPr>
          <a:xfrm>
            <a:off x="489943" y="1672046"/>
            <a:ext cx="9868903" cy="31404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dirty="0"/>
              <a:t>Visualizing data using google Colab</a:t>
            </a:r>
          </a:p>
        </p:txBody>
      </p:sp>
      <p:pic>
        <p:nvPicPr>
          <p:cNvPr id="243" name="Google Shape;243;p23"/>
          <p:cNvPicPr preferRelativeResize="0">
            <a:picLocks noGrp="1"/>
          </p:cNvPicPr>
          <p:nvPr>
            <p:ph type="body" idx="1"/>
          </p:nvPr>
        </p:nvPicPr>
        <p:blipFill rotWithShape="1">
          <a:blip r:embed="rId3"/>
          <a:srcRect/>
          <a:stretch>
            <a:fillRect/>
          </a:stretch>
        </p:blipFill>
        <p:spPr>
          <a:xfrm>
            <a:off x="677863" y="2339021"/>
            <a:ext cx="8596312" cy="35245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dirty="0"/>
              <a:t>Visualizing data using google Colab</a:t>
            </a:r>
          </a:p>
        </p:txBody>
      </p:sp>
      <p:pic>
        <p:nvPicPr>
          <p:cNvPr id="249" name="Google Shape;249;p24"/>
          <p:cNvPicPr preferRelativeResize="0">
            <a:picLocks noGrp="1"/>
          </p:cNvPicPr>
          <p:nvPr>
            <p:ph type="body" idx="1"/>
          </p:nvPr>
        </p:nvPicPr>
        <p:blipFill rotWithShape="1">
          <a:blip r:embed="rId3"/>
          <a:srcRect/>
          <a:stretch>
            <a:fillRect/>
          </a:stretch>
        </p:blipFill>
        <p:spPr>
          <a:xfrm>
            <a:off x="717052" y="1796449"/>
            <a:ext cx="8596312" cy="37998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Methods to predict Loan Status </a:t>
            </a:r>
            <a:br>
              <a:rPr lang="en-US"/>
            </a:br>
            <a:endParaRPr lang="en-US"/>
          </a:p>
        </p:txBody>
      </p:sp>
      <p:sp>
        <p:nvSpPr>
          <p:cNvPr id="255" name="Google Shape;255;p25"/>
          <p:cNvSpPr txBox="1">
            <a:spLocks noGrp="1"/>
          </p:cNvSpPr>
          <p:nvPr>
            <p:ph type="body" idx="1"/>
          </p:nvPr>
        </p:nvSpPr>
        <p:spPr>
          <a:xfrm>
            <a:off x="690397" y="1716452"/>
            <a:ext cx="8596668" cy="388077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endParaRPr sz="2000" dirty="0"/>
          </a:p>
          <a:p>
            <a:pPr marL="342900" lvl="0" indent="-355600" algn="l" rtl="0">
              <a:spcBef>
                <a:spcPts val="1000"/>
              </a:spcBef>
              <a:spcAft>
                <a:spcPts val="0"/>
              </a:spcAft>
              <a:buSzPts val="1640"/>
              <a:buAutoNum type="arabicPeriod"/>
            </a:pPr>
            <a:r>
              <a:rPr lang="en-US" sz="2000" dirty="0"/>
              <a:t>Loan prediction using logistic </a:t>
            </a:r>
            <a:r>
              <a:rPr lang="en-US" sz="2000" dirty="0" smtClean="0"/>
              <a:t>regression</a:t>
            </a:r>
          </a:p>
          <a:p>
            <a:pPr marL="342900" lvl="0" indent="-355600" algn="l" rtl="0">
              <a:spcBef>
                <a:spcPts val="1000"/>
              </a:spcBef>
              <a:spcAft>
                <a:spcPts val="0"/>
              </a:spcAft>
              <a:buSzPts val="1640"/>
              <a:buAutoNum type="arabicPeriod"/>
            </a:pPr>
            <a:r>
              <a:rPr lang="en-US" sz="2000" dirty="0" smtClean="0"/>
              <a:t>Loan prediction using K nearest neighbors</a:t>
            </a:r>
            <a:endParaRPr sz="2000" dirty="0"/>
          </a:p>
          <a:p>
            <a:pPr marL="342900" lvl="0" indent="-355600" algn="l" rtl="0">
              <a:spcBef>
                <a:spcPts val="1000"/>
              </a:spcBef>
              <a:spcAft>
                <a:spcPts val="0"/>
              </a:spcAft>
              <a:buSzPts val="1640"/>
              <a:buAutoNum type="arabicPeriod"/>
            </a:pPr>
            <a:r>
              <a:rPr lang="en-US" sz="2000" dirty="0"/>
              <a:t>Loan prediction using </a:t>
            </a:r>
            <a:r>
              <a:rPr lang="en-IN" sz="2000" dirty="0" smtClean="0"/>
              <a:t>decision tree classification</a:t>
            </a:r>
            <a:endParaRPr sz="2000" dirty="0"/>
          </a:p>
          <a:p>
            <a:pPr marL="342900" lvl="0" indent="-355600" algn="l" rtl="0">
              <a:spcBef>
                <a:spcPts val="1000"/>
              </a:spcBef>
              <a:spcAft>
                <a:spcPts val="0"/>
              </a:spcAft>
              <a:buSzPts val="1640"/>
              <a:buAutoNum type="arabicPeriod"/>
            </a:pPr>
            <a:r>
              <a:rPr lang="en-US" sz="2000" dirty="0"/>
              <a:t>Loan prediction using </a:t>
            </a:r>
            <a:r>
              <a:rPr lang="en-US" sz="2000" dirty="0" smtClean="0"/>
              <a:t>random forest classification</a:t>
            </a:r>
          </a:p>
          <a:p>
            <a:pPr marL="342900" lvl="0" indent="-355600" algn="l" rtl="0">
              <a:spcBef>
                <a:spcPts val="1000"/>
              </a:spcBef>
              <a:spcAft>
                <a:spcPts val="0"/>
              </a:spcAft>
              <a:buSzPts val="1640"/>
              <a:buAutoNum type="arabicPeriod"/>
            </a:pPr>
            <a:r>
              <a:rPr lang="en-US" sz="2000" dirty="0" smtClean="0"/>
              <a:t>Loan prediction using support vector machines</a:t>
            </a:r>
          </a:p>
          <a:p>
            <a:pPr marL="342900" lvl="0" indent="-355600" algn="l" rtl="0">
              <a:spcBef>
                <a:spcPts val="1000"/>
              </a:spcBef>
              <a:spcAft>
                <a:spcPts val="0"/>
              </a:spcAft>
              <a:buSzPts val="1640"/>
              <a:buAutoNum type="arabicPeriod"/>
            </a:pPr>
            <a:r>
              <a:rPr lang="en-US" sz="2000" dirty="0" smtClean="0"/>
              <a:t>Loan prediction using </a:t>
            </a:r>
            <a:r>
              <a:rPr lang="en-US" sz="2000" dirty="0"/>
              <a:t>N</a:t>
            </a:r>
            <a:r>
              <a:rPr lang="en-US" sz="2000" dirty="0" smtClean="0"/>
              <a:t>aïve Bayes classifier</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677334" y="452581"/>
            <a:ext cx="8596668" cy="7481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dirty="0">
                <a:solidFill>
                  <a:srgbClr val="16B0E3"/>
                </a:solidFill>
              </a:rPr>
              <a:t>Content</a:t>
            </a:r>
          </a:p>
        </p:txBody>
      </p:sp>
      <p:sp>
        <p:nvSpPr>
          <p:cNvPr id="151" name="Google Shape;151;p2"/>
          <p:cNvSpPr txBox="1">
            <a:spLocks noGrp="1"/>
          </p:cNvSpPr>
          <p:nvPr>
            <p:ph type="body" idx="1"/>
          </p:nvPr>
        </p:nvSpPr>
        <p:spPr>
          <a:xfrm>
            <a:off x="677334" y="1200726"/>
            <a:ext cx="10569787" cy="5748449"/>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1000"/>
              </a:spcBef>
              <a:spcAft>
                <a:spcPts val="0"/>
              </a:spcAft>
              <a:buClr>
                <a:srgbClr val="3F3F3F"/>
              </a:buClr>
              <a:buSzPts val="1600"/>
              <a:buChar char="►"/>
            </a:pPr>
            <a:r>
              <a:rPr lang="en-US" sz="2000" dirty="0" smtClean="0">
                <a:solidFill>
                  <a:srgbClr val="3F3F3F"/>
                </a:solidFill>
              </a:rPr>
              <a:t>Introduction</a:t>
            </a:r>
            <a:endParaRPr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Motivation</a:t>
            </a:r>
            <a:endParaRPr sz="2000"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Objective</a:t>
            </a:r>
            <a:endParaRPr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Problem Statement</a:t>
            </a:r>
            <a:endParaRPr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Steps involved</a:t>
            </a:r>
            <a:endParaRPr sz="2000"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Datasets, Features </a:t>
            </a:r>
            <a:r>
              <a:rPr lang="en-US" dirty="0">
                <a:solidFill>
                  <a:srgbClr val="3F3F3F"/>
                </a:solidFill>
              </a:rPr>
              <a:t>&amp; </a:t>
            </a:r>
            <a:r>
              <a:rPr lang="en-US" sz="2000" dirty="0">
                <a:solidFill>
                  <a:srgbClr val="3F3F3F"/>
                </a:solidFill>
              </a:rPr>
              <a:t>Labels</a:t>
            </a:r>
            <a:endParaRPr sz="2000"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Visualizing data using Google Colab</a:t>
            </a:r>
            <a:endParaRPr sz="2000"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Model to predict Loan </a:t>
            </a:r>
            <a:r>
              <a:rPr lang="en-US" sz="2000" dirty="0" smtClean="0">
                <a:solidFill>
                  <a:srgbClr val="3F3F3F"/>
                </a:solidFill>
              </a:rPr>
              <a:t>Status</a:t>
            </a:r>
          </a:p>
          <a:p>
            <a:pPr marL="800100" lvl="1" indent="-342900">
              <a:buClr>
                <a:srgbClr val="3F3F3F"/>
              </a:buClr>
              <a:buSzPts val="1600"/>
            </a:pPr>
            <a:r>
              <a:rPr lang="en-US" dirty="0" smtClean="0"/>
              <a:t>Logistic regression</a:t>
            </a:r>
          </a:p>
          <a:p>
            <a:pPr marL="800100" lvl="1" indent="-342900">
              <a:buClr>
                <a:srgbClr val="3F3F3F"/>
              </a:buClr>
              <a:buSzPts val="1600"/>
            </a:pPr>
            <a:r>
              <a:rPr lang="en-US" dirty="0" smtClean="0">
                <a:solidFill>
                  <a:srgbClr val="3F3F3F"/>
                </a:solidFill>
              </a:rPr>
              <a:t>K nearest neighbors</a:t>
            </a:r>
          </a:p>
          <a:p>
            <a:pPr marL="800100" lvl="1" indent="-342900">
              <a:buClr>
                <a:srgbClr val="3F3F3F"/>
              </a:buClr>
              <a:buSzPts val="1600"/>
            </a:pPr>
            <a:r>
              <a:rPr lang="en-US" dirty="0" smtClean="0"/>
              <a:t>Decision tree</a:t>
            </a:r>
          </a:p>
          <a:p>
            <a:pPr marL="800100" lvl="1" indent="-342900">
              <a:buClr>
                <a:srgbClr val="3F3F3F"/>
              </a:buClr>
              <a:buSzPts val="1600"/>
            </a:pPr>
            <a:r>
              <a:rPr lang="en-US" dirty="0" smtClean="0">
                <a:solidFill>
                  <a:srgbClr val="3F3F3F"/>
                </a:solidFill>
              </a:rPr>
              <a:t>Random forest</a:t>
            </a:r>
          </a:p>
          <a:p>
            <a:pPr marL="800100" lvl="1" indent="-342900">
              <a:buClr>
                <a:srgbClr val="3F3F3F"/>
              </a:buClr>
              <a:buSzPts val="1600"/>
            </a:pPr>
            <a:r>
              <a:rPr lang="en-US" dirty="0" smtClean="0"/>
              <a:t>Support vector machines</a:t>
            </a:r>
          </a:p>
          <a:p>
            <a:pPr marL="800100" lvl="1" indent="-342900">
              <a:buClr>
                <a:srgbClr val="3F3F3F"/>
              </a:buClr>
              <a:buSzPts val="1600"/>
            </a:pPr>
            <a:r>
              <a:rPr lang="en-US" dirty="0" smtClean="0">
                <a:solidFill>
                  <a:srgbClr val="3F3F3F"/>
                </a:solidFill>
              </a:rPr>
              <a:t>Naïve Bayes classifier</a:t>
            </a:r>
            <a:endParaRPr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Future Scope</a:t>
            </a:r>
            <a:endParaRPr dirty="0">
              <a:solidFill>
                <a:srgbClr val="3F3F3F"/>
              </a:solidFill>
            </a:endParaRPr>
          </a:p>
          <a:p>
            <a:pPr marL="342900" lvl="0" indent="-342900" algn="l" rtl="0">
              <a:spcBef>
                <a:spcPts val="1000"/>
              </a:spcBef>
              <a:spcAft>
                <a:spcPts val="0"/>
              </a:spcAft>
              <a:buClr>
                <a:srgbClr val="3F3F3F"/>
              </a:buClr>
              <a:buSzPts val="1600"/>
              <a:buChar char="►"/>
            </a:pPr>
            <a:r>
              <a:rPr lang="en-US" sz="2000" dirty="0">
                <a:solidFill>
                  <a:srgbClr val="3F3F3F"/>
                </a:solidFill>
              </a:rPr>
              <a:t>Conclusion</a:t>
            </a:r>
          </a:p>
          <a:p>
            <a:pPr marL="342900" lvl="0" indent="-342900" algn="l" rtl="0">
              <a:spcBef>
                <a:spcPts val="1000"/>
              </a:spcBef>
              <a:spcAft>
                <a:spcPts val="0"/>
              </a:spcAft>
              <a:buClr>
                <a:srgbClr val="3F3F3F"/>
              </a:buClr>
              <a:buSzPts val="1600"/>
              <a:buChar char="►"/>
            </a:pPr>
            <a:r>
              <a:rPr lang="en-IN" altLang="en-US" sz="2000" dirty="0">
                <a:solidFill>
                  <a:srgbClr val="3F3F3F"/>
                </a:solidFill>
              </a:rPr>
              <a:t>Bibliography</a:t>
            </a:r>
            <a:endParaRPr sz="2000" dirty="0">
              <a:solidFill>
                <a:srgbClr val="3F3F3F"/>
              </a:solidFill>
            </a:endParaRPr>
          </a:p>
          <a:p>
            <a:pPr marL="0" lvl="0" indent="0" algn="l" rtl="0">
              <a:spcBef>
                <a:spcPts val="1000"/>
              </a:spcBef>
              <a:spcAft>
                <a:spcPts val="0"/>
              </a:spcAft>
              <a:buSzPts val="1440"/>
              <a:buNone/>
            </a:pPr>
            <a:endParaRPr sz="2000" dirty="0">
              <a:solidFill>
                <a:srgbClr val="3F3F3F"/>
              </a:solidFill>
            </a:endParaRPr>
          </a:p>
          <a:p>
            <a:pPr marL="0" lvl="0" indent="0" algn="l" rtl="0">
              <a:spcBef>
                <a:spcPts val="1000"/>
              </a:spcBef>
              <a:spcAft>
                <a:spcPts val="0"/>
              </a:spcAft>
              <a:buSzPts val="1440"/>
              <a:buNone/>
            </a:pPr>
            <a:endParaRPr sz="2000" dirty="0">
              <a:solidFill>
                <a:srgbClr val="3F3F3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c7439703b5_0_5"/>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Logistic Regression</a:t>
            </a:r>
          </a:p>
        </p:txBody>
      </p:sp>
      <p:sp>
        <p:nvSpPr>
          <p:cNvPr id="261" name="Google Shape;261;g1c7439703b5_0_5"/>
          <p:cNvSpPr txBox="1">
            <a:spLocks noGrp="1"/>
          </p:cNvSpPr>
          <p:nvPr>
            <p:ph type="body" idx="1"/>
          </p:nvPr>
        </p:nvSpPr>
        <p:spPr>
          <a:xfrm>
            <a:off x="677325" y="1722626"/>
            <a:ext cx="8596800" cy="4318800"/>
          </a:xfrm>
          <a:prstGeom prst="rect">
            <a:avLst/>
          </a:prstGeom>
        </p:spPr>
        <p:txBody>
          <a:bodyPr spcFirstLastPara="1" wrap="square" lIns="91425" tIns="45700" rIns="91425" bIns="45700" anchor="t" anchorCtr="0">
            <a:normAutofit/>
          </a:bodyPr>
          <a:lstStyle/>
          <a:p>
            <a:pPr marL="457200" lvl="0" indent="-326390" algn="l" rtl="0">
              <a:spcBef>
                <a:spcPts val="1000"/>
              </a:spcBef>
              <a:spcAft>
                <a:spcPts val="0"/>
              </a:spcAft>
              <a:buClr>
                <a:srgbClr val="3F3F3F"/>
              </a:buClr>
              <a:buSzPts val="1540"/>
              <a:buChar char="►"/>
            </a:pPr>
            <a:r>
              <a:rPr lang="en-US" sz="1900">
                <a:solidFill>
                  <a:srgbClr val="3F3F3F"/>
                </a:solidFill>
                <a:highlight>
                  <a:srgbClr val="FFFFFF"/>
                </a:highlight>
              </a:rPr>
              <a:t>Logistic regression estimates the probability of an event occurring, such as voted or didn’t vote, based on a given dataset of independent variables. Since the outcome is a probability, the dependent variable is bounded between 0 and 1.</a:t>
            </a:r>
            <a:endParaRPr sz="1900">
              <a:solidFill>
                <a:srgbClr val="3F3F3F"/>
              </a:solidFill>
              <a:highlight>
                <a:srgbClr val="FFFFFF"/>
              </a:highlight>
            </a:endParaRPr>
          </a:p>
          <a:p>
            <a:pPr marL="457200" lvl="0" indent="0" algn="l" rtl="0">
              <a:spcBef>
                <a:spcPts val="1000"/>
              </a:spcBef>
              <a:spcAft>
                <a:spcPts val="0"/>
              </a:spcAft>
              <a:buNone/>
            </a:pPr>
            <a:endParaRPr sz="1900">
              <a:solidFill>
                <a:srgbClr val="3F3F3F"/>
              </a:solidFill>
              <a:highlight>
                <a:srgbClr val="FFFFFF"/>
              </a:highlight>
            </a:endParaRPr>
          </a:p>
          <a:p>
            <a:pPr marL="457200" lvl="0" indent="-326390" algn="l" rtl="0">
              <a:spcBef>
                <a:spcPts val="1000"/>
              </a:spcBef>
              <a:spcAft>
                <a:spcPts val="0"/>
              </a:spcAft>
              <a:buClr>
                <a:srgbClr val="3F3F3F"/>
              </a:buClr>
              <a:buSzPts val="1540"/>
              <a:buChar char="►"/>
            </a:pPr>
            <a:r>
              <a:rPr lang="en-US" sz="1900">
                <a:solidFill>
                  <a:srgbClr val="3F3F3F"/>
                </a:solidFill>
                <a:highlight>
                  <a:srgbClr val="FFFFFF"/>
                </a:highlight>
              </a:rPr>
              <a:t>Logistic regression is used for solving the classification problems.</a:t>
            </a:r>
            <a:endParaRPr sz="1900">
              <a:solidFill>
                <a:srgbClr val="3F3F3F"/>
              </a:solidFill>
              <a:highlight>
                <a:srgbClr val="FFFFFF"/>
              </a:highlight>
            </a:endParaRPr>
          </a:p>
          <a:p>
            <a:pPr marL="457200" lvl="0" indent="0" algn="l" rtl="0">
              <a:spcBef>
                <a:spcPts val="1000"/>
              </a:spcBef>
              <a:spcAft>
                <a:spcPts val="0"/>
              </a:spcAft>
              <a:buNone/>
            </a:pPr>
            <a:endParaRPr sz="1900">
              <a:solidFill>
                <a:srgbClr val="3F3F3F"/>
              </a:solidFill>
              <a:highlight>
                <a:srgbClr val="FFFFFF"/>
              </a:highlight>
            </a:endParaRPr>
          </a:p>
          <a:p>
            <a:pPr marL="457200" lvl="0" indent="-349250" algn="l" rtl="0">
              <a:spcBef>
                <a:spcPts val="1000"/>
              </a:spcBef>
              <a:spcAft>
                <a:spcPts val="0"/>
              </a:spcAft>
              <a:buClr>
                <a:srgbClr val="3F3F3F"/>
              </a:buClr>
              <a:buSzPts val="1900"/>
              <a:buChar char="►"/>
            </a:pPr>
            <a:r>
              <a:rPr lang="en-US" sz="1900">
                <a:solidFill>
                  <a:srgbClr val="3F3F3F"/>
                </a:solidFill>
                <a:highlight>
                  <a:srgbClr val="FFFFFF"/>
                </a:highlight>
              </a:rPr>
              <a:t>The equation for logistic regression</a:t>
            </a:r>
            <a:endParaRPr sz="1900">
              <a:solidFill>
                <a:srgbClr val="3F3F3F"/>
              </a:solidFill>
              <a:highlight>
                <a:srgbClr val="FFFFFF"/>
              </a:highlight>
            </a:endParaRPr>
          </a:p>
          <a:p>
            <a:pPr marL="457200" lvl="0" indent="0" algn="l" rtl="0">
              <a:spcBef>
                <a:spcPts val="1000"/>
              </a:spcBef>
              <a:spcAft>
                <a:spcPts val="0"/>
              </a:spcAft>
              <a:buNone/>
            </a:pPr>
            <a:endParaRPr sz="1900">
              <a:solidFill>
                <a:srgbClr val="3F3F3F"/>
              </a:solidFill>
              <a:highlight>
                <a:srgbClr val="FFFFFF"/>
              </a:highlight>
            </a:endParaRPr>
          </a:p>
        </p:txBody>
      </p:sp>
      <p:pic>
        <p:nvPicPr>
          <p:cNvPr id="262" name="Google Shape;262;g1c7439703b5_0_5"/>
          <p:cNvPicPr preferRelativeResize="0"/>
          <p:nvPr/>
        </p:nvPicPr>
        <p:blipFill>
          <a:blip r:embed="rId3"/>
          <a:stretch>
            <a:fillRect/>
          </a:stretch>
        </p:blipFill>
        <p:spPr>
          <a:xfrm>
            <a:off x="1696275" y="4861206"/>
            <a:ext cx="6219750" cy="72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 Nearest Neighbours</a:t>
            </a:r>
            <a:endParaRPr lang="en-IN" dirty="0"/>
          </a:p>
        </p:txBody>
      </p:sp>
      <p:sp>
        <p:nvSpPr>
          <p:cNvPr id="3" name="Text Placeholder 2"/>
          <p:cNvSpPr>
            <a:spLocks noGrp="1"/>
          </p:cNvSpPr>
          <p:nvPr>
            <p:ph type="body" idx="1"/>
          </p:nvPr>
        </p:nvSpPr>
        <p:spPr>
          <a:xfrm>
            <a:off x="677333" y="1708727"/>
            <a:ext cx="8725285" cy="4579737"/>
          </a:xfrm>
        </p:spPr>
        <p:txBody>
          <a:bodyPr/>
          <a:lstStyle/>
          <a:p>
            <a:r>
              <a:rPr lang="en-US" dirty="0"/>
              <a:t>K Nearest </a:t>
            </a:r>
            <a:r>
              <a:rPr lang="en-US" dirty="0" err="1" smtClean="0"/>
              <a:t>Neighbours</a:t>
            </a:r>
            <a:r>
              <a:rPr lang="en-US" dirty="0" smtClean="0"/>
              <a:t> </a:t>
            </a:r>
            <a:r>
              <a:rPr lang="en-US" dirty="0"/>
              <a:t>(KNN) is a supervised machine learning algorithm used for classification and regression. </a:t>
            </a:r>
            <a:r>
              <a:rPr lang="en-US" dirty="0"/>
              <a:t>T</a:t>
            </a:r>
            <a:r>
              <a:rPr lang="en-US" dirty="0" smtClean="0"/>
              <a:t>he </a:t>
            </a:r>
            <a:r>
              <a:rPr lang="en-US" dirty="0"/>
              <a:t>algorithm stores all the training data points and uses them to classify new data points based on their similarity to the existing data points</a:t>
            </a:r>
            <a:r>
              <a:rPr lang="en-US" dirty="0" smtClean="0"/>
              <a:t>.</a:t>
            </a:r>
          </a:p>
          <a:p>
            <a:pPr marL="137160" indent="0">
              <a:buNone/>
            </a:pPr>
            <a:r>
              <a:rPr lang="en-US" dirty="0" smtClean="0"/>
              <a:t>The </a:t>
            </a:r>
            <a:r>
              <a:rPr lang="en-US" dirty="0"/>
              <a:t>algorithm works as follows:</a:t>
            </a:r>
          </a:p>
          <a:p>
            <a:r>
              <a:rPr lang="en-US" dirty="0"/>
              <a:t>For a given new data point, find the k nearest neighbors in the training data based on their Euclidean distance or some other distance metric.</a:t>
            </a:r>
          </a:p>
          <a:p>
            <a:r>
              <a:rPr lang="en-US" dirty="0"/>
              <a:t>Assign the new data point to the class that appears most frequently among its k nearest neighbors (for classification tasks) or take the average of the k nearest neighbors' target values (for regression tasks).</a:t>
            </a:r>
          </a:p>
          <a:p>
            <a:endParaRPr lang="en-IN" dirty="0"/>
          </a:p>
        </p:txBody>
      </p:sp>
      <p:pic>
        <p:nvPicPr>
          <p:cNvPr id="4" name="Picture 3"/>
          <p:cNvPicPr>
            <a:picLocks noChangeAspect="1"/>
          </p:cNvPicPr>
          <p:nvPr/>
        </p:nvPicPr>
        <p:blipFill>
          <a:blip r:embed="rId2"/>
          <a:stretch>
            <a:fillRect/>
          </a:stretch>
        </p:blipFill>
        <p:spPr>
          <a:xfrm>
            <a:off x="1735185" y="5021462"/>
            <a:ext cx="5668166" cy="1267002"/>
          </a:xfrm>
          <a:prstGeom prst="rect">
            <a:avLst/>
          </a:prstGeom>
        </p:spPr>
      </p:pic>
    </p:spTree>
    <p:extLst>
      <p:ext uri="{BB962C8B-B14F-4D97-AF65-F5344CB8AC3E}">
        <p14:creationId xmlns:p14="http://schemas.microsoft.com/office/powerpoint/2010/main" val="166377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c7439703b5_1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Decision Trees</a:t>
            </a:r>
          </a:p>
        </p:txBody>
      </p:sp>
      <p:sp>
        <p:nvSpPr>
          <p:cNvPr id="268" name="Google Shape;268;g1c7439703b5_1_0"/>
          <p:cNvSpPr txBox="1">
            <a:spLocks noGrp="1"/>
          </p:cNvSpPr>
          <p:nvPr>
            <p:ph type="body" idx="1"/>
          </p:nvPr>
        </p:nvSpPr>
        <p:spPr>
          <a:xfrm>
            <a:off x="677325" y="1722626"/>
            <a:ext cx="8596800" cy="4318800"/>
          </a:xfrm>
          <a:prstGeom prst="rect">
            <a:avLst/>
          </a:prstGeom>
        </p:spPr>
        <p:txBody>
          <a:bodyPr spcFirstLastPara="1" wrap="square" lIns="91425" tIns="45700" rIns="91425" bIns="45700" anchor="t" anchorCtr="0">
            <a:normAutofit/>
          </a:bodyPr>
          <a:lstStyle/>
          <a:p>
            <a:pPr marL="457200" marR="398780" lvl="0" indent="0" algn="l" rtl="0">
              <a:lnSpc>
                <a:spcPct val="108000"/>
              </a:lnSpc>
              <a:spcBef>
                <a:spcPts val="780"/>
              </a:spcBef>
              <a:spcAft>
                <a:spcPts val="0"/>
              </a:spcAft>
              <a:buNone/>
            </a:pPr>
            <a:endParaRPr sz="2000">
              <a:solidFill>
                <a:srgbClr val="3F3F3F"/>
              </a:solidFill>
            </a:endParaRPr>
          </a:p>
          <a:p>
            <a:pPr marL="457200" marR="398780" lvl="0" indent="-355600" algn="l" rtl="0">
              <a:lnSpc>
                <a:spcPct val="108000"/>
              </a:lnSpc>
              <a:spcBef>
                <a:spcPts val="780"/>
              </a:spcBef>
              <a:spcAft>
                <a:spcPts val="0"/>
              </a:spcAft>
              <a:buClr>
                <a:srgbClr val="3F3F3F"/>
              </a:buClr>
              <a:buSzPts val="2000"/>
              <a:buChar char="►"/>
            </a:pPr>
            <a:r>
              <a:rPr lang="en-US" sz="2000">
                <a:solidFill>
                  <a:srgbClr val="3F3F3F"/>
                </a:solidFill>
              </a:rPr>
              <a:t>Decision tree is a type of supervised learning algorithm that is mostly used in classification problems. In this technique, we split the population or sample into two or more homogeneous sets based on most significant differentiator in input variables.</a:t>
            </a:r>
            <a:endParaRPr sz="2000">
              <a:solidFill>
                <a:srgbClr val="3F3F3F"/>
              </a:solidFill>
            </a:endParaRPr>
          </a:p>
          <a:p>
            <a:pPr marL="457200" marR="398780" lvl="0" indent="0" algn="l" rtl="0">
              <a:lnSpc>
                <a:spcPct val="108000"/>
              </a:lnSpc>
              <a:spcBef>
                <a:spcPts val="780"/>
              </a:spcBef>
              <a:spcAft>
                <a:spcPts val="0"/>
              </a:spcAft>
              <a:buNone/>
            </a:pPr>
            <a:endParaRPr sz="2000">
              <a:solidFill>
                <a:srgbClr val="3F3F3F"/>
              </a:solidFill>
            </a:endParaRPr>
          </a:p>
          <a:p>
            <a:pPr marL="457200" marR="398780" lvl="0" indent="-355600" algn="l" rtl="0">
              <a:lnSpc>
                <a:spcPct val="108000"/>
              </a:lnSpc>
              <a:spcBef>
                <a:spcPts val="780"/>
              </a:spcBef>
              <a:spcAft>
                <a:spcPts val="0"/>
              </a:spcAft>
              <a:buClr>
                <a:srgbClr val="3F3F3F"/>
              </a:buClr>
              <a:buSzPts val="2000"/>
              <a:buChar char="►"/>
            </a:pPr>
            <a:r>
              <a:rPr lang="en-US" sz="2000">
                <a:solidFill>
                  <a:srgbClr val="3F3F3F"/>
                </a:solidFill>
              </a:rPr>
              <a:t>Decision trees use multiple algorithms to decide to split a node in two or more sub-nodes. The creation of sub-nodes increases the homogeneity of resultant sub-nodes. In other words, we can say that purity of the node increases with respect to the target variable.</a:t>
            </a:r>
            <a:endParaRPr sz="2000">
              <a:solidFill>
                <a:srgbClr val="3F3F3F"/>
              </a:solidFill>
            </a:endParaRPr>
          </a:p>
          <a:p>
            <a:pPr marL="292100" marR="398780" lvl="0" indent="0" algn="l" rtl="0">
              <a:lnSpc>
                <a:spcPct val="108000"/>
              </a:lnSpc>
              <a:spcBef>
                <a:spcPts val="780"/>
              </a:spcBef>
              <a:spcAft>
                <a:spcPts val="0"/>
              </a:spcAft>
              <a:buClr>
                <a:schemeClr val="dk1"/>
              </a:buClr>
              <a:buSzPts val="1100"/>
              <a:buFont typeface="Arial" panose="020B0604020202020204"/>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c7439703b5_1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Random Forest</a:t>
            </a:r>
          </a:p>
        </p:txBody>
      </p:sp>
      <p:sp>
        <p:nvSpPr>
          <p:cNvPr id="274" name="Google Shape;274;g1c7439703b5_1_6"/>
          <p:cNvSpPr txBox="1">
            <a:spLocks noGrp="1"/>
          </p:cNvSpPr>
          <p:nvPr>
            <p:ph type="body" idx="1"/>
          </p:nvPr>
        </p:nvSpPr>
        <p:spPr>
          <a:xfrm>
            <a:off x="677325" y="1641376"/>
            <a:ext cx="8596800" cy="4400100"/>
          </a:xfrm>
          <a:prstGeom prst="rect">
            <a:avLst/>
          </a:prstGeom>
        </p:spPr>
        <p:txBody>
          <a:bodyPr spcFirstLastPara="1" wrap="square" lIns="91425" tIns="45700" rIns="91425" bIns="45700" anchor="t" anchorCtr="0">
            <a:normAutofit/>
          </a:bodyPr>
          <a:lstStyle/>
          <a:p>
            <a:pPr marL="457200" marR="335915" lvl="0" indent="0" algn="l" rtl="0">
              <a:lnSpc>
                <a:spcPct val="108000"/>
              </a:lnSpc>
              <a:spcBef>
                <a:spcPts val="365"/>
              </a:spcBef>
              <a:spcAft>
                <a:spcPts val="0"/>
              </a:spcAft>
              <a:buNone/>
            </a:pPr>
            <a:endParaRPr sz="2000">
              <a:solidFill>
                <a:srgbClr val="3F3F3F"/>
              </a:solidFill>
            </a:endParaRPr>
          </a:p>
          <a:p>
            <a:pPr marL="457200" marR="335915" lvl="0" indent="-355600" algn="l" rtl="0">
              <a:lnSpc>
                <a:spcPct val="108000"/>
              </a:lnSpc>
              <a:spcBef>
                <a:spcPts val="365"/>
              </a:spcBef>
              <a:spcAft>
                <a:spcPts val="0"/>
              </a:spcAft>
              <a:buClr>
                <a:srgbClr val="3F3F3F"/>
              </a:buClr>
              <a:buSzPts val="2000"/>
              <a:buChar char="►"/>
            </a:pPr>
            <a:r>
              <a:rPr lang="en-US" sz="2000">
                <a:solidFill>
                  <a:srgbClr val="3F3F3F"/>
                </a:solidFill>
              </a:rPr>
              <a:t>Random Forest is a tree based bootstrapping algorithm wherein a certain number of decision trees are combined to make a powerful prediction model.</a:t>
            </a:r>
            <a:endParaRPr sz="2000">
              <a:solidFill>
                <a:srgbClr val="3F3F3F"/>
              </a:solidFill>
            </a:endParaRPr>
          </a:p>
          <a:p>
            <a:pPr marL="457200" marR="335915" lvl="0" indent="0" algn="l" rtl="0">
              <a:lnSpc>
                <a:spcPct val="108000"/>
              </a:lnSpc>
              <a:spcBef>
                <a:spcPts val="365"/>
              </a:spcBef>
              <a:spcAft>
                <a:spcPts val="0"/>
              </a:spcAft>
              <a:buNone/>
            </a:pPr>
            <a:endParaRPr sz="2000">
              <a:solidFill>
                <a:srgbClr val="3F3F3F"/>
              </a:solidFill>
            </a:endParaRPr>
          </a:p>
          <a:p>
            <a:pPr marL="457200" marR="664210" lvl="0" indent="-355600" algn="l" rtl="0">
              <a:lnSpc>
                <a:spcPct val="108000"/>
              </a:lnSpc>
              <a:spcBef>
                <a:spcPts val="785"/>
              </a:spcBef>
              <a:spcAft>
                <a:spcPts val="0"/>
              </a:spcAft>
              <a:buClr>
                <a:srgbClr val="3F3F3F"/>
              </a:buClr>
              <a:buSzPts val="2000"/>
              <a:buChar char="►"/>
            </a:pPr>
            <a:r>
              <a:rPr lang="en-US" sz="2000">
                <a:solidFill>
                  <a:srgbClr val="3F3F3F"/>
                </a:solidFill>
              </a:rPr>
              <a:t>For every individual tree, a random sample of rows and a few randomly chosen variables are used to build a decision tree model.</a:t>
            </a:r>
            <a:endParaRPr sz="2000">
              <a:solidFill>
                <a:srgbClr val="3F3F3F"/>
              </a:solidFill>
            </a:endParaRPr>
          </a:p>
          <a:p>
            <a:pPr marL="0" lvl="0" indent="0" algn="l" rtl="0">
              <a:spcBef>
                <a:spcPts val="1000"/>
              </a:spcBef>
              <a:spcAft>
                <a:spcPts val="0"/>
              </a:spcAft>
              <a:buNone/>
            </a:pPr>
            <a:endParaRPr sz="2000">
              <a:solidFill>
                <a:srgbClr val="3F3F3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Support Vector Machines</a:t>
            </a:r>
            <a:endParaRPr lang="en-IN" dirty="0"/>
          </a:p>
        </p:txBody>
      </p:sp>
      <p:sp>
        <p:nvSpPr>
          <p:cNvPr id="3" name="Text Placeholder 2"/>
          <p:cNvSpPr>
            <a:spLocks noGrp="1"/>
          </p:cNvSpPr>
          <p:nvPr>
            <p:ph type="body" idx="1"/>
          </p:nvPr>
        </p:nvSpPr>
        <p:spPr/>
        <p:txBody>
          <a:bodyPr/>
          <a:lstStyle/>
          <a:p>
            <a:r>
              <a:rPr lang="en-US" dirty="0"/>
              <a:t>Support Vector Machines (SVMs) are a popular type of supervised learning algorithm that can be used for both classification and regression tasks. The basic idea of SVMs is to find the hyperplane that maximally separates the data points of different classes in the feature space. </a:t>
            </a:r>
            <a:endParaRPr lang="en-US" dirty="0" smtClean="0"/>
          </a:p>
          <a:p>
            <a:r>
              <a:rPr lang="en-US" dirty="0"/>
              <a:t>The decision boundary of a SVM can be expressed as a linear combination of the training data points, where each data point is assigned a weight called the support vector coefficient. The decision boundary can then be used to classify new data points based on which side of the hyperplane they fall on</a:t>
            </a:r>
            <a:r>
              <a:rPr lang="en-US" dirty="0" smtClean="0"/>
              <a:t>.</a:t>
            </a:r>
            <a:endParaRPr lang="en-IN" dirty="0"/>
          </a:p>
          <a:p>
            <a:endParaRPr lang="en-IN" dirty="0"/>
          </a:p>
        </p:txBody>
      </p:sp>
      <p:pic>
        <p:nvPicPr>
          <p:cNvPr id="6" name="Picture 5"/>
          <p:cNvPicPr>
            <a:picLocks noChangeAspect="1"/>
          </p:cNvPicPr>
          <p:nvPr/>
        </p:nvPicPr>
        <p:blipFill>
          <a:blip r:embed="rId2"/>
          <a:stretch>
            <a:fillRect/>
          </a:stretch>
        </p:blipFill>
        <p:spPr>
          <a:xfrm>
            <a:off x="2930814" y="4945267"/>
            <a:ext cx="3467100" cy="1400175"/>
          </a:xfrm>
          <a:prstGeom prst="rect">
            <a:avLst/>
          </a:prstGeom>
        </p:spPr>
      </p:pic>
    </p:spTree>
    <p:extLst>
      <p:ext uri="{BB962C8B-B14F-4D97-AF65-F5344CB8AC3E}">
        <p14:creationId xmlns:p14="http://schemas.microsoft.com/office/powerpoint/2010/main" val="1314876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Naïve Bayes Classifier</a:t>
            </a:r>
            <a:endParaRPr lang="en-IN" dirty="0"/>
          </a:p>
        </p:txBody>
      </p:sp>
      <p:sp>
        <p:nvSpPr>
          <p:cNvPr id="3" name="Text Placeholder 2"/>
          <p:cNvSpPr>
            <a:spLocks noGrp="1"/>
          </p:cNvSpPr>
          <p:nvPr>
            <p:ph type="body" idx="1"/>
          </p:nvPr>
        </p:nvSpPr>
        <p:spPr>
          <a:xfrm>
            <a:off x="677333" y="1591803"/>
            <a:ext cx="8596668" cy="3880773"/>
          </a:xfrm>
        </p:spPr>
        <p:txBody>
          <a:bodyPr/>
          <a:lstStyle/>
          <a:p>
            <a:r>
              <a:rPr lang="en-US" dirty="0" smtClean="0"/>
              <a:t>Naïve </a:t>
            </a:r>
            <a:r>
              <a:rPr lang="en-US" dirty="0"/>
              <a:t>Bayes Classifier is a probabilistic machine learning algorithm based on Bayes' theorem with the assumption of independence between the features. It is a simple and efficient algorithm that works well on high-dimensional datasets with a large number of features</a:t>
            </a:r>
            <a:r>
              <a:rPr lang="en-US" dirty="0" smtClean="0"/>
              <a:t>.</a:t>
            </a:r>
          </a:p>
          <a:p>
            <a:r>
              <a:rPr lang="en-US" dirty="0"/>
              <a:t>The basic idea behind </a:t>
            </a:r>
            <a:r>
              <a:rPr lang="en-US" dirty="0" smtClean="0"/>
              <a:t>Naïve </a:t>
            </a:r>
            <a:r>
              <a:rPr lang="en-US" dirty="0"/>
              <a:t>Bayes is to compute the posterior probability of each class given the input features and then choose the class with the highest </a:t>
            </a:r>
            <a:r>
              <a:rPr lang="en-US" dirty="0" smtClean="0"/>
              <a:t>probability.</a:t>
            </a:r>
          </a:p>
          <a:p>
            <a:endParaRPr lang="en-US" dirty="0" smtClean="0"/>
          </a:p>
        </p:txBody>
      </p:sp>
      <p:pic>
        <p:nvPicPr>
          <p:cNvPr id="4" name="Picture 3"/>
          <p:cNvPicPr>
            <a:picLocks noChangeAspect="1"/>
          </p:cNvPicPr>
          <p:nvPr/>
        </p:nvPicPr>
        <p:blipFill>
          <a:blip r:embed="rId2"/>
          <a:stretch>
            <a:fillRect/>
          </a:stretch>
        </p:blipFill>
        <p:spPr>
          <a:xfrm>
            <a:off x="2780154" y="4110183"/>
            <a:ext cx="4391025" cy="2244496"/>
          </a:xfrm>
          <a:prstGeom prst="rect">
            <a:avLst/>
          </a:prstGeom>
        </p:spPr>
      </p:pic>
    </p:spTree>
    <p:extLst>
      <p:ext uri="{BB962C8B-B14F-4D97-AF65-F5344CB8AC3E}">
        <p14:creationId xmlns:p14="http://schemas.microsoft.com/office/powerpoint/2010/main" val="45484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Future scope</a:t>
            </a:r>
          </a:p>
        </p:txBody>
      </p:sp>
      <p:sp>
        <p:nvSpPr>
          <p:cNvPr id="280" name="Google Shape;280;p40"/>
          <p:cNvSpPr txBox="1">
            <a:spLocks noGrp="1"/>
          </p:cNvSpPr>
          <p:nvPr>
            <p:ph type="body" idx="1"/>
          </p:nvPr>
        </p:nvSpPr>
        <p:spPr>
          <a:xfrm>
            <a:off x="757646" y="1489167"/>
            <a:ext cx="8516356" cy="4552196"/>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endParaRPr/>
          </a:p>
          <a:p>
            <a:pPr marL="342900" lvl="0" indent="-342900" algn="l" rtl="0">
              <a:spcBef>
                <a:spcPts val="1000"/>
              </a:spcBef>
              <a:spcAft>
                <a:spcPts val="0"/>
              </a:spcAft>
              <a:buSzPts val="1600"/>
              <a:buChar char="►"/>
            </a:pPr>
            <a:r>
              <a:rPr lang="en-US" sz="2000"/>
              <a:t>Future analysis can be done on predicting the approximate interest rates that the loan applicant is expected to be charged as per his profile, if his loan is approved .This can be useful for loan applicants, since some banks approve loans, but give very high interest rates to the customer.  </a:t>
            </a:r>
            <a:endParaRPr sz="2000"/>
          </a:p>
          <a:p>
            <a:pPr marL="342900" lvl="0" indent="-342900" algn="l" rtl="0">
              <a:spcBef>
                <a:spcPts val="1000"/>
              </a:spcBef>
              <a:spcAft>
                <a:spcPts val="0"/>
              </a:spcAft>
              <a:buSzPts val="1600"/>
              <a:buChar char="►"/>
            </a:pPr>
            <a:r>
              <a:rPr lang="en-US" sz="2000"/>
              <a:t>An app with proper UI can be built ,which will take various inputs from the user like name ,address , loan amount , loan duration , etc. and give a prediction of whether their loan application can be approved by the banks or not based on their inputs along with an approximate interest rates.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625082" y="309154"/>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Conclusion</a:t>
            </a:r>
          </a:p>
        </p:txBody>
      </p:sp>
      <p:sp>
        <p:nvSpPr>
          <p:cNvPr id="286" name="Google Shape;286;p41"/>
          <p:cNvSpPr txBox="1">
            <a:spLocks noGrp="1"/>
          </p:cNvSpPr>
          <p:nvPr>
            <p:ph type="body" idx="1"/>
          </p:nvPr>
        </p:nvSpPr>
        <p:spPr>
          <a:xfrm>
            <a:off x="598957" y="1337629"/>
            <a:ext cx="8596668" cy="3880773"/>
          </a:xfrm>
          <a:prstGeom prst="rect">
            <a:avLst/>
          </a:prstGeom>
          <a:noFill/>
          <a:ln>
            <a:noFill/>
          </a:ln>
        </p:spPr>
        <p:txBody>
          <a:bodyPr spcFirstLastPara="1" wrap="square" lIns="91425" tIns="45700" rIns="91425" bIns="45700" anchor="t" anchorCtr="0">
            <a:normAutofit/>
          </a:bodyPr>
          <a:lstStyle/>
          <a:p>
            <a:pPr marL="342900" lvl="0" indent="-356235" algn="l" rtl="0">
              <a:spcBef>
                <a:spcPts val="0"/>
              </a:spcBef>
              <a:spcAft>
                <a:spcPts val="0"/>
              </a:spcAft>
              <a:buSzPts val="1540"/>
              <a:buChar char="►"/>
            </a:pPr>
            <a:r>
              <a:rPr lang="en-US" sz="1900"/>
              <a:t>Loan companies grant loans after a through verification and validation process. However, they do not know with absolute certainty whether the applicant will be able to repay the loan without difficulty. </a:t>
            </a:r>
            <a:endParaRPr sz="1900"/>
          </a:p>
          <a:p>
            <a:pPr marL="342900" lvl="0" indent="-356235" algn="l" rtl="0">
              <a:spcBef>
                <a:spcPts val="1000"/>
              </a:spcBef>
              <a:spcAft>
                <a:spcPts val="0"/>
              </a:spcAft>
              <a:buSzPts val="1540"/>
              <a:buChar char="►"/>
            </a:pPr>
            <a:r>
              <a:rPr lang="en-US" sz="1900"/>
              <a:t>The loan Prediction System will allow them to choose the most deserving applicants quickly, easily, and efficiently. It may provide the bank with unique benefits.</a:t>
            </a:r>
            <a:endParaRPr sz="1900"/>
          </a:p>
          <a:p>
            <a:pPr marL="342900" lvl="0" indent="-356235" algn="l" rtl="0">
              <a:spcBef>
                <a:spcPts val="1000"/>
              </a:spcBef>
              <a:spcAft>
                <a:spcPts val="0"/>
              </a:spcAft>
              <a:buSzPts val="1540"/>
              <a:buChar char="►"/>
            </a:pPr>
            <a:r>
              <a:rPr lang="en-US" sz="1900"/>
              <a:t> In this presentation, we have reviewed the process of building a Loan Approval Prediction System. Data collection, Exploratory Data Analysis, Data Preprocessing , Model Building, and Model Testing are the analytical processes involved in building this system.</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Bibliography</a:t>
            </a:r>
          </a:p>
        </p:txBody>
      </p:sp>
      <p:sp>
        <p:nvSpPr>
          <p:cNvPr id="3" name="Text Placeholder 2"/>
          <p:cNvSpPr>
            <a:spLocks noGrp="1"/>
          </p:cNvSpPr>
          <p:nvPr>
            <p:ph type="body" idx="1"/>
          </p:nvPr>
        </p:nvSpPr>
        <p:spPr>
          <a:xfrm>
            <a:off x="677545" y="1700530"/>
            <a:ext cx="8596630" cy="4340860"/>
          </a:xfrm>
        </p:spPr>
        <p:txBody>
          <a:bodyPr>
            <a:normAutofit/>
          </a:bodyPr>
          <a:lstStyle/>
          <a:p>
            <a:r>
              <a:rPr lang="en-US" dirty="0"/>
              <a:t> www.kdnuggets.com</a:t>
            </a:r>
          </a:p>
          <a:p>
            <a:r>
              <a:rPr lang="en-US" dirty="0"/>
              <a:t>www.analyticsvidhya.com</a:t>
            </a:r>
          </a:p>
          <a:p>
            <a:r>
              <a:rPr lang="en-US" dirty="0"/>
              <a:t>www.machinelearningmastery.com</a:t>
            </a:r>
          </a:p>
          <a:p>
            <a:r>
              <a:rPr lang="en-US" dirty="0"/>
              <a:t>https://www.ibm.com/in-en/topics/logistic-regression#:~:text=Logistic%20regression%20estimates%20the%20probability,bounded%20between%200%20and%201</a:t>
            </a:r>
          </a:p>
          <a:p>
            <a:r>
              <a:rPr lang="en-US" dirty="0"/>
              <a:t>https://www.analyticsvidhya.com/blog/2021/04/exploratory-analysis-using-univariate-bivariate-and-multivariate-analysis-techniques/</a:t>
            </a:r>
          </a:p>
          <a:p>
            <a:r>
              <a:rPr lang="en-US" dirty="0"/>
              <a:t>https://medium.com/analytics-vidhya/univariate-bivariate-and-multivariate-analysis-8b4fc3d8202c#:~:text=Univariate%20analysis%20looks%20at%20one,two%20variables%20and%20their%20relationship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title"/>
          </p:nvPr>
        </p:nvSpPr>
        <p:spPr>
          <a:xfrm>
            <a:off x="1536316" y="2701636"/>
            <a:ext cx="8596668" cy="151014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16B0E3"/>
              </a:buClr>
              <a:buSzPts val="10000"/>
              <a:buFont typeface="Trebuchet MS" panose="020B0603020202020204"/>
              <a:buNone/>
            </a:pPr>
            <a:r>
              <a:rPr lang="en-US" sz="10000">
                <a:solidFill>
                  <a:srgbClr val="16B0E3"/>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INTRODUCTION</a:t>
            </a:r>
          </a:p>
        </p:txBody>
      </p:sp>
      <p:sp>
        <p:nvSpPr>
          <p:cNvPr id="157" name="Google Shape;157;p4"/>
          <p:cNvSpPr txBox="1">
            <a:spLocks noGrp="1"/>
          </p:cNvSpPr>
          <p:nvPr>
            <p:ph type="body" idx="1"/>
          </p:nvPr>
        </p:nvSpPr>
        <p:spPr>
          <a:xfrm>
            <a:off x="677325" y="1676400"/>
            <a:ext cx="8596800" cy="4365000"/>
          </a:xfrm>
          <a:prstGeom prst="rect">
            <a:avLst/>
          </a:prstGeom>
          <a:noFill/>
          <a:ln>
            <a:noFill/>
          </a:ln>
        </p:spPr>
        <p:txBody>
          <a:bodyPr spcFirstLastPara="1" wrap="square" lIns="91425" tIns="45700" rIns="91425" bIns="45700" anchor="t" anchorCtr="0">
            <a:normAutofit/>
          </a:bodyPr>
          <a:lstStyle/>
          <a:p>
            <a:pPr marL="342900" lvl="0" indent="0" algn="l" rtl="0">
              <a:spcBef>
                <a:spcPts val="1000"/>
              </a:spcBef>
              <a:spcAft>
                <a:spcPts val="0"/>
              </a:spcAft>
              <a:buNone/>
            </a:pPr>
            <a:r>
              <a:rPr lang="en-US" sz="2000">
                <a:solidFill>
                  <a:srgbClr val="3F3F3F"/>
                </a:solidFill>
              </a:rPr>
              <a:t>Loans are the core business of banks. The main profit comes directly from the loan’s interest. The loan companies grant a loan after an intensive process of verification and validation. However, they still don’t have assurance if the applicant is able to repay the loan with no difficulties.</a:t>
            </a:r>
            <a:endParaRPr sz="2000">
              <a:solidFill>
                <a:srgbClr val="3F3F3F"/>
              </a:solidFill>
            </a:endParaRPr>
          </a:p>
          <a:p>
            <a:pPr marL="342900" lvl="0" indent="0" algn="l" rtl="0">
              <a:spcBef>
                <a:spcPts val="1000"/>
              </a:spcBef>
              <a:spcAft>
                <a:spcPts val="0"/>
              </a:spcAft>
              <a:buNone/>
            </a:pPr>
            <a:r>
              <a:rPr lang="en-US" sz="2000">
                <a:solidFill>
                  <a:srgbClr val="3F3F3F"/>
                </a:solidFill>
              </a:rPr>
              <a:t>Machine learning algorithms can exploit this dependency on past experiences and comparisons with other applicants and formulate a model to predict the loan status of a new applicant using similar rules.</a:t>
            </a:r>
            <a:endParaRPr sz="2000">
              <a:solidFill>
                <a:srgbClr val="3F3F3F"/>
              </a:solidFill>
            </a:endParaRPr>
          </a:p>
          <a:p>
            <a:pPr marL="0" lvl="0" indent="0" algn="l" rtl="0">
              <a:spcBef>
                <a:spcPts val="1000"/>
              </a:spcBef>
              <a:spcAft>
                <a:spcPts val="0"/>
              </a:spcAft>
              <a:buSzPts val="1760"/>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Motivation</a:t>
            </a:r>
            <a:endParaRPr>
              <a:solidFill>
                <a:srgbClr val="16B0E3"/>
              </a:solidFill>
            </a:endParaRPr>
          </a:p>
        </p:txBody>
      </p:sp>
      <p:sp>
        <p:nvSpPr>
          <p:cNvPr id="163" name="Google Shape;163;p5"/>
          <p:cNvSpPr txBox="1">
            <a:spLocks noGrp="1"/>
          </p:cNvSpPr>
          <p:nvPr>
            <p:ph type="body" idx="1"/>
          </p:nvPr>
        </p:nvSpPr>
        <p:spPr>
          <a:xfrm>
            <a:off x="677325" y="2160600"/>
            <a:ext cx="8325900" cy="388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2000">
                <a:solidFill>
                  <a:srgbClr val="3F3F3F"/>
                </a:solidFill>
              </a:rPr>
              <a:t>Machine Learning has become increasingly popular tool in almost every industry out there be it Smartphone Industry, Healthcare or Banks. With Machine Learning we can achieve so much. We will be using machine learning algorithms along with some data analysis techniques in our project.</a:t>
            </a:r>
            <a:endParaRPr sz="2000">
              <a:solidFill>
                <a:srgbClr val="3F3F3F"/>
              </a:solidFill>
            </a:endParaRPr>
          </a:p>
          <a:p>
            <a:pPr marL="342900" lvl="0" indent="0" algn="l" rtl="0">
              <a:spcBef>
                <a:spcPts val="1000"/>
              </a:spcBef>
              <a:spcAft>
                <a:spcPts val="0"/>
              </a:spcAft>
              <a:buNone/>
            </a:pPr>
            <a:endParaRPr>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c7439703b5_0_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Objective</a:t>
            </a:r>
            <a:endParaRPr>
              <a:solidFill>
                <a:srgbClr val="16B0E3"/>
              </a:solidFill>
            </a:endParaRPr>
          </a:p>
        </p:txBody>
      </p:sp>
      <p:sp>
        <p:nvSpPr>
          <p:cNvPr id="169" name="Google Shape;169;g1c7439703b5_0_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None/>
            </a:pPr>
            <a:r>
              <a:rPr lang="en-US" sz="2000">
                <a:solidFill>
                  <a:srgbClr val="3F3F3F"/>
                </a:solidFill>
              </a:rPr>
              <a:t>Our project focus is to use existing customer’s details and analyze it further by applying a few machine learning techniques and predict which future applicant can be approved the loan.</a:t>
            </a:r>
            <a:endParaRPr sz="200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Problem Statement</a:t>
            </a:r>
          </a:p>
        </p:txBody>
      </p:sp>
      <p:sp>
        <p:nvSpPr>
          <p:cNvPr id="175" name="Google Shape;175;p8"/>
          <p:cNvSpPr txBox="1">
            <a:spLocks noGrp="1"/>
          </p:cNvSpPr>
          <p:nvPr>
            <p:ph type="body" idx="1"/>
          </p:nvPr>
        </p:nvSpPr>
        <p:spPr>
          <a:xfrm>
            <a:off x="677325" y="1527600"/>
            <a:ext cx="8813100" cy="4842900"/>
          </a:xfrm>
          <a:prstGeom prst="rect">
            <a:avLst/>
          </a:prstGeom>
          <a:noFill/>
          <a:ln>
            <a:noFill/>
          </a:ln>
        </p:spPr>
        <p:txBody>
          <a:bodyPr spcFirstLastPara="1" wrap="square" lIns="91425" tIns="45700" rIns="91425" bIns="45700" anchor="t" anchorCtr="0">
            <a:normAutofit/>
          </a:bodyPr>
          <a:lstStyle/>
          <a:p>
            <a:pPr marL="342900" lvl="0" indent="-360045" algn="l" rtl="0">
              <a:spcBef>
                <a:spcPts val="0"/>
              </a:spcBef>
              <a:spcAft>
                <a:spcPts val="0"/>
              </a:spcAft>
              <a:buClr>
                <a:srgbClr val="16B0E3"/>
              </a:buClr>
              <a:buSzPts val="1900"/>
              <a:buChar char="►"/>
            </a:pPr>
            <a:r>
              <a:rPr lang="en-US" sz="1900">
                <a:solidFill>
                  <a:srgbClr val="3F3F3F"/>
                </a:solidFill>
              </a:rPr>
              <a:t>It is a classification problem where we have to predict whether a loan would be approved or not. In a classification problem, we have to predict discrete values based on a given set of independent variables.</a:t>
            </a:r>
            <a:endParaRPr sz="1900">
              <a:solidFill>
                <a:srgbClr val="3F3F3F"/>
              </a:solidFill>
            </a:endParaRPr>
          </a:p>
          <a:p>
            <a:pPr marL="342900" lvl="0" indent="0" algn="l" rtl="0">
              <a:spcBef>
                <a:spcPts val="0"/>
              </a:spcBef>
              <a:spcAft>
                <a:spcPts val="0"/>
              </a:spcAft>
              <a:buNone/>
            </a:pPr>
            <a:endParaRPr sz="1900">
              <a:solidFill>
                <a:srgbClr val="16B0E3"/>
              </a:solidFill>
            </a:endParaRPr>
          </a:p>
          <a:p>
            <a:pPr marL="342900" lvl="0" indent="0" algn="l" rtl="0">
              <a:spcBef>
                <a:spcPts val="0"/>
              </a:spcBef>
              <a:spcAft>
                <a:spcPts val="0"/>
              </a:spcAft>
              <a:buNone/>
            </a:pPr>
            <a:r>
              <a:rPr lang="en-US" sz="1900">
                <a:solidFill>
                  <a:srgbClr val="3F3F3F"/>
                </a:solidFill>
              </a:rPr>
              <a:t>Classification can be of two types:</a:t>
            </a:r>
            <a:endParaRPr sz="1900">
              <a:solidFill>
                <a:srgbClr val="3F3F3F"/>
              </a:solidFill>
            </a:endParaRPr>
          </a:p>
          <a:p>
            <a:pPr marL="342900" lvl="0" indent="-360045" algn="l" rtl="0">
              <a:spcBef>
                <a:spcPts val="1000"/>
              </a:spcBef>
              <a:spcAft>
                <a:spcPts val="0"/>
              </a:spcAft>
              <a:buClr>
                <a:srgbClr val="16B0E3"/>
              </a:buClr>
              <a:buSzPts val="1900"/>
              <a:buChar char="►"/>
            </a:pPr>
            <a:r>
              <a:rPr lang="en-US" sz="1900">
                <a:solidFill>
                  <a:srgbClr val="3F3F3F"/>
                </a:solidFill>
              </a:rPr>
              <a:t>Binary Classification : In this classification we have to predict either of the two given classes. For example: classifying the gender as male or female, predicting the result as win or loss, etc.</a:t>
            </a:r>
            <a:r>
              <a:rPr lang="en-US" sz="1900">
                <a:solidFill>
                  <a:srgbClr val="16B0E3"/>
                </a:solidFill>
              </a:rPr>
              <a:t> </a:t>
            </a:r>
            <a:endParaRPr sz="1900">
              <a:solidFill>
                <a:srgbClr val="16B0E3"/>
              </a:solidFill>
            </a:endParaRPr>
          </a:p>
          <a:p>
            <a:pPr marL="342900" lvl="0" indent="-360045" algn="l" rtl="0">
              <a:spcBef>
                <a:spcPts val="1000"/>
              </a:spcBef>
              <a:spcAft>
                <a:spcPts val="0"/>
              </a:spcAft>
              <a:buClr>
                <a:srgbClr val="16B0E3"/>
              </a:buClr>
              <a:buSzPts val="1900"/>
              <a:buChar char="►"/>
            </a:pPr>
            <a:r>
              <a:rPr lang="en-US" sz="1900">
                <a:solidFill>
                  <a:srgbClr val="3F3F3F"/>
                </a:solidFill>
              </a:rPr>
              <a:t>Multiclass Classification : Here we have to classify the data into three or more classes. For example: classifying a movie's genre as comedy, action or romantic, classify fruits as oranges, apples, or pears, etc.</a:t>
            </a:r>
            <a:endParaRPr sz="1900">
              <a:solidFill>
                <a:srgbClr val="3F3F3F"/>
              </a:solidFill>
            </a:endParaRPr>
          </a:p>
          <a:p>
            <a:pPr marL="342900" lvl="0" indent="-360045" algn="l" rtl="0">
              <a:spcBef>
                <a:spcPts val="1000"/>
              </a:spcBef>
              <a:spcAft>
                <a:spcPts val="0"/>
              </a:spcAft>
              <a:buClr>
                <a:srgbClr val="16B0E3"/>
              </a:buClr>
              <a:buSzPts val="1900"/>
              <a:buChar char="►"/>
            </a:pPr>
            <a:r>
              <a:rPr lang="en-US" sz="1900">
                <a:solidFill>
                  <a:srgbClr val="3F3F3F"/>
                </a:solidFill>
              </a:rPr>
              <a:t>Loan prediction is a very common real-life problem that each retail bank faces in its lifetime. If done correctly, it can save a lot of man hours at the end of a retail bank.</a:t>
            </a:r>
            <a:endParaRPr sz="1900">
              <a:solidFill>
                <a:srgbClr val="3F3F3F"/>
              </a:solidFill>
            </a:endParaRPr>
          </a:p>
          <a:p>
            <a:pPr marL="342900" lvl="0" indent="-258445" algn="l" rtl="0">
              <a:spcBef>
                <a:spcPts val="1000"/>
              </a:spcBef>
              <a:spcAft>
                <a:spcPts val="0"/>
              </a:spcAft>
              <a:buSzPts val="1440"/>
              <a:buNone/>
            </a:pPr>
            <a:endParaRPr sz="19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Steps involved in machine learning</a:t>
            </a:r>
          </a:p>
        </p:txBody>
      </p:sp>
      <p:sp>
        <p:nvSpPr>
          <p:cNvPr id="181" name="Google Shape;181;p11"/>
          <p:cNvSpPr txBox="1">
            <a:spLocks noGrp="1"/>
          </p:cNvSpPr>
          <p:nvPr>
            <p:ph type="body" idx="1"/>
          </p:nvPr>
        </p:nvSpPr>
        <p:spPr>
          <a:xfrm>
            <a:off x="677334" y="1551709"/>
            <a:ext cx="9838266" cy="5015346"/>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spcBef>
                <a:spcPts val="0"/>
              </a:spcBef>
              <a:spcAft>
                <a:spcPts val="0"/>
              </a:spcAft>
              <a:buSzPct val="80000"/>
              <a:buNone/>
            </a:pPr>
            <a:r>
              <a:rPr lang="en-US" sz="5000" b="1"/>
              <a:t>   </a:t>
            </a:r>
          </a:p>
          <a:p>
            <a:pPr marL="0" lvl="0" indent="0" algn="l" rtl="0">
              <a:spcBef>
                <a:spcPts val="1000"/>
              </a:spcBef>
              <a:spcAft>
                <a:spcPts val="0"/>
              </a:spcAft>
              <a:buSzPct val="80000"/>
              <a:buNone/>
            </a:pPr>
            <a:r>
              <a:rPr lang="en-US" sz="5000" b="1">
                <a:solidFill>
                  <a:schemeClr val="dk1"/>
                </a:solidFill>
              </a:rPr>
              <a:t>1 - Data Collection</a:t>
            </a:r>
            <a:endParaRPr sz="5000">
              <a:solidFill>
                <a:schemeClr val="dk1"/>
              </a:solidFill>
            </a:endParaRPr>
          </a:p>
          <a:p>
            <a:pPr marL="342900" lvl="0" indent="-342900" algn="l" rtl="0">
              <a:spcBef>
                <a:spcPts val="1000"/>
              </a:spcBef>
              <a:spcAft>
                <a:spcPts val="0"/>
              </a:spcAft>
              <a:buSzPct val="80000"/>
              <a:buChar char="►"/>
            </a:pPr>
            <a:r>
              <a:rPr lang="en-US" sz="5000">
                <a:solidFill>
                  <a:schemeClr val="dk1"/>
                </a:solidFill>
              </a:rPr>
              <a:t>The quantity &amp; quality of your data dictate how accurate our model is</a:t>
            </a:r>
          </a:p>
          <a:p>
            <a:pPr marL="342900" lvl="0" indent="-342900" algn="l" rtl="0">
              <a:spcBef>
                <a:spcPts val="1000"/>
              </a:spcBef>
              <a:spcAft>
                <a:spcPts val="0"/>
              </a:spcAft>
              <a:buSzPct val="80000"/>
              <a:buChar char="►"/>
            </a:pPr>
            <a:r>
              <a:rPr lang="en-US" sz="5000">
                <a:solidFill>
                  <a:schemeClr val="dk1"/>
                </a:solidFill>
              </a:rPr>
              <a:t>The outcome of this step is generally a representation of data (Guo simplifies to specifying a table) which we will use for training</a:t>
            </a:r>
          </a:p>
          <a:p>
            <a:pPr marL="342900" lvl="0" indent="-342900" algn="l" rtl="0">
              <a:spcBef>
                <a:spcPts val="1000"/>
              </a:spcBef>
              <a:spcAft>
                <a:spcPts val="0"/>
              </a:spcAft>
              <a:buSzPct val="80000"/>
              <a:buChar char="►"/>
            </a:pPr>
            <a:r>
              <a:rPr lang="en-US" sz="5000">
                <a:solidFill>
                  <a:schemeClr val="dk1"/>
                </a:solidFill>
              </a:rPr>
              <a:t>Using pre-collected data, by way of datasets from Kaggle, UCI, etc., still fits into this step</a:t>
            </a:r>
          </a:p>
          <a:p>
            <a:pPr marL="0" lvl="0" indent="0" algn="l" rtl="0">
              <a:spcBef>
                <a:spcPts val="1000"/>
              </a:spcBef>
              <a:spcAft>
                <a:spcPts val="0"/>
              </a:spcAft>
              <a:buSzPct val="80000"/>
              <a:buNone/>
            </a:pPr>
            <a:r>
              <a:rPr lang="en-US" sz="5000">
                <a:solidFill>
                  <a:schemeClr val="dk1"/>
                </a:solidFill>
              </a:rPr>
              <a:t> </a:t>
            </a:r>
            <a:br>
              <a:rPr lang="en-US" sz="5000">
                <a:solidFill>
                  <a:schemeClr val="dk1"/>
                </a:solidFill>
              </a:rPr>
            </a:br>
            <a:r>
              <a:rPr lang="en-US" sz="5000" b="1">
                <a:solidFill>
                  <a:schemeClr val="dk1"/>
                </a:solidFill>
              </a:rPr>
              <a:t>2 - Data Preparation</a:t>
            </a:r>
            <a:endParaRPr sz="5000">
              <a:solidFill>
                <a:schemeClr val="dk1"/>
              </a:solidFill>
            </a:endParaRPr>
          </a:p>
          <a:p>
            <a:pPr marL="342900" lvl="0" indent="-342900" algn="l" rtl="0">
              <a:spcBef>
                <a:spcPts val="1000"/>
              </a:spcBef>
              <a:spcAft>
                <a:spcPts val="0"/>
              </a:spcAft>
              <a:buSzPct val="80000"/>
              <a:buChar char="►"/>
            </a:pPr>
            <a:r>
              <a:rPr lang="en-US" sz="5000">
                <a:solidFill>
                  <a:schemeClr val="dk1"/>
                </a:solidFill>
              </a:rPr>
              <a:t>Wrangle data and prepare it for training</a:t>
            </a:r>
          </a:p>
          <a:p>
            <a:pPr marL="342900" lvl="0" indent="-342900" algn="l" rtl="0">
              <a:spcBef>
                <a:spcPts val="1000"/>
              </a:spcBef>
              <a:spcAft>
                <a:spcPts val="0"/>
              </a:spcAft>
              <a:buSzPct val="80000"/>
              <a:buChar char="►"/>
            </a:pPr>
            <a:r>
              <a:rPr lang="en-US" sz="5000">
                <a:solidFill>
                  <a:schemeClr val="dk1"/>
                </a:solidFill>
              </a:rPr>
              <a:t>Clean that which may require it (remove duplicates, correct errors, deal with missing values, normalization, data type conversions, etc.)</a:t>
            </a:r>
          </a:p>
          <a:p>
            <a:pPr marL="342900" lvl="0" indent="-342900" algn="l" rtl="0">
              <a:spcBef>
                <a:spcPts val="1000"/>
              </a:spcBef>
              <a:spcAft>
                <a:spcPts val="0"/>
              </a:spcAft>
              <a:buSzPct val="80000"/>
              <a:buChar char="►"/>
            </a:pPr>
            <a:r>
              <a:rPr lang="en-US" sz="5000">
                <a:solidFill>
                  <a:schemeClr val="dk1"/>
                </a:solidFill>
              </a:rPr>
              <a:t>Randomize data, which erases the effects of the particular order in which we collected and/or otherwise prepared our data.</a:t>
            </a:r>
          </a:p>
          <a:p>
            <a:pPr marL="342900" lvl="0" indent="-306070" algn="l" rtl="0">
              <a:spcBef>
                <a:spcPts val="1000"/>
              </a:spcBef>
              <a:spcAft>
                <a:spcPts val="0"/>
              </a:spcAft>
              <a:buSzPct val="80000"/>
              <a:buNone/>
            </a:pPr>
            <a:endParaRPr lang="en-US" sz="5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Steps involved in machine learning</a:t>
            </a:r>
          </a:p>
        </p:txBody>
      </p:sp>
      <p:sp>
        <p:nvSpPr>
          <p:cNvPr id="187" name="Google Shape;187;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760"/>
              <a:buNone/>
            </a:pPr>
            <a:r>
              <a:rPr lang="en-US" sz="2200" b="1">
                <a:solidFill>
                  <a:schemeClr val="dk1"/>
                </a:solidFill>
              </a:rPr>
              <a:t>   3 - Choose a Model</a:t>
            </a:r>
            <a:endParaRPr sz="2200">
              <a:solidFill>
                <a:schemeClr val="dk1"/>
              </a:solidFill>
            </a:endParaRPr>
          </a:p>
          <a:p>
            <a:pPr marL="342900" lvl="0" indent="-351155" algn="l" rtl="0">
              <a:spcBef>
                <a:spcPts val="1000"/>
              </a:spcBef>
              <a:spcAft>
                <a:spcPts val="0"/>
              </a:spcAft>
              <a:buSzPts val="1760"/>
              <a:buChar char="►"/>
            </a:pPr>
            <a:r>
              <a:rPr lang="en-US" sz="2200">
                <a:solidFill>
                  <a:schemeClr val="dk1"/>
                </a:solidFill>
              </a:rPr>
              <a:t>Different algorithms are for different tasks;</a:t>
            </a:r>
          </a:p>
          <a:p>
            <a:pPr marL="342900" lvl="0" indent="0" algn="l" rtl="0">
              <a:spcBef>
                <a:spcPts val="1000"/>
              </a:spcBef>
              <a:spcAft>
                <a:spcPts val="0"/>
              </a:spcAft>
              <a:buNone/>
            </a:pPr>
            <a:r>
              <a:rPr lang="en-US" sz="2200">
                <a:solidFill>
                  <a:schemeClr val="dk1"/>
                </a:solidFill>
              </a:rPr>
              <a:t/>
            </a:r>
            <a:br>
              <a:rPr lang="en-US" sz="2200">
                <a:solidFill>
                  <a:schemeClr val="dk1"/>
                </a:solidFill>
              </a:rPr>
            </a:br>
            <a:r>
              <a:rPr lang="en-US" sz="2200" b="1">
                <a:solidFill>
                  <a:schemeClr val="dk1"/>
                </a:solidFill>
              </a:rPr>
              <a:t>4 - Train the Model</a:t>
            </a:r>
            <a:endParaRPr sz="2200">
              <a:solidFill>
                <a:schemeClr val="dk1"/>
              </a:solidFill>
            </a:endParaRPr>
          </a:p>
          <a:p>
            <a:pPr marL="342900" lvl="0" indent="-351155" algn="l" rtl="0">
              <a:spcBef>
                <a:spcPts val="1000"/>
              </a:spcBef>
              <a:spcAft>
                <a:spcPts val="0"/>
              </a:spcAft>
              <a:buSzPts val="1760"/>
              <a:buChar char="►"/>
            </a:pPr>
            <a:r>
              <a:rPr lang="en-US" sz="2200">
                <a:solidFill>
                  <a:schemeClr val="dk1"/>
                </a:solidFill>
              </a:rPr>
              <a:t>The goal of training is to answer a question or make a prediction correctly as often as possible</a:t>
            </a:r>
          </a:p>
          <a:p>
            <a:pPr marL="342900" lvl="0" indent="-351155" algn="l" rtl="0">
              <a:spcBef>
                <a:spcPts val="1000"/>
              </a:spcBef>
              <a:spcAft>
                <a:spcPts val="0"/>
              </a:spcAft>
              <a:buSzPts val="1760"/>
              <a:buChar char="►"/>
            </a:pPr>
            <a:r>
              <a:rPr lang="en-US" sz="2200">
                <a:solidFill>
                  <a:schemeClr val="dk1"/>
                </a:solidFill>
              </a:rPr>
              <a:t>Each iteration of process is a training step </a:t>
            </a:r>
            <a:r>
              <a:rPr lang="en-US" sz="2200"/>
              <a:t/>
            </a:r>
            <a:br>
              <a:rPr lang="en-US" sz="2200"/>
            </a:br>
            <a:endParaRPr sz="2200"/>
          </a:p>
          <a:p>
            <a:pPr marL="342900" lvl="0" indent="-258445" algn="l" rtl="0">
              <a:spcBef>
                <a:spcPts val="1000"/>
              </a:spcBef>
              <a:spcAft>
                <a:spcPts val="0"/>
              </a:spcAft>
              <a:buSzPts val="1440"/>
              <a:buNone/>
            </a:pP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B0E3"/>
              </a:buClr>
              <a:buSzPts val="3600"/>
              <a:buFont typeface="Trebuchet MS" panose="020B0603020202020204"/>
              <a:buNone/>
            </a:pPr>
            <a:r>
              <a:rPr lang="en-US">
                <a:solidFill>
                  <a:srgbClr val="16B0E3"/>
                </a:solidFill>
              </a:rPr>
              <a:t>Steps involved in machine learning</a:t>
            </a:r>
          </a:p>
        </p:txBody>
      </p:sp>
      <p:sp>
        <p:nvSpPr>
          <p:cNvPr id="193" name="Google Shape;193;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760"/>
              <a:buNone/>
            </a:pPr>
            <a:r>
              <a:rPr lang="en-US" sz="2200" b="1">
                <a:solidFill>
                  <a:schemeClr val="dk1"/>
                </a:solidFill>
              </a:rPr>
              <a:t>   </a:t>
            </a:r>
            <a:r>
              <a:rPr lang="en-US" sz="2000" b="1">
                <a:solidFill>
                  <a:schemeClr val="dk1"/>
                </a:solidFill>
              </a:rPr>
              <a:t>5 - Evaluate the Model</a:t>
            </a:r>
            <a:endParaRPr sz="2000">
              <a:solidFill>
                <a:schemeClr val="dk1"/>
              </a:solidFill>
            </a:endParaRPr>
          </a:p>
          <a:p>
            <a:pPr marL="342900" lvl="0" indent="-342900" algn="l" rtl="0">
              <a:spcBef>
                <a:spcPts val="1000"/>
              </a:spcBef>
              <a:spcAft>
                <a:spcPts val="0"/>
              </a:spcAft>
              <a:buSzPts val="1600"/>
              <a:buChar char="►"/>
            </a:pPr>
            <a:r>
              <a:rPr lang="en-US" sz="2000">
                <a:solidFill>
                  <a:schemeClr val="dk1"/>
                </a:solidFill>
              </a:rPr>
              <a:t>Uses some metric or combination of metrics to measure objective performance of model</a:t>
            </a:r>
          </a:p>
          <a:p>
            <a:pPr marL="342900" lvl="0" indent="-342900" algn="l" rtl="0">
              <a:spcBef>
                <a:spcPts val="1000"/>
              </a:spcBef>
              <a:spcAft>
                <a:spcPts val="0"/>
              </a:spcAft>
              <a:buSzPts val="1600"/>
              <a:buChar char="►"/>
            </a:pPr>
            <a:r>
              <a:rPr lang="en-US" sz="2000">
                <a:solidFill>
                  <a:schemeClr val="dk1"/>
                </a:solidFill>
              </a:rPr>
              <a:t>Test the model against previously unseen data</a:t>
            </a:r>
          </a:p>
          <a:p>
            <a:pPr marL="342900" lvl="0" indent="-342900" algn="l" rtl="0">
              <a:spcBef>
                <a:spcPts val="1000"/>
              </a:spcBef>
              <a:spcAft>
                <a:spcPts val="0"/>
              </a:spcAft>
              <a:buSzPts val="1600"/>
              <a:buChar char="►"/>
            </a:pPr>
            <a:r>
              <a:rPr lang="en-US" sz="2000">
                <a:solidFill>
                  <a:schemeClr val="dk1"/>
                </a:solidFill>
              </a:rPr>
              <a:t>This unseen data is meant to be somewhat representative of model performance in the real world, but still helps tune the model (as opposed to test data, which does not)</a:t>
            </a:r>
          </a:p>
          <a:p>
            <a:pPr marL="342900" lvl="0" indent="-342900" algn="l" rtl="0">
              <a:spcBef>
                <a:spcPts val="1000"/>
              </a:spcBef>
              <a:spcAft>
                <a:spcPts val="0"/>
              </a:spcAft>
              <a:buSzPts val="1600"/>
              <a:buChar char="►"/>
            </a:pPr>
            <a:r>
              <a:rPr lang="en-US" sz="2000">
                <a:solidFill>
                  <a:schemeClr val="dk1"/>
                </a:solidFill>
              </a:rPr>
              <a:t>Good train/evaluate split 80/20, 70/30, or similar, depending on domain, data availability, dataset particulars, etc. </a:t>
            </a: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1676</Words>
  <Application>Microsoft Office PowerPoint</Application>
  <PresentationFormat>Widescreen</PresentationFormat>
  <Paragraphs>144</Paragraphs>
  <Slides>29</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Noto Sans Symbols</vt:lpstr>
      <vt:lpstr>Times New Roman</vt:lpstr>
      <vt:lpstr>Trebuchet MS</vt:lpstr>
      <vt:lpstr>Facet</vt:lpstr>
      <vt:lpstr>PowerPoint Presentation</vt:lpstr>
      <vt:lpstr>Content</vt:lpstr>
      <vt:lpstr>INTRODUCTION</vt:lpstr>
      <vt:lpstr>Motivation</vt:lpstr>
      <vt:lpstr>Objective</vt:lpstr>
      <vt:lpstr>Problem Statement</vt:lpstr>
      <vt:lpstr>Steps involved in machine learning</vt:lpstr>
      <vt:lpstr>Steps involved in machine learning</vt:lpstr>
      <vt:lpstr>Steps involved in machine learning</vt:lpstr>
      <vt:lpstr>Steps involved in machine learning</vt:lpstr>
      <vt:lpstr>DATASETS</vt:lpstr>
      <vt:lpstr>FEATURES PRESENT IN LOAN PREDICTION</vt:lpstr>
      <vt:lpstr>Labels</vt:lpstr>
      <vt:lpstr>Visualizing data using Google Colab </vt:lpstr>
      <vt:lpstr>Visualizing data using google Colab</vt:lpstr>
      <vt:lpstr>Visualizing data using Google Colab</vt:lpstr>
      <vt:lpstr>Visualizing data using google Colab</vt:lpstr>
      <vt:lpstr>Visualizing data using google Colab</vt:lpstr>
      <vt:lpstr>Methods to predict Loan Status  </vt:lpstr>
      <vt:lpstr>Logistic Regression</vt:lpstr>
      <vt:lpstr>K Nearest Neighbours</vt:lpstr>
      <vt:lpstr>Decision Trees</vt:lpstr>
      <vt:lpstr>Random Forest</vt:lpstr>
      <vt:lpstr>Support Vector Machines</vt:lpstr>
      <vt:lpstr>Naïve Bayes Classifier</vt:lpstr>
      <vt:lpstr>Future scope</vt:lpstr>
      <vt:lpstr>Conclusion</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SHENOY</dc:creator>
  <cp:lastModifiedBy>Dell Nb</cp:lastModifiedBy>
  <cp:revision>4</cp:revision>
  <dcterms:created xsi:type="dcterms:W3CDTF">2023-01-05T15:35:00Z</dcterms:created>
  <dcterms:modified xsi:type="dcterms:W3CDTF">2023-03-17T08:22:48Z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1033-11.2.0.11214</vt:lpwstr>
  </property>
  <property fmtid="{D5CDD505-2E9C-101B-9397-08002B2CF9AE}" pid="3" name="ICV">
    <vt:lpwstr>D543027AF1E84EB3A0828FC9AA44A663</vt:lpwstr>
  </property>
</Properties>
</file>