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9" r:id="rId3"/>
    <p:sldId id="257" r:id="rId4"/>
    <p:sldId id="260" r:id="rId5"/>
    <p:sldId id="261" r:id="rId6"/>
    <p:sldId id="263" r:id="rId7"/>
    <p:sldId id="264" r:id="rId8"/>
    <p:sldId id="265" r:id="rId9"/>
    <p:sldId id="266" r:id="rId10"/>
    <p:sldId id="267" r:id="rId11"/>
    <p:sldId id="268" r:id="rId12"/>
    <p:sldId id="269" r:id="rId13"/>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CC"/>
    <a:srgbClr val="CB6FA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83" autoAdjust="0"/>
    <p:restoredTop sz="94618" autoAdjust="0"/>
  </p:normalViewPr>
  <p:slideViewPr>
    <p:cSldViewPr>
      <p:cViewPr>
        <p:scale>
          <a:sx n="80" d="100"/>
          <a:sy n="80" d="100"/>
        </p:scale>
        <p:origin x="1853" y="110"/>
      </p:cViewPr>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553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553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53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53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553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50E8BF2-DDAD-45CA-9F9B-C9BE0E74DCB9}"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90F1F3-D20F-44C9-B37C-B13E9742B96C}" type="slidenum">
              <a:rPr lang="en-US"/>
              <a:pPr/>
              <a:t>1</a:t>
            </a:fld>
            <a:endParaRPr lang="en-US"/>
          </a:p>
        </p:txBody>
      </p:sp>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A56C15-0196-414F-B432-7520EAB80822}" type="slidenum">
              <a:rPr lang="en-US"/>
              <a:pPr/>
              <a:t>3</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331913" y="620713"/>
            <a:ext cx="6048375" cy="750887"/>
          </a:xfrm>
        </p:spPr>
        <p:txBody>
          <a:bodyPr/>
          <a:lstStyle>
            <a:lvl1pPr>
              <a:defRPr sz="2800" b="1"/>
            </a:lvl1pPr>
          </a:lstStyle>
          <a:p>
            <a:r>
              <a:rPr lang="ru-RU"/>
              <a:t>Click to edit Master title style</a:t>
            </a:r>
          </a:p>
        </p:txBody>
      </p:sp>
      <p:sp>
        <p:nvSpPr>
          <p:cNvPr id="5123" name="Rectangle 3"/>
          <p:cNvSpPr>
            <a:spLocks noGrp="1" noChangeArrowheads="1"/>
          </p:cNvSpPr>
          <p:nvPr>
            <p:ph type="subTitle" idx="1"/>
          </p:nvPr>
        </p:nvSpPr>
        <p:spPr>
          <a:xfrm>
            <a:off x="1331913" y="1555750"/>
            <a:ext cx="6048375" cy="503238"/>
          </a:xfrm>
        </p:spPr>
        <p:txBody>
          <a:bodyPr/>
          <a:lstStyle>
            <a:lvl1pPr marL="0" indent="0">
              <a:buFontTx/>
              <a:buNone/>
              <a:defRPr sz="2400" b="1"/>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75463" y="188913"/>
            <a:ext cx="1871662" cy="626427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258888" y="188913"/>
            <a:ext cx="5464175" cy="62642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258888" y="1125538"/>
            <a:ext cx="3667125"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078413" y="1125538"/>
            <a:ext cx="3668712"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58888" y="188913"/>
            <a:ext cx="7129462"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1258888" y="1125538"/>
            <a:ext cx="7488237" cy="532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2"/>
            <a:r>
              <a:rPr lang="ru-RU"/>
              <a:t>Fifth level</a:t>
            </a:r>
          </a:p>
          <a:p>
            <a:pPr lvl="1"/>
            <a:r>
              <a:rPr lang="ru-RU"/>
              <a:t>Second level</a:t>
            </a:r>
          </a:p>
          <a:p>
            <a:pPr lvl="0"/>
            <a:r>
              <a:rPr lang="ru-RU"/>
              <a:t>Third level</a:t>
            </a:r>
          </a:p>
          <a:p>
            <a:pPr lvl="1"/>
            <a:r>
              <a:rPr lang="ru-RU"/>
              <a:t>Fourth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a:solidFill>
            <a:schemeClr val="bg1"/>
          </a:solidFill>
          <a:latin typeface="+mj-lt"/>
          <a:ea typeface="+mj-ea"/>
          <a:cs typeface="+mj-cs"/>
        </a:defRPr>
      </a:lvl1pPr>
      <a:lvl2pPr algn="l" rtl="0" fontAlgn="base">
        <a:spcBef>
          <a:spcPct val="0"/>
        </a:spcBef>
        <a:spcAft>
          <a:spcPct val="0"/>
        </a:spcAft>
        <a:defRPr sz="3200">
          <a:solidFill>
            <a:schemeClr val="bg1"/>
          </a:solidFill>
          <a:latin typeface="Arial" charset="0"/>
        </a:defRPr>
      </a:lvl2pPr>
      <a:lvl3pPr algn="l" rtl="0" fontAlgn="base">
        <a:spcBef>
          <a:spcPct val="0"/>
        </a:spcBef>
        <a:spcAft>
          <a:spcPct val="0"/>
        </a:spcAft>
        <a:defRPr sz="3200">
          <a:solidFill>
            <a:schemeClr val="bg1"/>
          </a:solidFill>
          <a:latin typeface="Arial" charset="0"/>
        </a:defRPr>
      </a:lvl3pPr>
      <a:lvl4pPr algn="l" rtl="0" fontAlgn="base">
        <a:spcBef>
          <a:spcPct val="0"/>
        </a:spcBef>
        <a:spcAft>
          <a:spcPct val="0"/>
        </a:spcAft>
        <a:defRPr sz="3200">
          <a:solidFill>
            <a:schemeClr val="bg1"/>
          </a:solidFill>
          <a:latin typeface="Arial" charset="0"/>
        </a:defRPr>
      </a:lvl4pPr>
      <a:lvl5pPr algn="l" rtl="0" fontAlgn="base">
        <a:spcBef>
          <a:spcPct val="0"/>
        </a:spcBef>
        <a:spcAft>
          <a:spcPct val="0"/>
        </a:spcAft>
        <a:defRPr sz="3200">
          <a:solidFill>
            <a:schemeClr val="bg1"/>
          </a:solidFill>
          <a:latin typeface="Arial" charset="0"/>
        </a:defRPr>
      </a:lvl5pPr>
      <a:lvl6pPr marL="457200" algn="l" rtl="0" fontAlgn="base">
        <a:spcBef>
          <a:spcPct val="0"/>
        </a:spcBef>
        <a:spcAft>
          <a:spcPct val="0"/>
        </a:spcAft>
        <a:defRPr sz="3200">
          <a:solidFill>
            <a:schemeClr val="bg1"/>
          </a:solidFill>
          <a:latin typeface="Arial" charset="0"/>
        </a:defRPr>
      </a:lvl6pPr>
      <a:lvl7pPr marL="914400" algn="l" rtl="0" fontAlgn="base">
        <a:spcBef>
          <a:spcPct val="0"/>
        </a:spcBef>
        <a:spcAft>
          <a:spcPct val="0"/>
        </a:spcAft>
        <a:defRPr sz="3200">
          <a:solidFill>
            <a:schemeClr val="bg1"/>
          </a:solidFill>
          <a:latin typeface="Arial" charset="0"/>
        </a:defRPr>
      </a:lvl7pPr>
      <a:lvl8pPr marL="1371600" algn="l" rtl="0" fontAlgn="base">
        <a:spcBef>
          <a:spcPct val="0"/>
        </a:spcBef>
        <a:spcAft>
          <a:spcPct val="0"/>
        </a:spcAft>
        <a:defRPr sz="3200">
          <a:solidFill>
            <a:schemeClr val="bg1"/>
          </a:solidFill>
          <a:latin typeface="Arial" charset="0"/>
        </a:defRPr>
      </a:lvl8pPr>
      <a:lvl9pPr marL="1828800" algn="l" rtl="0" fontAlgn="base">
        <a:spcBef>
          <a:spcPct val="0"/>
        </a:spcBef>
        <a:spcAft>
          <a:spcPct val="0"/>
        </a:spcAft>
        <a:defRPr sz="3200">
          <a:solidFill>
            <a:schemeClr val="bg1"/>
          </a:solidFill>
          <a:latin typeface="Arial" charset="0"/>
        </a:defRPr>
      </a:lvl9pPr>
    </p:titleStyle>
    <p:bodyStyle>
      <a:lvl1pPr marL="342900" indent="-342900" algn="l" rtl="0" fontAlgn="base">
        <a:spcBef>
          <a:spcPct val="20000"/>
        </a:spcBef>
        <a:spcAft>
          <a:spcPct val="0"/>
        </a:spcAft>
        <a:buChar char="•"/>
        <a:defRPr sz="2800">
          <a:solidFill>
            <a:schemeClr val="bg1"/>
          </a:solidFill>
          <a:latin typeface="+mn-lt"/>
          <a:ea typeface="+mn-ea"/>
          <a:cs typeface="+mn-cs"/>
        </a:defRPr>
      </a:lvl1pPr>
      <a:lvl2pPr marL="742950" indent="-285750" algn="l" rtl="0" fontAlgn="base">
        <a:spcBef>
          <a:spcPct val="20000"/>
        </a:spcBef>
        <a:spcAft>
          <a:spcPct val="0"/>
        </a:spcAft>
        <a:buChar char="–"/>
        <a:defRPr sz="2400" b="1">
          <a:solidFill>
            <a:schemeClr val="bg1"/>
          </a:solidFill>
          <a:latin typeface="+mn-lt"/>
        </a:defRPr>
      </a:lvl2pPr>
      <a:lvl3pPr marL="1143000" indent="-228600" algn="l" rtl="0" fontAlgn="base">
        <a:spcBef>
          <a:spcPct val="20000"/>
        </a:spcBef>
        <a:spcAft>
          <a:spcPct val="0"/>
        </a:spcAft>
        <a:buChar char="•"/>
        <a:defRPr sz="2400">
          <a:solidFill>
            <a:schemeClr val="bg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1835696" y="620688"/>
            <a:ext cx="6192688" cy="2520280"/>
          </a:xfrm>
          <a:noFill/>
        </p:spPr>
        <p:txBody>
          <a:bodyPr/>
          <a:lstStyle/>
          <a:p>
            <a:pPr algn="ctr"/>
            <a:r>
              <a:rPr lang="en-US" sz="6000" dirty="0">
                <a:latin typeface="Calibri" panose="020F0502020204030204" pitchFamily="34" charset="0"/>
                <a:ea typeface="Calibri" panose="020F0502020204030204" pitchFamily="34" charset="0"/>
                <a:cs typeface="Calibri" panose="020F0502020204030204" pitchFamily="34" charset="0"/>
              </a:rPr>
              <a:t>ROCKBUSTER</a:t>
            </a:r>
            <a:br>
              <a:rPr lang="en-US" sz="6000" dirty="0">
                <a:latin typeface="Calibri" panose="020F0502020204030204" pitchFamily="34" charset="0"/>
                <a:ea typeface="Calibri" panose="020F0502020204030204" pitchFamily="34" charset="0"/>
                <a:cs typeface="Calibri" panose="020F0502020204030204" pitchFamily="34" charset="0"/>
              </a:rPr>
            </a:br>
            <a:r>
              <a:rPr lang="en-US" sz="4800" dirty="0">
                <a:latin typeface="Calibri" panose="020F0502020204030204" pitchFamily="34" charset="0"/>
                <a:ea typeface="Calibri" panose="020F0502020204030204" pitchFamily="34" charset="0"/>
                <a:cs typeface="Calibri" panose="020F0502020204030204" pitchFamily="34" charset="0"/>
              </a:rPr>
              <a:t>STEALTH</a:t>
            </a:r>
            <a:endParaRPr lang="uk-UA" sz="6000" dirty="0">
              <a:latin typeface="Calibri" panose="020F0502020204030204" pitchFamily="34" charset="0"/>
              <a:ea typeface="Calibri" panose="020F0502020204030204" pitchFamily="34" charset="0"/>
              <a:cs typeface="Calibri" panose="020F0502020204030204" pitchFamily="34" charset="0"/>
            </a:endParaRPr>
          </a:p>
        </p:txBody>
      </p:sp>
      <p:sp>
        <p:nvSpPr>
          <p:cNvPr id="34819" name="Rectangle 3"/>
          <p:cNvSpPr>
            <a:spLocks noGrp="1" noChangeArrowheads="1"/>
          </p:cNvSpPr>
          <p:nvPr>
            <p:ph type="subTitle" idx="1"/>
          </p:nvPr>
        </p:nvSpPr>
        <p:spPr>
          <a:xfrm>
            <a:off x="539552" y="3104965"/>
            <a:ext cx="3816424" cy="1224136"/>
          </a:xfrm>
        </p:spPr>
        <p:txBody>
          <a:bodyPr/>
          <a:lstStyle/>
          <a:p>
            <a:pPr>
              <a:lnSpc>
                <a:spcPct val="90000"/>
              </a:lnSpc>
            </a:pPr>
            <a:r>
              <a:rPr lang="en-US" sz="2800" dirty="0">
                <a:solidFill>
                  <a:srgbClr val="CB6FAC"/>
                </a:solidFill>
                <a:latin typeface="Calibri" panose="020F0502020204030204" pitchFamily="34" charset="0"/>
                <a:ea typeface="Calibri" panose="020F0502020204030204" pitchFamily="34" charset="0"/>
                <a:cs typeface="Calibri" panose="020F0502020204030204" pitchFamily="34" charset="0"/>
              </a:rPr>
              <a:t>A strategy for the online video rental service</a:t>
            </a:r>
          </a:p>
          <a:p>
            <a:pPr>
              <a:lnSpc>
                <a:spcPct val="90000"/>
              </a:lnSpc>
            </a:pPr>
            <a:endParaRPr lang="uk-UA" sz="2800" dirty="0">
              <a:solidFill>
                <a:srgbClr val="66FFCC"/>
              </a:solidFill>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4A84EFEA-1103-7458-FBA3-FDBD304D12CC}"/>
              </a:ext>
            </a:extLst>
          </p:cNvPr>
          <p:cNvSpPr txBox="1"/>
          <p:nvPr/>
        </p:nvSpPr>
        <p:spPr>
          <a:xfrm>
            <a:off x="0" y="6453336"/>
            <a:ext cx="9144000" cy="369332"/>
          </a:xfrm>
          <a:prstGeom prst="rect">
            <a:avLst/>
          </a:prstGeom>
          <a:noFill/>
        </p:spPr>
        <p:txBody>
          <a:bodyPr wrap="square" rtlCol="0">
            <a:spAutoFit/>
          </a:bodyPr>
          <a:lstStyle/>
          <a:p>
            <a:pPr algn="ctr"/>
            <a:r>
              <a:rPr lang="en-US" dirty="0">
                <a:solidFill>
                  <a:srgbClr val="66FFCC"/>
                </a:solidFill>
                <a:latin typeface="Calibri" panose="020F0502020204030204" pitchFamily="34" charset="0"/>
                <a:ea typeface="Calibri" panose="020F0502020204030204" pitchFamily="34" charset="0"/>
                <a:cs typeface="Calibri" panose="020F0502020204030204" pitchFamily="34" charset="0"/>
              </a:rPr>
              <a:t>By Priya Patel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3202B-D7D2-E9DE-9546-31074AEFACAB}"/>
              </a:ext>
            </a:extLst>
          </p:cNvPr>
          <p:cNvSpPr>
            <a:spLocks noGrp="1"/>
          </p:cNvSpPr>
          <p:nvPr>
            <p:ph type="title"/>
          </p:nvPr>
        </p:nvSpPr>
        <p:spPr>
          <a:xfrm>
            <a:off x="396876" y="188912"/>
            <a:ext cx="8350248" cy="719808"/>
          </a:xfrm>
        </p:spPr>
        <p:txBody>
          <a:bodyPr/>
          <a:lstStyle/>
          <a:p>
            <a:pPr algn="ctr"/>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Analysis by Film Category</a:t>
            </a:r>
          </a:p>
        </p:txBody>
      </p:sp>
      <p:pic>
        <p:nvPicPr>
          <p:cNvPr id="6" name="Content Placeholder 5" descr="A graph with purple bars&#10;&#10;Description automatically generated">
            <a:extLst>
              <a:ext uri="{FF2B5EF4-FFF2-40B4-BE49-F238E27FC236}">
                <a16:creationId xmlns:a16="http://schemas.microsoft.com/office/drawing/2014/main" id="{530B8E95-3F7F-BF41-5DE7-CA06FC6ECFD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5248" y="1125538"/>
            <a:ext cx="4312776" cy="4823742"/>
          </a:xfrm>
        </p:spPr>
      </p:pic>
      <p:sp>
        <p:nvSpPr>
          <p:cNvPr id="4" name="Content Placeholder 3">
            <a:extLst>
              <a:ext uri="{FF2B5EF4-FFF2-40B4-BE49-F238E27FC236}">
                <a16:creationId xmlns:a16="http://schemas.microsoft.com/office/drawing/2014/main" id="{4358951B-F314-342E-E83F-94258076B393}"/>
              </a:ext>
            </a:extLst>
          </p:cNvPr>
          <p:cNvSpPr>
            <a:spLocks noGrp="1"/>
          </p:cNvSpPr>
          <p:nvPr>
            <p:ph sz="half" idx="2"/>
          </p:nvPr>
        </p:nvSpPr>
        <p:spPr>
          <a:xfrm>
            <a:off x="5148064" y="1125538"/>
            <a:ext cx="3599060" cy="4823742"/>
          </a:xfrm>
        </p:spPr>
        <p:txBody>
          <a:bodyPr/>
          <a:lstStyle/>
          <a:p>
            <a:r>
              <a:rPr lang="en-US" sz="2400" b="1" dirty="0">
                <a:latin typeface="Calibri" panose="020F0502020204030204" pitchFamily="34" charset="0"/>
                <a:ea typeface="Calibri" panose="020F0502020204030204" pitchFamily="34" charset="0"/>
                <a:cs typeface="Calibri" panose="020F0502020204030204" pitchFamily="34" charset="0"/>
              </a:rPr>
              <a:t>PG-13 </a:t>
            </a:r>
            <a:r>
              <a:rPr lang="en-US" sz="2400" dirty="0">
                <a:latin typeface="Calibri" panose="020F0502020204030204" pitchFamily="34" charset="0"/>
                <a:ea typeface="Calibri" panose="020F0502020204030204" pitchFamily="34" charset="0"/>
                <a:cs typeface="Calibri" panose="020F0502020204030204" pitchFamily="34" charset="0"/>
              </a:rPr>
              <a:t>contributed the </a:t>
            </a:r>
            <a:r>
              <a:rPr lang="en-US" sz="2400" b="1" dirty="0">
                <a:latin typeface="Calibri" panose="020F0502020204030204" pitchFamily="34" charset="0"/>
                <a:ea typeface="Calibri" panose="020F0502020204030204" pitchFamily="34" charset="0"/>
                <a:cs typeface="Calibri" panose="020F0502020204030204" pitchFamily="34" charset="0"/>
              </a:rPr>
              <a:t>most </a:t>
            </a:r>
            <a:r>
              <a:rPr lang="en-US" sz="2400" dirty="0">
                <a:latin typeface="Calibri" panose="020F0502020204030204" pitchFamily="34" charset="0"/>
                <a:ea typeface="Calibri" panose="020F0502020204030204" pitchFamily="34" charset="0"/>
                <a:cs typeface="Calibri" panose="020F0502020204030204" pitchFamily="34" charset="0"/>
              </a:rPr>
              <a:t>to the revenue.</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b="1" dirty="0">
                <a:latin typeface="Calibri" panose="020F0502020204030204" pitchFamily="34" charset="0"/>
                <a:ea typeface="Calibri" panose="020F0502020204030204" pitchFamily="34" charset="0"/>
                <a:cs typeface="Calibri" panose="020F0502020204030204" pitchFamily="34" charset="0"/>
              </a:rPr>
              <a:t>PG-13 </a:t>
            </a:r>
            <a:r>
              <a:rPr lang="en-US" sz="2400" dirty="0">
                <a:latin typeface="Calibri" panose="020F0502020204030204" pitchFamily="34" charset="0"/>
                <a:ea typeface="Calibri" panose="020F0502020204030204" pitchFamily="34" charset="0"/>
                <a:cs typeface="Calibri" panose="020F0502020204030204" pitchFamily="34" charset="0"/>
              </a:rPr>
              <a:t>has the </a:t>
            </a:r>
            <a:r>
              <a:rPr lang="en-US" sz="2400" b="1" dirty="0">
                <a:latin typeface="Calibri" panose="020F0502020204030204" pitchFamily="34" charset="0"/>
                <a:ea typeface="Calibri" panose="020F0502020204030204" pitchFamily="34" charset="0"/>
                <a:cs typeface="Calibri" panose="020F0502020204030204" pitchFamily="34" charset="0"/>
              </a:rPr>
              <a:t>most popular </a:t>
            </a:r>
            <a:r>
              <a:rPr lang="en-US" sz="2400" dirty="0">
                <a:latin typeface="Calibri" panose="020F0502020204030204" pitchFamily="34" charset="0"/>
                <a:ea typeface="Calibri" panose="020F0502020204030204" pitchFamily="34" charset="0"/>
                <a:cs typeface="Calibri" panose="020F0502020204030204" pitchFamily="34" charset="0"/>
              </a:rPr>
              <a:t>film rating.</a:t>
            </a:r>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3CC0FE31-33BD-85D2-8631-C68A6D5D72CA}"/>
              </a:ext>
            </a:extLst>
          </p:cNvPr>
          <p:cNvSpPr txBox="1"/>
          <p:nvPr/>
        </p:nvSpPr>
        <p:spPr>
          <a:xfrm>
            <a:off x="0" y="6453336"/>
            <a:ext cx="9144000" cy="369332"/>
          </a:xfrm>
          <a:prstGeom prst="rect">
            <a:avLst/>
          </a:prstGeom>
          <a:noFill/>
        </p:spPr>
        <p:txBody>
          <a:bodyPr wrap="square" rtlCol="0">
            <a:spAutoFit/>
          </a:bodyPr>
          <a:lstStyle/>
          <a:p>
            <a:pPr algn="ctr"/>
            <a:r>
              <a:rPr lang="en-US" dirty="0">
                <a:solidFill>
                  <a:srgbClr val="66FFCC"/>
                </a:solidFill>
                <a:latin typeface="Calibri" panose="020F0502020204030204" pitchFamily="34" charset="0"/>
                <a:ea typeface="Calibri" panose="020F0502020204030204" pitchFamily="34" charset="0"/>
                <a:cs typeface="Calibri" panose="020F0502020204030204" pitchFamily="34" charset="0"/>
              </a:rPr>
              <a:t>By Priya Patel</a:t>
            </a:r>
          </a:p>
        </p:txBody>
      </p:sp>
    </p:spTree>
    <p:extLst>
      <p:ext uri="{BB962C8B-B14F-4D97-AF65-F5344CB8AC3E}">
        <p14:creationId xmlns:p14="http://schemas.microsoft.com/office/powerpoint/2010/main" val="3262191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2693B-0A77-D557-435A-AAF0BDB94A28}"/>
              </a:ext>
            </a:extLst>
          </p:cNvPr>
          <p:cNvSpPr>
            <a:spLocks noGrp="1"/>
          </p:cNvSpPr>
          <p:nvPr>
            <p:ph type="title"/>
          </p:nvPr>
        </p:nvSpPr>
        <p:spPr>
          <a:xfrm>
            <a:off x="395535" y="188912"/>
            <a:ext cx="8351589" cy="647800"/>
          </a:xfrm>
        </p:spPr>
        <p:txBody>
          <a:bodyPr/>
          <a:lstStyle/>
          <a:p>
            <a:pPr algn="ctr"/>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Recommendation</a:t>
            </a:r>
          </a:p>
        </p:txBody>
      </p:sp>
      <p:sp>
        <p:nvSpPr>
          <p:cNvPr id="3" name="Content Placeholder 2">
            <a:extLst>
              <a:ext uri="{FF2B5EF4-FFF2-40B4-BE49-F238E27FC236}">
                <a16:creationId xmlns:a16="http://schemas.microsoft.com/office/drawing/2014/main" id="{A94E4611-F642-8D23-A76A-790E2EB41F25}"/>
              </a:ext>
            </a:extLst>
          </p:cNvPr>
          <p:cNvSpPr>
            <a:spLocks noGrp="1"/>
          </p:cNvSpPr>
          <p:nvPr>
            <p:ph idx="1"/>
          </p:nvPr>
        </p:nvSpPr>
        <p:spPr>
          <a:xfrm>
            <a:off x="395536" y="908720"/>
            <a:ext cx="8351589" cy="5040560"/>
          </a:xfrm>
        </p:spPr>
        <p:txBody>
          <a:bodyPr/>
          <a:lstStyle/>
          <a:p>
            <a:r>
              <a:rPr lang="en-US" sz="2400" b="1" dirty="0">
                <a:latin typeface="Calibri" panose="020F0502020204030204" pitchFamily="34" charset="0"/>
                <a:ea typeface="Calibri" panose="020F0502020204030204" pitchFamily="34" charset="0"/>
                <a:cs typeface="Calibri" panose="020F0502020204030204" pitchFamily="34" charset="0"/>
              </a:rPr>
              <a:t>India, China, and America  </a:t>
            </a:r>
            <a:r>
              <a:rPr lang="en-US" sz="2400" dirty="0">
                <a:latin typeface="Calibri" panose="020F0502020204030204" pitchFamily="34" charset="0"/>
                <a:ea typeface="Calibri" panose="020F0502020204030204" pitchFamily="34" charset="0"/>
                <a:cs typeface="Calibri" panose="020F0502020204030204" pitchFamily="34" charset="0"/>
              </a:rPr>
              <a:t>which the largest customer bases.</a:t>
            </a:r>
          </a:p>
          <a:p>
            <a:r>
              <a:rPr lang="en-US" sz="2400" b="1" dirty="0">
                <a:latin typeface="Calibri" panose="020F0502020204030204" pitchFamily="34" charset="0"/>
                <a:ea typeface="Calibri" panose="020F0502020204030204" pitchFamily="34" charset="0"/>
                <a:cs typeface="Calibri" panose="020F0502020204030204" pitchFamily="34" charset="0"/>
              </a:rPr>
              <a:t>Expanding our movie selection to include local languages in India and China, </a:t>
            </a:r>
            <a:r>
              <a:rPr lang="en-US" sz="2400" dirty="0">
                <a:latin typeface="Calibri" panose="020F0502020204030204" pitchFamily="34" charset="0"/>
                <a:ea typeface="Calibri" panose="020F0502020204030204" pitchFamily="34" charset="0"/>
                <a:cs typeface="Calibri" panose="020F0502020204030204" pitchFamily="34" charset="0"/>
              </a:rPr>
              <a:t>has the potential to </a:t>
            </a:r>
            <a:r>
              <a:rPr lang="en-US" sz="2400" b="1" dirty="0">
                <a:latin typeface="Calibri" panose="020F0502020204030204" pitchFamily="34" charset="0"/>
                <a:ea typeface="Calibri" panose="020F0502020204030204" pitchFamily="34" charset="0"/>
                <a:cs typeface="Calibri" panose="020F0502020204030204" pitchFamily="34" charset="0"/>
              </a:rPr>
              <a:t>broaden our customer base in these two countries.</a:t>
            </a:r>
          </a:p>
          <a:p>
            <a:r>
              <a:rPr lang="en-US" sz="2400" dirty="0">
                <a:latin typeface="Calibri" panose="020F0502020204030204" pitchFamily="34" charset="0"/>
                <a:ea typeface="Calibri" panose="020F0502020204030204" pitchFamily="34" charset="0"/>
                <a:cs typeface="Calibri" panose="020F0502020204030204" pitchFamily="34" charset="0"/>
              </a:rPr>
              <a:t>These results suggest the allocating more marketing resources to </a:t>
            </a:r>
            <a:r>
              <a:rPr lang="en-US" sz="2400" b="1" dirty="0">
                <a:latin typeface="Calibri" panose="020F0502020204030204" pitchFamily="34" charset="0"/>
                <a:ea typeface="Calibri" panose="020F0502020204030204" pitchFamily="34" charset="0"/>
                <a:cs typeface="Calibri" panose="020F0502020204030204" pitchFamily="34" charset="0"/>
              </a:rPr>
              <a:t>Asia and America.</a:t>
            </a:r>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These results suggest focusing film selection and marketing resources on the genres, along with the </a:t>
            </a:r>
            <a:r>
              <a:rPr lang="en-US" sz="2400" b="1" dirty="0">
                <a:latin typeface="Calibri" panose="020F0502020204030204" pitchFamily="34" charset="0"/>
                <a:ea typeface="Calibri" panose="020F0502020204030204" pitchFamily="34" charset="0"/>
                <a:cs typeface="Calibri" panose="020F0502020204030204" pitchFamily="34" charset="0"/>
              </a:rPr>
              <a:t>PG-13 rating.</a:t>
            </a:r>
          </a:p>
          <a:p>
            <a:r>
              <a:rPr lang="en-US" sz="2400" dirty="0">
                <a:latin typeface="Calibri" panose="020F0502020204030204" pitchFamily="34" charset="0"/>
                <a:ea typeface="Calibri" panose="020F0502020204030204" pitchFamily="34" charset="0"/>
                <a:cs typeface="Calibri" panose="020F0502020204030204" pitchFamily="34" charset="0"/>
              </a:rPr>
              <a:t>To </a:t>
            </a:r>
            <a:r>
              <a:rPr lang="en-US" sz="2400" b="1" dirty="0">
                <a:latin typeface="Calibri" panose="020F0502020204030204" pitchFamily="34" charset="0"/>
                <a:ea typeface="Calibri" panose="020F0502020204030204" pitchFamily="34" charset="0"/>
                <a:cs typeface="Calibri" panose="020F0502020204030204" pitchFamily="34" charset="0"/>
              </a:rPr>
              <a:t>reduce costs on movie licenses, </a:t>
            </a:r>
            <a:r>
              <a:rPr lang="en-US" sz="2400" dirty="0">
                <a:latin typeface="Calibri" panose="020F0502020204030204" pitchFamily="34" charset="0"/>
                <a:ea typeface="Calibri" panose="020F0502020204030204" pitchFamily="34" charset="0"/>
                <a:cs typeface="Calibri" panose="020F0502020204030204" pitchFamily="34" charset="0"/>
              </a:rPr>
              <a:t>consider </a:t>
            </a:r>
            <a:r>
              <a:rPr lang="en-US" sz="2400" b="1" dirty="0">
                <a:latin typeface="Calibri" panose="020F0502020204030204" pitchFamily="34" charset="0"/>
                <a:ea typeface="Calibri" panose="020F0502020204030204" pitchFamily="34" charset="0"/>
                <a:cs typeface="Calibri" panose="020F0502020204030204" pitchFamily="34" charset="0"/>
              </a:rPr>
              <a:t>discontinuing current movies with minimal or no rental history. </a:t>
            </a:r>
            <a:r>
              <a:rPr lang="en-US" sz="2400" dirty="0">
                <a:latin typeface="Calibri" panose="020F0502020204030204" pitchFamily="34" charset="0"/>
                <a:ea typeface="Calibri" panose="020F0502020204030204" pitchFamily="34" charset="0"/>
                <a:cs typeface="Calibri" panose="020F0502020204030204" pitchFamily="34" charset="0"/>
              </a:rPr>
              <a:t>This approach ensures a more efficient allocation of resources by focusing on movies that have a higher rental demand.</a:t>
            </a:r>
          </a:p>
        </p:txBody>
      </p:sp>
      <p:sp>
        <p:nvSpPr>
          <p:cNvPr id="6" name="TextBox 5">
            <a:extLst>
              <a:ext uri="{FF2B5EF4-FFF2-40B4-BE49-F238E27FC236}">
                <a16:creationId xmlns:a16="http://schemas.microsoft.com/office/drawing/2014/main" id="{E3B2580C-B401-9889-B61D-0C54FA2E57AB}"/>
              </a:ext>
            </a:extLst>
          </p:cNvPr>
          <p:cNvSpPr txBox="1"/>
          <p:nvPr/>
        </p:nvSpPr>
        <p:spPr>
          <a:xfrm>
            <a:off x="0" y="6453336"/>
            <a:ext cx="9144000" cy="369332"/>
          </a:xfrm>
          <a:prstGeom prst="rect">
            <a:avLst/>
          </a:prstGeom>
          <a:noFill/>
        </p:spPr>
        <p:txBody>
          <a:bodyPr wrap="square" rtlCol="0">
            <a:spAutoFit/>
          </a:bodyPr>
          <a:lstStyle/>
          <a:p>
            <a:pPr algn="ctr"/>
            <a:r>
              <a:rPr lang="en-US" dirty="0">
                <a:solidFill>
                  <a:srgbClr val="66FFCC"/>
                </a:solidFill>
                <a:latin typeface="Calibri" panose="020F0502020204030204" pitchFamily="34" charset="0"/>
                <a:ea typeface="Calibri" panose="020F0502020204030204" pitchFamily="34" charset="0"/>
                <a:cs typeface="Calibri" panose="020F0502020204030204" pitchFamily="34" charset="0"/>
              </a:rPr>
              <a:t>By Priya Patel</a:t>
            </a:r>
          </a:p>
        </p:txBody>
      </p:sp>
    </p:spTree>
    <p:extLst>
      <p:ext uri="{BB962C8B-B14F-4D97-AF65-F5344CB8AC3E}">
        <p14:creationId xmlns:p14="http://schemas.microsoft.com/office/powerpoint/2010/main" val="3208189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A18F57-9730-1365-7C9A-3D5CAC4B0172}"/>
              </a:ext>
            </a:extLst>
          </p:cNvPr>
          <p:cNvSpPr>
            <a:spLocks noGrp="1"/>
          </p:cNvSpPr>
          <p:nvPr>
            <p:ph idx="1"/>
          </p:nvPr>
        </p:nvSpPr>
        <p:spPr>
          <a:xfrm>
            <a:off x="467544" y="620688"/>
            <a:ext cx="8279581" cy="5328592"/>
          </a:xfrm>
        </p:spPr>
        <p:txBody>
          <a:bodyPr/>
          <a:lstStyle/>
          <a:p>
            <a:pPr marL="0" indent="0" algn="ctr">
              <a:buNone/>
            </a:pPr>
            <a:endParaRPr lang="en-US" sz="6600" b="1" dirty="0">
              <a:solidFill>
                <a:srgbClr val="CB6FAC"/>
              </a:solidFill>
              <a:latin typeface="Calibri" panose="020F0502020204030204" pitchFamily="34" charset="0"/>
              <a:ea typeface="Calibri" panose="020F0502020204030204" pitchFamily="34" charset="0"/>
              <a:cs typeface="Calibri" panose="020F0502020204030204" pitchFamily="34" charset="0"/>
            </a:endParaRPr>
          </a:p>
          <a:p>
            <a:pPr marL="0" indent="0" algn="ctr">
              <a:buNone/>
            </a:pPr>
            <a:endParaRPr lang="en-US" sz="6600" b="1" dirty="0">
              <a:solidFill>
                <a:srgbClr val="CB6FAC"/>
              </a:solidFill>
              <a:latin typeface="Calibri" panose="020F0502020204030204" pitchFamily="34" charset="0"/>
              <a:ea typeface="Calibri" panose="020F0502020204030204" pitchFamily="34" charset="0"/>
              <a:cs typeface="Calibri" panose="020F0502020204030204" pitchFamily="34" charset="0"/>
            </a:endParaRPr>
          </a:p>
          <a:p>
            <a:pPr marL="0" indent="0" algn="ctr">
              <a:buNone/>
            </a:pPr>
            <a:r>
              <a:rPr lang="en-US" sz="6600" b="1" dirty="0">
                <a:solidFill>
                  <a:srgbClr val="CB6FAC"/>
                </a:solidFill>
                <a:latin typeface="Calibri" panose="020F0502020204030204" pitchFamily="34" charset="0"/>
                <a:ea typeface="Calibri" panose="020F0502020204030204" pitchFamily="34" charset="0"/>
                <a:cs typeface="Calibri" panose="020F0502020204030204" pitchFamily="34" charset="0"/>
              </a:rPr>
              <a:t>THANK YOU!</a:t>
            </a:r>
          </a:p>
        </p:txBody>
      </p:sp>
      <p:sp>
        <p:nvSpPr>
          <p:cNvPr id="4" name="TextBox 3">
            <a:extLst>
              <a:ext uri="{FF2B5EF4-FFF2-40B4-BE49-F238E27FC236}">
                <a16:creationId xmlns:a16="http://schemas.microsoft.com/office/drawing/2014/main" id="{1CE271AD-2FF6-14C7-D449-5821F697FD3A}"/>
              </a:ext>
            </a:extLst>
          </p:cNvPr>
          <p:cNvSpPr txBox="1"/>
          <p:nvPr/>
        </p:nvSpPr>
        <p:spPr>
          <a:xfrm>
            <a:off x="0" y="6453336"/>
            <a:ext cx="9144000" cy="369332"/>
          </a:xfrm>
          <a:prstGeom prst="rect">
            <a:avLst/>
          </a:prstGeom>
          <a:noFill/>
        </p:spPr>
        <p:txBody>
          <a:bodyPr wrap="square" rtlCol="0">
            <a:spAutoFit/>
          </a:bodyPr>
          <a:lstStyle/>
          <a:p>
            <a:pPr algn="ctr"/>
            <a:r>
              <a:rPr lang="en-US" dirty="0">
                <a:solidFill>
                  <a:srgbClr val="66FFCC"/>
                </a:solidFill>
                <a:latin typeface="Calibri" panose="020F0502020204030204" pitchFamily="34" charset="0"/>
                <a:ea typeface="Calibri" panose="020F0502020204030204" pitchFamily="34" charset="0"/>
                <a:cs typeface="Calibri" panose="020F0502020204030204" pitchFamily="34" charset="0"/>
              </a:rPr>
              <a:t>By Priya Patel</a:t>
            </a:r>
          </a:p>
        </p:txBody>
      </p:sp>
    </p:spTree>
    <p:extLst>
      <p:ext uri="{BB962C8B-B14F-4D97-AF65-F5344CB8AC3E}">
        <p14:creationId xmlns:p14="http://schemas.microsoft.com/office/powerpoint/2010/main" val="4026391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DA0F4-892E-E9D2-15F9-E5C1F55D8C05}"/>
              </a:ext>
            </a:extLst>
          </p:cNvPr>
          <p:cNvSpPr>
            <a:spLocks noGrp="1"/>
          </p:cNvSpPr>
          <p:nvPr>
            <p:ph type="title"/>
          </p:nvPr>
        </p:nvSpPr>
        <p:spPr/>
        <p:txBody>
          <a:bodyPr/>
          <a:lstStyle/>
          <a:p>
            <a:pPr algn="ctr"/>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Agenda</a:t>
            </a:r>
          </a:p>
        </p:txBody>
      </p:sp>
      <p:sp>
        <p:nvSpPr>
          <p:cNvPr id="3" name="Content Placeholder 2">
            <a:extLst>
              <a:ext uri="{FF2B5EF4-FFF2-40B4-BE49-F238E27FC236}">
                <a16:creationId xmlns:a16="http://schemas.microsoft.com/office/drawing/2014/main" id="{041EEDB0-D4E6-0745-146D-8088D812D594}"/>
              </a:ext>
            </a:extLst>
          </p:cNvPr>
          <p:cNvSpPr>
            <a:spLocks noGrp="1"/>
          </p:cNvSpPr>
          <p:nvPr>
            <p:ph idx="1"/>
          </p:nvPr>
        </p:nvSpPr>
        <p:spPr>
          <a:xfrm>
            <a:off x="395536" y="1125538"/>
            <a:ext cx="8351589" cy="4823742"/>
          </a:xfrm>
        </p:spPr>
        <p:txBody>
          <a:bodyPr/>
          <a:lstStyle/>
          <a:p>
            <a:r>
              <a:rPr lang="en-US" sz="2400" dirty="0">
                <a:latin typeface="Calibri" panose="020F0502020204030204" pitchFamily="34" charset="0"/>
                <a:ea typeface="Calibri" panose="020F0502020204030204" pitchFamily="34" charset="0"/>
                <a:cs typeface="Calibri" panose="020F0502020204030204" pitchFamily="34" charset="0"/>
              </a:rPr>
              <a:t>Background and Objective</a:t>
            </a:r>
          </a:p>
          <a:p>
            <a:r>
              <a:rPr lang="en-US" sz="2400" dirty="0">
                <a:latin typeface="Calibri" panose="020F0502020204030204" pitchFamily="34" charset="0"/>
                <a:ea typeface="Calibri" panose="020F0502020204030204" pitchFamily="34" charset="0"/>
                <a:cs typeface="Calibri" panose="020F0502020204030204" pitchFamily="34" charset="0"/>
              </a:rPr>
              <a:t>Analysis Findings</a:t>
            </a:r>
          </a:p>
          <a:p>
            <a:pPr>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Overview of current movie rental service</a:t>
            </a:r>
          </a:p>
          <a:p>
            <a:pPr>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Statistics of film rental</a:t>
            </a:r>
          </a:p>
          <a:p>
            <a:pPr>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Sales figures vary between geographic regions</a:t>
            </a:r>
          </a:p>
          <a:p>
            <a:pPr>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Customer presence by country </a:t>
            </a:r>
          </a:p>
          <a:p>
            <a:pPr>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Customer count by payment</a:t>
            </a:r>
          </a:p>
          <a:p>
            <a:pPr>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Top 5 customer by payment</a:t>
            </a:r>
          </a:p>
          <a:p>
            <a:pPr>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Analysis by film category</a:t>
            </a:r>
          </a:p>
          <a:p>
            <a:r>
              <a:rPr lang="en-US" sz="2400" dirty="0">
                <a:latin typeface="Calibri" panose="020F0502020204030204" pitchFamily="34" charset="0"/>
                <a:ea typeface="Calibri" panose="020F0502020204030204" pitchFamily="34" charset="0"/>
                <a:cs typeface="Calibri" panose="020F0502020204030204" pitchFamily="34" charset="0"/>
              </a:rPr>
              <a:t>Recommendation</a:t>
            </a:r>
          </a:p>
          <a:p>
            <a:pPr algn="ctr"/>
            <a:endParaRPr lang="en-US" sz="24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endParaRPr lang="en-US" sz="24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404EC919-C466-7536-2708-3C3817CFF822}"/>
              </a:ext>
            </a:extLst>
          </p:cNvPr>
          <p:cNvSpPr txBox="1"/>
          <p:nvPr/>
        </p:nvSpPr>
        <p:spPr>
          <a:xfrm>
            <a:off x="0" y="6453336"/>
            <a:ext cx="9144000" cy="369332"/>
          </a:xfrm>
          <a:prstGeom prst="rect">
            <a:avLst/>
          </a:prstGeom>
          <a:noFill/>
        </p:spPr>
        <p:txBody>
          <a:bodyPr wrap="square" rtlCol="0">
            <a:spAutoFit/>
          </a:bodyPr>
          <a:lstStyle/>
          <a:p>
            <a:pPr algn="ctr"/>
            <a:r>
              <a:rPr lang="en-US" dirty="0">
                <a:solidFill>
                  <a:srgbClr val="66FFCC"/>
                </a:solidFill>
                <a:latin typeface="Calibri" panose="020F0502020204030204" pitchFamily="34" charset="0"/>
                <a:ea typeface="Calibri" panose="020F0502020204030204" pitchFamily="34" charset="0"/>
                <a:cs typeface="Calibri" panose="020F0502020204030204" pitchFamily="34" charset="0"/>
              </a:rPr>
              <a:t>By Priya Patel</a:t>
            </a:r>
          </a:p>
        </p:txBody>
      </p:sp>
    </p:spTree>
    <p:extLst>
      <p:ext uri="{BB962C8B-B14F-4D97-AF65-F5344CB8AC3E}">
        <p14:creationId xmlns:p14="http://schemas.microsoft.com/office/powerpoint/2010/main" val="1445881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258888" y="115888"/>
            <a:ext cx="7200900" cy="649287"/>
          </a:xfrm>
        </p:spPr>
        <p:txBody>
          <a:bodyPr/>
          <a:lstStyle/>
          <a:p>
            <a:pPr algn="ctr"/>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Background and Objective</a:t>
            </a:r>
            <a:endParaRPr lang="uk-UA" b="1" dirty="0">
              <a:solidFill>
                <a:srgbClr val="CB6FAC"/>
              </a:solidFill>
              <a:latin typeface="Calibri" panose="020F0502020204030204" pitchFamily="34" charset="0"/>
              <a:ea typeface="Calibri" panose="020F0502020204030204" pitchFamily="34" charset="0"/>
              <a:cs typeface="Calibri" panose="020F0502020204030204" pitchFamily="34" charset="0"/>
            </a:endParaRPr>
          </a:p>
        </p:txBody>
      </p:sp>
      <p:sp>
        <p:nvSpPr>
          <p:cNvPr id="36867" name="Rectangle 3"/>
          <p:cNvSpPr>
            <a:spLocks noGrp="1" noChangeArrowheads="1"/>
          </p:cNvSpPr>
          <p:nvPr>
            <p:ph type="body" idx="1"/>
          </p:nvPr>
        </p:nvSpPr>
        <p:spPr>
          <a:xfrm>
            <a:off x="395536" y="1196752"/>
            <a:ext cx="7488832" cy="4752528"/>
          </a:xfrm>
        </p:spPr>
        <p:txBody>
          <a:bodyPr/>
          <a:lstStyle/>
          <a:p>
            <a:pPr marL="0" indent="0">
              <a:lnSpc>
                <a:spcPct val="80000"/>
              </a:lnSpc>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lnSpc>
                <a:spcPct val="80000"/>
              </a:lnSpc>
              <a:buNone/>
            </a:pPr>
            <a:r>
              <a:rPr lang="en-US" sz="2400" dirty="0">
                <a:latin typeface="Calibri" panose="020F0502020204030204" pitchFamily="34" charset="0"/>
                <a:ea typeface="Calibri" panose="020F0502020204030204" pitchFamily="34" charset="0"/>
                <a:cs typeface="Calibri" panose="020F0502020204030204" pitchFamily="34" charset="0"/>
              </a:rPr>
              <a:t>Rockbuster Stealth LLC is </a:t>
            </a:r>
            <a:r>
              <a:rPr lang="en-US" sz="2400" b="1" dirty="0">
                <a:latin typeface="Calibri" panose="020F0502020204030204" pitchFamily="34" charset="0"/>
                <a:ea typeface="Calibri" panose="020F0502020204030204" pitchFamily="34" charset="0"/>
                <a:cs typeface="Calibri" panose="020F0502020204030204" pitchFamily="34" charset="0"/>
              </a:rPr>
              <a:t>a movie rental company </a:t>
            </a:r>
            <a:r>
              <a:rPr lang="en-US" sz="2400" dirty="0">
                <a:latin typeface="Calibri" panose="020F0502020204030204" pitchFamily="34" charset="0"/>
                <a:ea typeface="Calibri" panose="020F0502020204030204" pitchFamily="34" charset="0"/>
                <a:cs typeface="Calibri" panose="020F0502020204030204" pitchFamily="34" charset="0"/>
              </a:rPr>
              <a:t>that used to have stores around the world.</a:t>
            </a:r>
          </a:p>
          <a:p>
            <a:pPr marL="0" indent="0">
              <a:lnSpc>
                <a:spcPct val="80000"/>
              </a:lnSpc>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lnSpc>
                <a:spcPct val="80000"/>
              </a:lnSpc>
              <a:buNone/>
            </a:pPr>
            <a:r>
              <a:rPr lang="en-US" sz="2400" dirty="0">
                <a:latin typeface="Calibri" panose="020F0502020204030204" pitchFamily="34" charset="0"/>
                <a:ea typeface="Calibri" panose="020F0502020204030204" pitchFamily="34" charset="0"/>
                <a:cs typeface="Calibri" panose="020F0502020204030204" pitchFamily="34" charset="0"/>
              </a:rPr>
              <a:t>Facing stiff competition from streaming services such as Netflix and Amazon Prime, the Rockbuster Stealth management team is planning to use its existing movie licenses to launch an online video rental service in order to stay competitive.</a:t>
            </a:r>
          </a:p>
          <a:p>
            <a:pPr marL="0" indent="0">
              <a:lnSpc>
                <a:spcPct val="80000"/>
              </a:lnSpc>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lnSpc>
                <a:spcPct val="80000"/>
              </a:lnSpc>
              <a:buNone/>
            </a:pPr>
            <a:r>
              <a:rPr lang="en-US" sz="2400" dirty="0">
                <a:latin typeface="Calibri" panose="020F0502020204030204" pitchFamily="34" charset="0"/>
                <a:ea typeface="Calibri" panose="020F0502020204030204" pitchFamily="34" charset="0"/>
                <a:cs typeface="Calibri" panose="020F0502020204030204" pitchFamily="34" charset="0"/>
              </a:rPr>
              <a:t>In the meeting we have been asked to answer some crucial business questions  that we will try to address in this presentation.</a:t>
            </a:r>
          </a:p>
          <a:p>
            <a:pPr marL="0" indent="0">
              <a:lnSpc>
                <a:spcPct val="80000"/>
              </a:lnSpc>
              <a:buNone/>
            </a:pPr>
            <a:endParaRPr lang="uk-UA" sz="2400" dirty="0">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C42C784F-6B9E-BD3D-FE06-7F9FD730CD53}"/>
              </a:ext>
            </a:extLst>
          </p:cNvPr>
          <p:cNvSpPr txBox="1"/>
          <p:nvPr/>
        </p:nvSpPr>
        <p:spPr>
          <a:xfrm>
            <a:off x="0" y="6453336"/>
            <a:ext cx="9144000" cy="369332"/>
          </a:xfrm>
          <a:prstGeom prst="rect">
            <a:avLst/>
          </a:prstGeom>
          <a:noFill/>
        </p:spPr>
        <p:txBody>
          <a:bodyPr wrap="square" rtlCol="0">
            <a:spAutoFit/>
          </a:bodyPr>
          <a:lstStyle/>
          <a:p>
            <a:pPr algn="ctr"/>
            <a:r>
              <a:rPr lang="en-US" dirty="0">
                <a:solidFill>
                  <a:srgbClr val="66FFCC"/>
                </a:solidFill>
                <a:latin typeface="Calibri" panose="020F0502020204030204" pitchFamily="34" charset="0"/>
                <a:ea typeface="Calibri" panose="020F0502020204030204" pitchFamily="34" charset="0"/>
                <a:cs typeface="Calibri" panose="020F0502020204030204" pitchFamily="34" charset="0"/>
              </a:rPr>
              <a:t>By Priya Patel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1E21-DDF8-9C83-DD7F-29C2CFAD3E17}"/>
              </a:ext>
            </a:extLst>
          </p:cNvPr>
          <p:cNvSpPr>
            <a:spLocks noGrp="1"/>
          </p:cNvSpPr>
          <p:nvPr>
            <p:ph type="title"/>
          </p:nvPr>
        </p:nvSpPr>
        <p:spPr>
          <a:xfrm>
            <a:off x="395536" y="188912"/>
            <a:ext cx="8351588" cy="719808"/>
          </a:xfrm>
        </p:spPr>
        <p:txBody>
          <a:bodyPr/>
          <a:lstStyle/>
          <a:p>
            <a:pPr algn="ctr"/>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Overview of Current Movie Rental Service</a:t>
            </a:r>
          </a:p>
        </p:txBody>
      </p:sp>
      <p:sp>
        <p:nvSpPr>
          <p:cNvPr id="3" name="Content Placeholder 2">
            <a:extLst>
              <a:ext uri="{FF2B5EF4-FFF2-40B4-BE49-F238E27FC236}">
                <a16:creationId xmlns:a16="http://schemas.microsoft.com/office/drawing/2014/main" id="{38AA0821-2F2E-34DA-1DF4-82963288EEFE}"/>
              </a:ext>
            </a:extLst>
          </p:cNvPr>
          <p:cNvSpPr>
            <a:spLocks noGrp="1"/>
          </p:cNvSpPr>
          <p:nvPr>
            <p:ph idx="1"/>
          </p:nvPr>
        </p:nvSpPr>
        <p:spPr>
          <a:xfrm>
            <a:off x="395536" y="1125538"/>
            <a:ext cx="8351589" cy="4823742"/>
          </a:xfrm>
        </p:spPr>
        <p:txBody>
          <a:bodyPr/>
          <a:lstStyle/>
          <a:p>
            <a:endParaRPr lang="en-US" sz="2400" dirty="0">
              <a:latin typeface="Calibri" panose="020F0502020204030204" pitchFamily="34" charset="0"/>
              <a:ea typeface="Calibri" panose="020F0502020204030204" pitchFamily="34" charset="0"/>
              <a:cs typeface="Calibri" panose="020F0502020204030204" pitchFamily="34" charset="0"/>
            </a:endParaRP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Our movie rental service company currently offer a selection of </a:t>
            </a:r>
            <a:r>
              <a:rPr lang="en-US" sz="2400" b="1" dirty="0">
                <a:latin typeface="Calibri" panose="020F0502020204030204" pitchFamily="34" charset="0"/>
                <a:ea typeface="Calibri" panose="020F0502020204030204" pitchFamily="34" charset="0"/>
                <a:cs typeface="Calibri" panose="020F0502020204030204" pitchFamily="34" charset="0"/>
              </a:rPr>
              <a:t>1000 films exclusively in the English language,</a:t>
            </a:r>
            <a:r>
              <a:rPr lang="en-US" sz="2400" dirty="0">
                <a:latin typeface="Calibri" panose="020F0502020204030204" pitchFamily="34" charset="0"/>
                <a:ea typeface="Calibri" panose="020F0502020204030204" pitchFamily="34" charset="0"/>
                <a:cs typeface="Calibri" panose="020F0502020204030204" pitchFamily="34" charset="0"/>
              </a:rPr>
              <a:t> across </a:t>
            </a:r>
            <a:r>
              <a:rPr lang="en-US" sz="2400" b="1" dirty="0">
                <a:latin typeface="Calibri" panose="020F0502020204030204" pitchFamily="34" charset="0"/>
                <a:ea typeface="Calibri" panose="020F0502020204030204" pitchFamily="34" charset="0"/>
                <a:cs typeface="Calibri" panose="020F0502020204030204" pitchFamily="34" charset="0"/>
              </a:rPr>
              <a:t>17 different categories </a:t>
            </a:r>
            <a:r>
              <a:rPr lang="en-US" sz="2400" dirty="0">
                <a:latin typeface="Calibri" panose="020F0502020204030204" pitchFamily="34" charset="0"/>
                <a:ea typeface="Calibri" panose="020F0502020204030204" pitchFamily="34" charset="0"/>
                <a:cs typeface="Calibri" panose="020F0502020204030204" pitchFamily="34" charset="0"/>
              </a:rPr>
              <a:t>in </a:t>
            </a:r>
            <a:r>
              <a:rPr lang="en-US" sz="2400" b="1" dirty="0">
                <a:latin typeface="Calibri" panose="020F0502020204030204" pitchFamily="34" charset="0"/>
                <a:ea typeface="Calibri" panose="020F0502020204030204" pitchFamily="34" charset="0"/>
                <a:cs typeface="Calibri" panose="020F0502020204030204" pitchFamily="34" charset="0"/>
              </a:rPr>
              <a:t>109 country. </a:t>
            </a:r>
          </a:p>
          <a:p>
            <a:pPr marL="0" indent="0">
              <a:buNone/>
            </a:pPr>
            <a:endParaRPr lang="en-US" sz="2400" b="1"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All films are </a:t>
            </a:r>
            <a:r>
              <a:rPr lang="en-US" sz="2400" b="1" dirty="0">
                <a:latin typeface="Calibri" panose="020F0502020204030204" pitchFamily="34" charset="0"/>
                <a:ea typeface="Calibri" panose="020F0502020204030204" pitchFamily="34" charset="0"/>
                <a:cs typeface="Calibri" panose="020F0502020204030204" pitchFamily="34" charset="0"/>
              </a:rPr>
              <a:t>released in 2006.</a:t>
            </a:r>
          </a:p>
          <a:p>
            <a:pPr marL="0" indent="0">
              <a:buNone/>
            </a:pPr>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70D295B-9C7C-DDE8-C40B-D971EA751BCC}"/>
              </a:ext>
            </a:extLst>
          </p:cNvPr>
          <p:cNvSpPr txBox="1"/>
          <p:nvPr/>
        </p:nvSpPr>
        <p:spPr>
          <a:xfrm>
            <a:off x="0" y="6453336"/>
            <a:ext cx="9144000" cy="369332"/>
          </a:xfrm>
          <a:prstGeom prst="rect">
            <a:avLst/>
          </a:prstGeom>
          <a:noFill/>
        </p:spPr>
        <p:txBody>
          <a:bodyPr wrap="square" rtlCol="0">
            <a:spAutoFit/>
          </a:bodyPr>
          <a:lstStyle/>
          <a:p>
            <a:pPr algn="ctr"/>
            <a:r>
              <a:rPr lang="en-US" dirty="0">
                <a:solidFill>
                  <a:srgbClr val="66FFCC"/>
                </a:solidFill>
                <a:latin typeface="Calibri" panose="020F0502020204030204" pitchFamily="34" charset="0"/>
                <a:ea typeface="Calibri" panose="020F0502020204030204" pitchFamily="34" charset="0"/>
                <a:cs typeface="Calibri" panose="020F0502020204030204" pitchFamily="34" charset="0"/>
              </a:rPr>
              <a:t>By Priya Patel</a:t>
            </a:r>
          </a:p>
        </p:txBody>
      </p:sp>
    </p:spTree>
    <p:extLst>
      <p:ext uri="{BB962C8B-B14F-4D97-AF65-F5344CB8AC3E}">
        <p14:creationId xmlns:p14="http://schemas.microsoft.com/office/powerpoint/2010/main" val="786594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38932E-CC61-4387-DEEE-C02B4876DB5F}"/>
              </a:ext>
            </a:extLst>
          </p:cNvPr>
          <p:cNvSpPr>
            <a:spLocks noGrp="1"/>
          </p:cNvSpPr>
          <p:nvPr>
            <p:ph idx="1"/>
          </p:nvPr>
        </p:nvSpPr>
        <p:spPr>
          <a:xfrm>
            <a:off x="360201" y="332656"/>
            <a:ext cx="8423597" cy="5616624"/>
          </a:xfrm>
        </p:spPr>
        <p:txBody>
          <a:bodyPr/>
          <a:lstStyle/>
          <a:p>
            <a:pPr marL="0" indent="0" algn="ctr">
              <a:buNone/>
            </a:pPr>
            <a:r>
              <a:rPr lang="en-US" sz="3200" b="1" dirty="0">
                <a:solidFill>
                  <a:srgbClr val="CB6FAC"/>
                </a:solidFill>
                <a:latin typeface="Calibri" panose="020F0502020204030204" pitchFamily="34" charset="0"/>
                <a:ea typeface="Calibri" panose="020F0502020204030204" pitchFamily="34" charset="0"/>
                <a:cs typeface="Calibri" panose="020F0502020204030204" pitchFamily="34" charset="0"/>
              </a:rPr>
              <a:t>Statistics of Film Rental</a:t>
            </a:r>
          </a:p>
        </p:txBody>
      </p:sp>
      <p:sp>
        <p:nvSpPr>
          <p:cNvPr id="6" name="Hexagon 5">
            <a:extLst>
              <a:ext uri="{FF2B5EF4-FFF2-40B4-BE49-F238E27FC236}">
                <a16:creationId xmlns:a16="http://schemas.microsoft.com/office/drawing/2014/main" id="{DDE96296-76D6-7FAF-4042-6C7128F8F7E8}"/>
              </a:ext>
            </a:extLst>
          </p:cNvPr>
          <p:cNvSpPr/>
          <p:nvPr/>
        </p:nvSpPr>
        <p:spPr>
          <a:xfrm>
            <a:off x="796549" y="1466447"/>
            <a:ext cx="3672408" cy="2088232"/>
          </a:xfrm>
          <a:prstGeom prst="hexagon">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66FFCC"/>
                </a:solidFill>
                <a:latin typeface="Calibri" panose="020F0502020204030204" pitchFamily="34" charset="0"/>
                <a:ea typeface="Calibri" panose="020F0502020204030204" pitchFamily="34" charset="0"/>
                <a:cs typeface="Calibri" panose="020F0502020204030204" pitchFamily="34" charset="0"/>
              </a:rPr>
              <a:t>Average</a:t>
            </a:r>
          </a:p>
          <a:p>
            <a:pPr algn="ctr"/>
            <a:endParaRPr lang="en-US" sz="2400" b="1" dirty="0">
              <a:solidFill>
                <a:srgbClr val="CB6FAC"/>
              </a:solidFill>
              <a:latin typeface="Calibri" panose="020F0502020204030204" pitchFamily="34" charset="0"/>
              <a:ea typeface="Calibri" panose="020F0502020204030204" pitchFamily="34" charset="0"/>
              <a:cs typeface="Calibri" panose="020F0502020204030204" pitchFamily="34" charset="0"/>
            </a:endParaRPr>
          </a:p>
          <a:p>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Rental Rate -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$2.98</a:t>
            </a:r>
          </a:p>
          <a:p>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Rental Duration -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5 days</a:t>
            </a:r>
          </a:p>
          <a:p>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Film Length -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115.3 min</a:t>
            </a:r>
          </a:p>
          <a:p>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Replacement Cost -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$19.98</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Hexagon 6">
            <a:extLst>
              <a:ext uri="{FF2B5EF4-FFF2-40B4-BE49-F238E27FC236}">
                <a16:creationId xmlns:a16="http://schemas.microsoft.com/office/drawing/2014/main" id="{27A63954-EA59-118B-B7C3-DB5ADC03CF10}"/>
              </a:ext>
            </a:extLst>
          </p:cNvPr>
          <p:cNvSpPr/>
          <p:nvPr/>
        </p:nvSpPr>
        <p:spPr>
          <a:xfrm>
            <a:off x="4778460" y="1466163"/>
            <a:ext cx="3686910" cy="2088232"/>
          </a:xfrm>
          <a:prstGeom prst="hexagon">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rgbClr val="66FFCC"/>
              </a:solidFill>
              <a:latin typeface="Calibri" panose="020F0502020204030204" pitchFamily="34" charset="0"/>
              <a:ea typeface="Calibri" panose="020F0502020204030204" pitchFamily="34" charset="0"/>
              <a:cs typeface="Calibri" panose="020F0502020204030204" pitchFamily="34" charset="0"/>
            </a:endParaRPr>
          </a:p>
          <a:p>
            <a:pPr algn="ctr"/>
            <a:r>
              <a:rPr lang="en-US" sz="2400" b="1" dirty="0">
                <a:solidFill>
                  <a:srgbClr val="66FFCC"/>
                </a:solidFill>
                <a:latin typeface="Calibri" panose="020F0502020204030204" pitchFamily="34" charset="0"/>
                <a:ea typeface="Calibri" panose="020F0502020204030204" pitchFamily="34" charset="0"/>
                <a:cs typeface="Calibri" panose="020F0502020204030204" pitchFamily="34" charset="0"/>
              </a:rPr>
              <a:t>Minimum</a:t>
            </a:r>
          </a:p>
          <a:p>
            <a:pPr algn="ctr"/>
            <a:endParaRPr lang="en-US" sz="2400" b="1" dirty="0">
              <a:solidFill>
                <a:srgbClr val="CB6FAC"/>
              </a:solidFill>
              <a:latin typeface="Calibri" panose="020F0502020204030204" pitchFamily="34" charset="0"/>
              <a:ea typeface="Calibri" panose="020F0502020204030204" pitchFamily="34" charset="0"/>
              <a:cs typeface="Calibri" panose="020F0502020204030204" pitchFamily="34" charset="0"/>
            </a:endParaRPr>
          </a:p>
          <a:p>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Rental Rate -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$0.99</a:t>
            </a:r>
          </a:p>
          <a:p>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Rental Duration -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3</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days</a:t>
            </a:r>
          </a:p>
          <a:p>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Film Length -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46</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min</a:t>
            </a:r>
          </a:p>
          <a:p>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Replacement Cost -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$9.99</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US" dirty="0"/>
          </a:p>
        </p:txBody>
      </p:sp>
      <p:sp>
        <p:nvSpPr>
          <p:cNvPr id="9" name="Hexagon 8">
            <a:extLst>
              <a:ext uri="{FF2B5EF4-FFF2-40B4-BE49-F238E27FC236}">
                <a16:creationId xmlns:a16="http://schemas.microsoft.com/office/drawing/2014/main" id="{B06FAD1C-A01A-C2E7-946E-B38F1F88F821}"/>
              </a:ext>
            </a:extLst>
          </p:cNvPr>
          <p:cNvSpPr/>
          <p:nvPr/>
        </p:nvSpPr>
        <p:spPr>
          <a:xfrm>
            <a:off x="2632753" y="3824373"/>
            <a:ext cx="3816424" cy="2016223"/>
          </a:xfrm>
          <a:prstGeom prst="hexagon">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66FFCC"/>
                </a:solidFill>
                <a:latin typeface="Calibri" panose="020F0502020204030204" pitchFamily="34" charset="0"/>
                <a:ea typeface="Calibri" panose="020F0502020204030204" pitchFamily="34" charset="0"/>
                <a:cs typeface="Calibri" panose="020F0502020204030204" pitchFamily="34" charset="0"/>
              </a:rPr>
              <a:t>Maximum</a:t>
            </a:r>
          </a:p>
          <a:p>
            <a:pPr algn="ctr"/>
            <a:endParaRPr lang="en-US" sz="2400" b="1" dirty="0">
              <a:solidFill>
                <a:srgbClr val="CB6FAC"/>
              </a:solidFill>
              <a:latin typeface="Calibri" panose="020F0502020204030204" pitchFamily="34" charset="0"/>
              <a:ea typeface="Calibri" panose="020F0502020204030204" pitchFamily="34" charset="0"/>
              <a:cs typeface="Calibri" panose="020F0502020204030204" pitchFamily="34" charset="0"/>
            </a:endParaRPr>
          </a:p>
          <a:p>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Rental Rate -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$4.99</a:t>
            </a:r>
          </a:p>
          <a:p>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Rental Duration -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7</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days</a:t>
            </a:r>
          </a:p>
          <a:p>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Film Length -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185  min</a:t>
            </a:r>
          </a:p>
          <a:p>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Replacement Cost -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$29.99</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7BD5631B-9A0F-4088-EF33-AE26FA3B1F6D}"/>
              </a:ext>
            </a:extLst>
          </p:cNvPr>
          <p:cNvSpPr txBox="1"/>
          <p:nvPr/>
        </p:nvSpPr>
        <p:spPr>
          <a:xfrm>
            <a:off x="0" y="6453336"/>
            <a:ext cx="9144000" cy="369332"/>
          </a:xfrm>
          <a:prstGeom prst="rect">
            <a:avLst/>
          </a:prstGeom>
          <a:noFill/>
        </p:spPr>
        <p:txBody>
          <a:bodyPr wrap="square" rtlCol="0">
            <a:spAutoFit/>
          </a:bodyPr>
          <a:lstStyle/>
          <a:p>
            <a:pPr algn="ctr"/>
            <a:r>
              <a:rPr lang="en-US" dirty="0">
                <a:solidFill>
                  <a:srgbClr val="66FFCC"/>
                </a:solidFill>
                <a:latin typeface="Calibri" panose="020F0502020204030204" pitchFamily="34" charset="0"/>
                <a:ea typeface="Calibri" panose="020F0502020204030204" pitchFamily="34" charset="0"/>
                <a:cs typeface="Calibri" panose="020F0502020204030204" pitchFamily="34" charset="0"/>
              </a:rPr>
              <a:t>By Priya Patel</a:t>
            </a:r>
          </a:p>
        </p:txBody>
      </p:sp>
    </p:spTree>
    <p:extLst>
      <p:ext uri="{BB962C8B-B14F-4D97-AF65-F5344CB8AC3E}">
        <p14:creationId xmlns:p14="http://schemas.microsoft.com/office/powerpoint/2010/main" val="3678126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9EF7A-6D88-4134-808A-EDDB0D166808}"/>
              </a:ext>
            </a:extLst>
          </p:cNvPr>
          <p:cNvSpPr>
            <a:spLocks noGrp="1"/>
          </p:cNvSpPr>
          <p:nvPr>
            <p:ph type="title"/>
          </p:nvPr>
        </p:nvSpPr>
        <p:spPr>
          <a:xfrm>
            <a:off x="323525" y="188912"/>
            <a:ext cx="8423599" cy="647800"/>
          </a:xfrm>
        </p:spPr>
        <p:txBody>
          <a:bodyPr wrap="square" anchor="ctr">
            <a:normAutofit/>
          </a:bodyPr>
          <a:lstStyle/>
          <a:p>
            <a:pPr algn="ctr">
              <a:lnSpc>
                <a:spcPct val="90000"/>
              </a:lnSpc>
            </a:pPr>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Sales Figures vary between Geographic Regions</a:t>
            </a:r>
          </a:p>
        </p:txBody>
      </p:sp>
      <p:sp>
        <p:nvSpPr>
          <p:cNvPr id="10" name="Content Placeholder 2">
            <a:extLst>
              <a:ext uri="{FF2B5EF4-FFF2-40B4-BE49-F238E27FC236}">
                <a16:creationId xmlns:a16="http://schemas.microsoft.com/office/drawing/2014/main" id="{3B19C489-6B17-98A1-2F8A-173C0A19BA67}"/>
              </a:ext>
            </a:extLst>
          </p:cNvPr>
          <p:cNvSpPr>
            <a:spLocks noGrp="1"/>
          </p:cNvSpPr>
          <p:nvPr>
            <p:ph sz="half" idx="1"/>
          </p:nvPr>
        </p:nvSpPr>
        <p:spPr>
          <a:xfrm>
            <a:off x="323528" y="4725144"/>
            <a:ext cx="8423598" cy="1296144"/>
          </a:xfrm>
        </p:spPr>
        <p:txBody>
          <a:bodyPr/>
          <a:lstStyle/>
          <a:p>
            <a:r>
              <a:rPr lang="en-US" sz="2400" dirty="0">
                <a:latin typeface="Calibri" panose="020F0502020204030204" pitchFamily="34" charset="0"/>
                <a:ea typeface="Calibri" panose="020F0502020204030204" pitchFamily="34" charset="0"/>
                <a:cs typeface="Calibri" panose="020F0502020204030204" pitchFamily="34" charset="0"/>
              </a:rPr>
              <a:t>Sales shown variation across different geographic regions.</a:t>
            </a:r>
          </a:p>
          <a:p>
            <a:r>
              <a:rPr lang="en-US" sz="2400" dirty="0">
                <a:latin typeface="Calibri" panose="020F0502020204030204" pitchFamily="34" charset="0"/>
                <a:ea typeface="Calibri" panose="020F0502020204030204" pitchFamily="34" charset="0"/>
                <a:cs typeface="Calibri" panose="020F0502020204030204" pitchFamily="34" charset="0"/>
              </a:rPr>
              <a:t>High figures observed in certain countries within </a:t>
            </a:r>
            <a:r>
              <a:rPr lang="en-US" sz="2400" b="1" dirty="0">
                <a:latin typeface="Calibri" panose="020F0502020204030204" pitchFamily="34" charset="0"/>
                <a:ea typeface="Calibri" panose="020F0502020204030204" pitchFamily="34" charset="0"/>
                <a:cs typeface="Calibri" panose="020F0502020204030204" pitchFamily="34" charset="0"/>
              </a:rPr>
              <a:t>Asia and America.</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descr="A map of the world&#10;&#10;Description automatically generated">
            <a:extLst>
              <a:ext uri="{FF2B5EF4-FFF2-40B4-BE49-F238E27FC236}">
                <a16:creationId xmlns:a16="http://schemas.microsoft.com/office/drawing/2014/main" id="{4D60E417-FD75-74B6-94A9-EBDA2C38432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3525" y="980728"/>
            <a:ext cx="8423599" cy="3495794"/>
          </a:xfrm>
          <a:noFill/>
        </p:spPr>
      </p:pic>
      <p:sp>
        <p:nvSpPr>
          <p:cNvPr id="6" name="TextBox 5">
            <a:extLst>
              <a:ext uri="{FF2B5EF4-FFF2-40B4-BE49-F238E27FC236}">
                <a16:creationId xmlns:a16="http://schemas.microsoft.com/office/drawing/2014/main" id="{D561A4C3-5747-2107-4252-E795F3A29AD2}"/>
              </a:ext>
            </a:extLst>
          </p:cNvPr>
          <p:cNvSpPr txBox="1"/>
          <p:nvPr/>
        </p:nvSpPr>
        <p:spPr>
          <a:xfrm>
            <a:off x="0" y="6453336"/>
            <a:ext cx="9144000" cy="369332"/>
          </a:xfrm>
          <a:prstGeom prst="rect">
            <a:avLst/>
          </a:prstGeom>
          <a:noFill/>
        </p:spPr>
        <p:txBody>
          <a:bodyPr wrap="square" rtlCol="0">
            <a:spAutoFit/>
          </a:bodyPr>
          <a:lstStyle/>
          <a:p>
            <a:pPr algn="ctr"/>
            <a:r>
              <a:rPr lang="en-US" dirty="0">
                <a:solidFill>
                  <a:srgbClr val="66FFCC"/>
                </a:solidFill>
                <a:latin typeface="Calibri" panose="020F0502020204030204" pitchFamily="34" charset="0"/>
                <a:ea typeface="Calibri" panose="020F0502020204030204" pitchFamily="34" charset="0"/>
                <a:cs typeface="Calibri" panose="020F0502020204030204" pitchFamily="34" charset="0"/>
              </a:rPr>
              <a:t> By Priya Patel</a:t>
            </a:r>
          </a:p>
        </p:txBody>
      </p:sp>
    </p:spTree>
    <p:extLst>
      <p:ext uri="{BB962C8B-B14F-4D97-AF65-F5344CB8AC3E}">
        <p14:creationId xmlns:p14="http://schemas.microsoft.com/office/powerpoint/2010/main" val="2948057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B4359-10BC-E41D-6C0F-471EDA7F3761}"/>
              </a:ext>
            </a:extLst>
          </p:cNvPr>
          <p:cNvSpPr>
            <a:spLocks noGrp="1"/>
          </p:cNvSpPr>
          <p:nvPr>
            <p:ph type="title"/>
          </p:nvPr>
        </p:nvSpPr>
        <p:spPr>
          <a:xfrm>
            <a:off x="467544" y="188912"/>
            <a:ext cx="7920806" cy="575791"/>
          </a:xfrm>
        </p:spPr>
        <p:txBody>
          <a:bodyPr/>
          <a:lstStyle/>
          <a:p>
            <a:pPr algn="ctr"/>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Customer Presence by Country</a:t>
            </a:r>
          </a:p>
        </p:txBody>
      </p:sp>
      <p:pic>
        <p:nvPicPr>
          <p:cNvPr id="6" name="Content Placeholder 5" descr="A graph of the top 10 countries/regions by payment&#10;&#10;Description automatically generated">
            <a:extLst>
              <a:ext uri="{FF2B5EF4-FFF2-40B4-BE49-F238E27FC236}">
                <a16:creationId xmlns:a16="http://schemas.microsoft.com/office/drawing/2014/main" id="{8465EF2D-CFE9-9C7E-DE51-8E0A969A5C9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7544" y="1268759"/>
            <a:ext cx="4320479" cy="4608513"/>
          </a:xfrm>
        </p:spPr>
      </p:pic>
      <p:sp>
        <p:nvSpPr>
          <p:cNvPr id="4" name="Content Placeholder 3">
            <a:extLst>
              <a:ext uri="{FF2B5EF4-FFF2-40B4-BE49-F238E27FC236}">
                <a16:creationId xmlns:a16="http://schemas.microsoft.com/office/drawing/2014/main" id="{302D1886-226E-D771-651B-C7733978180B}"/>
              </a:ext>
            </a:extLst>
          </p:cNvPr>
          <p:cNvSpPr>
            <a:spLocks noGrp="1"/>
          </p:cNvSpPr>
          <p:nvPr>
            <p:ph sz="half" idx="2"/>
          </p:nvPr>
        </p:nvSpPr>
        <p:spPr>
          <a:xfrm>
            <a:off x="5364088" y="1268759"/>
            <a:ext cx="3383037" cy="4608513"/>
          </a:xfrm>
        </p:spPr>
        <p:txBody>
          <a:bodyPr/>
          <a:lstStyle/>
          <a:p>
            <a:r>
              <a:rPr lang="en-US" sz="2400" dirty="0">
                <a:latin typeface="Calibri" panose="020F0502020204030204" pitchFamily="34" charset="0"/>
                <a:ea typeface="Calibri" panose="020F0502020204030204" pitchFamily="34" charset="0"/>
                <a:cs typeface="Calibri" panose="020F0502020204030204" pitchFamily="34" charset="0"/>
              </a:rPr>
              <a:t>Our current rental service has the </a:t>
            </a:r>
            <a:r>
              <a:rPr lang="en-US" sz="2400" b="1" dirty="0">
                <a:latin typeface="Calibri" panose="020F0502020204030204" pitchFamily="34" charset="0"/>
                <a:ea typeface="Calibri" panose="020F0502020204030204" pitchFamily="34" charset="0"/>
                <a:cs typeface="Calibri" panose="020F0502020204030204" pitchFamily="34" charset="0"/>
              </a:rPr>
              <a:t>largest market base in India and China.</a:t>
            </a:r>
          </a:p>
          <a:p>
            <a:pPr marL="0" indent="0">
              <a:buNone/>
            </a:pPr>
            <a:endParaRPr lang="en-US" sz="2400" b="1"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Expanding our movies selection to include local</a:t>
            </a:r>
            <a:r>
              <a:rPr lang="en-US" sz="2400" b="1" dirty="0">
                <a:latin typeface="Calibri" panose="020F0502020204030204" pitchFamily="34" charset="0"/>
                <a:ea typeface="Calibri" panose="020F0502020204030204" pitchFamily="34" charset="0"/>
                <a:cs typeface="Calibri" panose="020F0502020204030204" pitchFamily="34" charset="0"/>
              </a:rPr>
              <a:t> languages in India and China.</a:t>
            </a:r>
          </a:p>
          <a:p>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39EF4203-ABAE-E4BB-F29A-ED3B86C72400}"/>
              </a:ext>
            </a:extLst>
          </p:cNvPr>
          <p:cNvSpPr txBox="1"/>
          <p:nvPr/>
        </p:nvSpPr>
        <p:spPr>
          <a:xfrm>
            <a:off x="0" y="6453336"/>
            <a:ext cx="9144000" cy="369332"/>
          </a:xfrm>
          <a:prstGeom prst="rect">
            <a:avLst/>
          </a:prstGeom>
          <a:noFill/>
        </p:spPr>
        <p:txBody>
          <a:bodyPr wrap="square" rtlCol="0">
            <a:spAutoFit/>
          </a:bodyPr>
          <a:lstStyle/>
          <a:p>
            <a:pPr algn="ctr"/>
            <a:r>
              <a:rPr lang="en-US" dirty="0">
                <a:solidFill>
                  <a:srgbClr val="66FFCC"/>
                </a:solidFill>
                <a:latin typeface="Calibri" panose="020F0502020204030204" pitchFamily="34" charset="0"/>
                <a:ea typeface="Calibri" panose="020F0502020204030204" pitchFamily="34" charset="0"/>
                <a:cs typeface="Calibri" panose="020F0502020204030204" pitchFamily="34" charset="0"/>
              </a:rPr>
              <a:t>By Priya Patel</a:t>
            </a:r>
          </a:p>
        </p:txBody>
      </p:sp>
    </p:spTree>
    <p:extLst>
      <p:ext uri="{BB962C8B-B14F-4D97-AF65-F5344CB8AC3E}">
        <p14:creationId xmlns:p14="http://schemas.microsoft.com/office/powerpoint/2010/main" val="732257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DFAA5-A062-7CE0-D621-D9D3DF41643C}"/>
              </a:ext>
            </a:extLst>
          </p:cNvPr>
          <p:cNvSpPr>
            <a:spLocks noGrp="1"/>
          </p:cNvSpPr>
          <p:nvPr>
            <p:ph type="title"/>
          </p:nvPr>
        </p:nvSpPr>
        <p:spPr>
          <a:xfrm>
            <a:off x="396875" y="188912"/>
            <a:ext cx="8350250" cy="719808"/>
          </a:xfrm>
        </p:spPr>
        <p:txBody>
          <a:bodyPr/>
          <a:lstStyle/>
          <a:p>
            <a:pPr algn="ctr"/>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Customer Count by Payment</a:t>
            </a:r>
          </a:p>
        </p:txBody>
      </p:sp>
      <p:pic>
        <p:nvPicPr>
          <p:cNvPr id="6" name="Content Placeholder 5" descr="A graph of a number of people&#10;&#10;Description automatically generated">
            <a:extLst>
              <a:ext uri="{FF2B5EF4-FFF2-40B4-BE49-F238E27FC236}">
                <a16:creationId xmlns:a16="http://schemas.microsoft.com/office/drawing/2014/main" id="{71069CAE-D487-9A2A-5791-F6E37ABAD4E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96875" y="1125538"/>
            <a:ext cx="4246563" cy="4823742"/>
          </a:xfrm>
        </p:spPr>
      </p:pic>
      <p:sp>
        <p:nvSpPr>
          <p:cNvPr id="4" name="Content Placeholder 3">
            <a:extLst>
              <a:ext uri="{FF2B5EF4-FFF2-40B4-BE49-F238E27FC236}">
                <a16:creationId xmlns:a16="http://schemas.microsoft.com/office/drawing/2014/main" id="{B1A4CB33-A26E-0AE0-8118-9D63B2A9C2C4}"/>
              </a:ext>
            </a:extLst>
          </p:cNvPr>
          <p:cNvSpPr>
            <a:spLocks noGrp="1"/>
          </p:cNvSpPr>
          <p:nvPr>
            <p:ph sz="half" idx="2"/>
          </p:nvPr>
        </p:nvSpPr>
        <p:spPr>
          <a:xfrm>
            <a:off x="5076057" y="1125538"/>
            <a:ext cx="3671068" cy="4823742"/>
          </a:xfrm>
        </p:spPr>
        <p:txBody>
          <a:bodyPr/>
          <a:lstStyle/>
          <a:p>
            <a:r>
              <a:rPr lang="en-US" sz="2400" dirty="0">
                <a:latin typeface="Calibri" panose="020F0502020204030204" pitchFamily="34" charset="0"/>
                <a:ea typeface="Calibri" panose="020F0502020204030204" pitchFamily="34" charset="0"/>
                <a:cs typeface="Calibri" panose="020F0502020204030204" pitchFamily="34" charset="0"/>
              </a:rPr>
              <a:t>Our current rental service has the </a:t>
            </a:r>
            <a:r>
              <a:rPr lang="en-US" sz="2400" b="1" dirty="0">
                <a:latin typeface="Calibri" panose="020F0502020204030204" pitchFamily="34" charset="0"/>
                <a:ea typeface="Calibri" panose="020F0502020204030204" pitchFamily="34" charset="0"/>
                <a:cs typeface="Calibri" panose="020F0502020204030204" pitchFamily="34" charset="0"/>
              </a:rPr>
              <a:t>highest customer in India and China.</a:t>
            </a:r>
          </a:p>
          <a:p>
            <a:endParaRPr lang="en-US" sz="2400" b="1" dirty="0">
              <a:latin typeface="Calibri" panose="020F0502020204030204" pitchFamily="34" charset="0"/>
              <a:ea typeface="Calibri" panose="020F0502020204030204" pitchFamily="34" charset="0"/>
              <a:cs typeface="Calibri" panose="020F0502020204030204" pitchFamily="34" charset="0"/>
            </a:endParaRPr>
          </a:p>
          <a:p>
            <a:r>
              <a:rPr lang="en-US" sz="2400" b="1" dirty="0">
                <a:latin typeface="Calibri" panose="020F0502020204030204" pitchFamily="34" charset="0"/>
                <a:ea typeface="Calibri" panose="020F0502020204030204" pitchFamily="34" charset="0"/>
                <a:cs typeface="Calibri" panose="020F0502020204030204" pitchFamily="34" charset="0"/>
              </a:rPr>
              <a:t>India and China </a:t>
            </a:r>
            <a:r>
              <a:rPr lang="en-US" sz="2400" dirty="0">
                <a:latin typeface="Calibri" panose="020F0502020204030204" pitchFamily="34" charset="0"/>
                <a:ea typeface="Calibri" panose="020F0502020204030204" pitchFamily="34" charset="0"/>
                <a:cs typeface="Calibri" panose="020F0502020204030204" pitchFamily="34" charset="0"/>
              </a:rPr>
              <a:t>customers make </a:t>
            </a:r>
            <a:r>
              <a:rPr lang="en-US" sz="2400" b="1" dirty="0">
                <a:latin typeface="Calibri" panose="020F0502020204030204" pitchFamily="34" charset="0"/>
                <a:ea typeface="Calibri" panose="020F0502020204030204" pitchFamily="34" charset="0"/>
                <a:cs typeface="Calibri" panose="020F0502020204030204" pitchFamily="34" charset="0"/>
              </a:rPr>
              <a:t>highest</a:t>
            </a:r>
            <a:r>
              <a:rPr lang="en-US" sz="2400" dirty="0">
                <a:latin typeface="Calibri" panose="020F0502020204030204" pitchFamily="34" charset="0"/>
                <a:ea typeface="Calibri" panose="020F0502020204030204" pitchFamily="34" charset="0"/>
                <a:cs typeface="Calibri" panose="020F0502020204030204" pitchFamily="34" charset="0"/>
              </a:rPr>
              <a:t> revenue.</a:t>
            </a:r>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741DBFC6-4BA0-FA3C-FC90-0BF5AF49898B}"/>
              </a:ext>
            </a:extLst>
          </p:cNvPr>
          <p:cNvSpPr txBox="1"/>
          <p:nvPr/>
        </p:nvSpPr>
        <p:spPr>
          <a:xfrm>
            <a:off x="0" y="6453336"/>
            <a:ext cx="9144000" cy="369332"/>
          </a:xfrm>
          <a:prstGeom prst="rect">
            <a:avLst/>
          </a:prstGeom>
          <a:noFill/>
        </p:spPr>
        <p:txBody>
          <a:bodyPr wrap="square" rtlCol="0">
            <a:spAutoFit/>
          </a:bodyPr>
          <a:lstStyle/>
          <a:p>
            <a:pPr algn="ctr"/>
            <a:r>
              <a:rPr lang="en-US" dirty="0">
                <a:solidFill>
                  <a:srgbClr val="66FFCC"/>
                </a:solidFill>
                <a:latin typeface="Calibri" panose="020F0502020204030204" pitchFamily="34" charset="0"/>
                <a:ea typeface="Calibri" panose="020F0502020204030204" pitchFamily="34" charset="0"/>
                <a:cs typeface="Calibri" panose="020F0502020204030204" pitchFamily="34" charset="0"/>
              </a:rPr>
              <a:t>By Priya Patel</a:t>
            </a:r>
          </a:p>
        </p:txBody>
      </p:sp>
    </p:spTree>
    <p:extLst>
      <p:ext uri="{BB962C8B-B14F-4D97-AF65-F5344CB8AC3E}">
        <p14:creationId xmlns:p14="http://schemas.microsoft.com/office/powerpoint/2010/main" val="1590431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9919C-FCFD-4BAB-EBE7-8F8392370931}"/>
              </a:ext>
            </a:extLst>
          </p:cNvPr>
          <p:cNvSpPr>
            <a:spLocks noGrp="1"/>
          </p:cNvSpPr>
          <p:nvPr>
            <p:ph type="title"/>
          </p:nvPr>
        </p:nvSpPr>
        <p:spPr>
          <a:xfrm>
            <a:off x="395535" y="188912"/>
            <a:ext cx="8351589" cy="719808"/>
          </a:xfrm>
        </p:spPr>
        <p:txBody>
          <a:bodyPr/>
          <a:lstStyle/>
          <a:p>
            <a:pPr algn="ctr"/>
            <a:r>
              <a:rPr lang="en-US" b="1" dirty="0">
                <a:solidFill>
                  <a:srgbClr val="CB6FAC"/>
                </a:solidFill>
                <a:latin typeface="Calibri" panose="020F0502020204030204" pitchFamily="34" charset="0"/>
                <a:ea typeface="Calibri" panose="020F0502020204030204" pitchFamily="34" charset="0"/>
                <a:cs typeface="Calibri" panose="020F0502020204030204" pitchFamily="34" charset="0"/>
              </a:rPr>
              <a:t>Top 5 Customer by Payment</a:t>
            </a:r>
          </a:p>
        </p:txBody>
      </p:sp>
      <p:pic>
        <p:nvPicPr>
          <p:cNvPr id="6" name="Content Placeholder 5" descr="A map of the world&#10;&#10;Description automatically generated">
            <a:extLst>
              <a:ext uri="{FF2B5EF4-FFF2-40B4-BE49-F238E27FC236}">
                <a16:creationId xmlns:a16="http://schemas.microsoft.com/office/drawing/2014/main" id="{258281ED-4178-50A4-DE07-00F638D0B0B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95288" y="1052736"/>
            <a:ext cx="8351837" cy="3317512"/>
          </a:xfrm>
        </p:spPr>
      </p:pic>
      <p:sp>
        <p:nvSpPr>
          <p:cNvPr id="4" name="Content Placeholder 3">
            <a:extLst>
              <a:ext uri="{FF2B5EF4-FFF2-40B4-BE49-F238E27FC236}">
                <a16:creationId xmlns:a16="http://schemas.microsoft.com/office/drawing/2014/main" id="{BA04365C-EFBC-710D-86F3-B45D7D8600F1}"/>
              </a:ext>
            </a:extLst>
          </p:cNvPr>
          <p:cNvSpPr>
            <a:spLocks noGrp="1"/>
          </p:cNvSpPr>
          <p:nvPr>
            <p:ph sz="half" idx="2"/>
          </p:nvPr>
        </p:nvSpPr>
        <p:spPr>
          <a:xfrm>
            <a:off x="395288" y="4653136"/>
            <a:ext cx="8351837" cy="1296144"/>
          </a:xfrm>
        </p:spPr>
        <p:txBody>
          <a:bodyPr/>
          <a:lstStyle/>
          <a:p>
            <a:r>
              <a:rPr lang="en-US" sz="2400" dirty="0">
                <a:latin typeface="Calibri" panose="020F0502020204030204" pitchFamily="34" charset="0"/>
                <a:ea typeface="Calibri" panose="020F0502020204030204" pitchFamily="34" charset="0"/>
                <a:cs typeface="Calibri" panose="020F0502020204030204" pitchFamily="34" charset="0"/>
              </a:rPr>
              <a:t>These are the </a:t>
            </a:r>
            <a:r>
              <a:rPr lang="en-US" sz="2400" b="1" dirty="0">
                <a:latin typeface="Calibri" panose="020F0502020204030204" pitchFamily="34" charset="0"/>
                <a:ea typeface="Calibri" panose="020F0502020204030204" pitchFamily="34" charset="0"/>
                <a:cs typeface="Calibri" panose="020F0502020204030204" pitchFamily="34" charset="0"/>
              </a:rPr>
              <a:t>top 5 customers from the top two countries, India and China.</a:t>
            </a:r>
          </a:p>
          <a:p>
            <a:r>
              <a:rPr lang="en-US" sz="2400" b="1" dirty="0">
                <a:latin typeface="Calibri" panose="020F0502020204030204" pitchFamily="34" charset="0"/>
                <a:ea typeface="Calibri" panose="020F0502020204030204" pitchFamily="34" charset="0"/>
                <a:cs typeface="Calibri" panose="020F0502020204030204" pitchFamily="34" charset="0"/>
              </a:rPr>
              <a:t>Asia has highest </a:t>
            </a:r>
            <a:r>
              <a:rPr lang="en-US" sz="2400" dirty="0">
                <a:latin typeface="Calibri" panose="020F0502020204030204" pitchFamily="34" charset="0"/>
                <a:ea typeface="Calibri" panose="020F0502020204030204" pitchFamily="34" charset="0"/>
                <a:cs typeface="Calibri" panose="020F0502020204030204" pitchFamily="34" charset="0"/>
              </a:rPr>
              <a:t>customers.</a:t>
            </a:r>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017A7D63-90DC-70FF-8111-2764319839C3}"/>
              </a:ext>
            </a:extLst>
          </p:cNvPr>
          <p:cNvSpPr txBox="1"/>
          <p:nvPr/>
        </p:nvSpPr>
        <p:spPr>
          <a:xfrm>
            <a:off x="0" y="6453336"/>
            <a:ext cx="9144000" cy="369332"/>
          </a:xfrm>
          <a:prstGeom prst="rect">
            <a:avLst/>
          </a:prstGeom>
          <a:noFill/>
        </p:spPr>
        <p:txBody>
          <a:bodyPr wrap="square" rtlCol="0">
            <a:spAutoFit/>
          </a:bodyPr>
          <a:lstStyle/>
          <a:p>
            <a:pPr algn="ctr"/>
            <a:r>
              <a:rPr lang="en-US" dirty="0">
                <a:solidFill>
                  <a:srgbClr val="66FFCC"/>
                </a:solidFill>
                <a:latin typeface="Calibri" panose="020F0502020204030204" pitchFamily="34" charset="0"/>
                <a:ea typeface="Calibri" panose="020F0502020204030204" pitchFamily="34" charset="0"/>
                <a:cs typeface="Calibri" panose="020F0502020204030204" pitchFamily="34" charset="0"/>
              </a:rPr>
              <a:t>By Priya Patel</a:t>
            </a:r>
          </a:p>
        </p:txBody>
      </p:sp>
    </p:spTree>
    <p:extLst>
      <p:ext uri="{BB962C8B-B14F-4D97-AF65-F5344CB8AC3E}">
        <p14:creationId xmlns:p14="http://schemas.microsoft.com/office/powerpoint/2010/main" val="2121948600"/>
      </p:ext>
    </p:extLst>
  </p:cSld>
  <p:clrMapOvr>
    <a:masterClrMapping/>
  </p:clrMapOvr>
</p:sld>
</file>

<file path=ppt/theme/theme1.xml><?xml version="1.0" encoding="utf-8"?>
<a:theme xmlns:a="http://schemas.openxmlformats.org/drawingml/2006/main" name="template">
  <a:themeElements>
    <a:clrScheme name="template 13">
      <a:dk1>
        <a:srgbClr val="4D4D4D"/>
      </a:dk1>
      <a:lt1>
        <a:srgbClr val="FFFFFF"/>
      </a:lt1>
      <a:dk2>
        <a:srgbClr val="4D4D4D"/>
      </a:dk2>
      <a:lt2>
        <a:srgbClr val="777777"/>
      </a:lt2>
      <a:accent1>
        <a:srgbClr val="969696"/>
      </a:accent1>
      <a:accent2>
        <a:srgbClr val="C0C0C0"/>
      </a:accent2>
      <a:accent3>
        <a:srgbClr val="FFFFFF"/>
      </a:accent3>
      <a:accent4>
        <a:srgbClr val="404040"/>
      </a:accent4>
      <a:accent5>
        <a:srgbClr val="C9C9C9"/>
      </a:accent5>
      <a:accent6>
        <a:srgbClr val="AEAEAE"/>
      </a:accent6>
      <a:hlink>
        <a:srgbClr val="CC0000"/>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363B45"/>
        </a:lt2>
        <a:accent1>
          <a:srgbClr val="A99D9B"/>
        </a:accent1>
        <a:accent2>
          <a:srgbClr val="565A66"/>
        </a:accent2>
        <a:accent3>
          <a:srgbClr val="FFFFFF"/>
        </a:accent3>
        <a:accent4>
          <a:srgbClr val="404040"/>
        </a:accent4>
        <a:accent5>
          <a:srgbClr val="D1CCCB"/>
        </a:accent5>
        <a:accent6>
          <a:srgbClr val="4D515C"/>
        </a:accent6>
        <a:hlink>
          <a:srgbClr val="927154"/>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40494F"/>
        </a:lt2>
        <a:accent1>
          <a:srgbClr val="6D7D8A"/>
        </a:accent1>
        <a:accent2>
          <a:srgbClr val="A7A7A7"/>
        </a:accent2>
        <a:accent3>
          <a:srgbClr val="FFFFFF"/>
        </a:accent3>
        <a:accent4>
          <a:srgbClr val="404040"/>
        </a:accent4>
        <a:accent5>
          <a:srgbClr val="BABFC4"/>
        </a:accent5>
        <a:accent6>
          <a:srgbClr val="979797"/>
        </a:accent6>
        <a:hlink>
          <a:srgbClr val="7F7F7F"/>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454D52"/>
        </a:lt2>
        <a:accent1>
          <a:srgbClr val="7D8B97"/>
        </a:accent1>
        <a:accent2>
          <a:srgbClr val="CBCBCB"/>
        </a:accent2>
        <a:accent3>
          <a:srgbClr val="FFFFFF"/>
        </a:accent3>
        <a:accent4>
          <a:srgbClr val="404040"/>
        </a:accent4>
        <a:accent5>
          <a:srgbClr val="BFC4C9"/>
        </a:accent5>
        <a:accent6>
          <a:srgbClr val="B8B8B8"/>
        </a:accent6>
        <a:hlink>
          <a:srgbClr val="515869"/>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393939"/>
        </a:lt2>
        <a:accent1>
          <a:srgbClr val="858585"/>
        </a:accent1>
        <a:accent2>
          <a:srgbClr val="939393"/>
        </a:accent2>
        <a:accent3>
          <a:srgbClr val="FFFFFF"/>
        </a:accent3>
        <a:accent4>
          <a:srgbClr val="404040"/>
        </a:accent4>
        <a:accent5>
          <a:srgbClr val="C2C2C2"/>
        </a:accent5>
        <a:accent6>
          <a:srgbClr val="858585"/>
        </a:accent6>
        <a:hlink>
          <a:srgbClr val="696969"/>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4F5056"/>
        </a:lt2>
        <a:accent1>
          <a:srgbClr val="7E7F8E"/>
        </a:accent1>
        <a:accent2>
          <a:srgbClr val="C0C1C5"/>
        </a:accent2>
        <a:accent3>
          <a:srgbClr val="FFFFFF"/>
        </a:accent3>
        <a:accent4>
          <a:srgbClr val="404040"/>
        </a:accent4>
        <a:accent5>
          <a:srgbClr val="C0C0C6"/>
        </a:accent5>
        <a:accent6>
          <a:srgbClr val="AEAFB2"/>
        </a:accent6>
        <a:hlink>
          <a:srgbClr val="ACAFB7"/>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85978F"/>
        </a:lt2>
        <a:accent1>
          <a:srgbClr val="9DA499"/>
        </a:accent1>
        <a:accent2>
          <a:srgbClr val="A5B9BA"/>
        </a:accent2>
        <a:accent3>
          <a:srgbClr val="FFFFFF"/>
        </a:accent3>
        <a:accent4>
          <a:srgbClr val="404040"/>
        </a:accent4>
        <a:accent5>
          <a:srgbClr val="CCCFCA"/>
        </a:accent5>
        <a:accent6>
          <a:srgbClr val="95A7A8"/>
        </a:accent6>
        <a:hlink>
          <a:srgbClr val="ABB4AB"/>
        </a:hlink>
        <a:folHlink>
          <a:srgbClr val="DDDDD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484847"/>
        </a:lt2>
        <a:accent1>
          <a:srgbClr val="7C7C74"/>
        </a:accent1>
        <a:accent2>
          <a:srgbClr val="AFB2AA"/>
        </a:accent2>
        <a:accent3>
          <a:srgbClr val="FFFFFF"/>
        </a:accent3>
        <a:accent4>
          <a:srgbClr val="404040"/>
        </a:accent4>
        <a:accent5>
          <a:srgbClr val="BFBFBC"/>
        </a:accent5>
        <a:accent6>
          <a:srgbClr val="9EA19A"/>
        </a:accent6>
        <a:hlink>
          <a:srgbClr val="D4D2C6"/>
        </a:hlink>
        <a:folHlink>
          <a:srgbClr val="DDDDD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18191C"/>
        </a:lt2>
        <a:accent1>
          <a:srgbClr val="1F2229"/>
        </a:accent1>
        <a:accent2>
          <a:srgbClr val="3B4A61"/>
        </a:accent2>
        <a:accent3>
          <a:srgbClr val="FFFFFF"/>
        </a:accent3>
        <a:accent4>
          <a:srgbClr val="404040"/>
        </a:accent4>
        <a:accent5>
          <a:srgbClr val="ABABAC"/>
        </a:accent5>
        <a:accent6>
          <a:srgbClr val="354257"/>
        </a:accent6>
        <a:hlink>
          <a:srgbClr val="718CAC"/>
        </a:hlink>
        <a:folHlink>
          <a:srgbClr val="DDDDD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303030"/>
        </a:lt2>
        <a:accent1>
          <a:srgbClr val="C6714B"/>
        </a:accent1>
        <a:accent2>
          <a:srgbClr val="7FC3C3"/>
        </a:accent2>
        <a:accent3>
          <a:srgbClr val="FFFFFF"/>
        </a:accent3>
        <a:accent4>
          <a:srgbClr val="404040"/>
        </a:accent4>
        <a:accent5>
          <a:srgbClr val="DFBBB1"/>
        </a:accent5>
        <a:accent6>
          <a:srgbClr val="72B0B0"/>
        </a:accent6>
        <a:hlink>
          <a:srgbClr val="5D5D5D"/>
        </a:hlink>
        <a:folHlink>
          <a:srgbClr val="DDDDDD"/>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292929"/>
        </a:lt2>
        <a:accent1>
          <a:srgbClr val="4D4D4D"/>
        </a:accent1>
        <a:accent2>
          <a:srgbClr val="5F5F5F"/>
        </a:accent2>
        <a:accent3>
          <a:srgbClr val="FFFFFF"/>
        </a:accent3>
        <a:accent4>
          <a:srgbClr val="404040"/>
        </a:accent4>
        <a:accent5>
          <a:srgbClr val="B2B2B2"/>
        </a:accent5>
        <a:accent6>
          <a:srgbClr val="555555"/>
        </a:accent6>
        <a:hlink>
          <a:srgbClr val="969696"/>
        </a:hlink>
        <a:folHlink>
          <a:srgbClr val="DDDDDD"/>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777777"/>
        </a:lt2>
        <a:accent1>
          <a:srgbClr val="969696"/>
        </a:accent1>
        <a:accent2>
          <a:srgbClr val="C0C0C0"/>
        </a:accent2>
        <a:accent3>
          <a:srgbClr val="FFFFFF"/>
        </a:accent3>
        <a:accent4>
          <a:srgbClr val="404040"/>
        </a:accent4>
        <a:accent5>
          <a:srgbClr val="C9C9C9"/>
        </a:accent5>
        <a:accent6>
          <a:srgbClr val="AEAEAE"/>
        </a:accent6>
        <a:hlink>
          <a:srgbClr val="CC0000"/>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1989</TotalTime>
  <Words>517</Words>
  <Application>Microsoft Office PowerPoint</Application>
  <PresentationFormat>On-screen Show (4:3)</PresentationFormat>
  <Paragraphs>88</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template</vt:lpstr>
      <vt:lpstr>ROCKBUSTER STEALTH</vt:lpstr>
      <vt:lpstr>Agenda</vt:lpstr>
      <vt:lpstr>Background and Objective</vt:lpstr>
      <vt:lpstr>Overview of Current Movie Rental Service</vt:lpstr>
      <vt:lpstr>PowerPoint Presentation</vt:lpstr>
      <vt:lpstr>Sales Figures vary between Geographic Regions</vt:lpstr>
      <vt:lpstr>Customer Presence by Country</vt:lpstr>
      <vt:lpstr>Customer Count by Payment</vt:lpstr>
      <vt:lpstr>Top 5 Customer by Payment</vt:lpstr>
      <vt:lpstr>Analysis by Film Category</vt:lpstr>
      <vt:lpstr>Recommendation</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Priya Patel</cp:lastModifiedBy>
  <cp:revision>108</cp:revision>
  <dcterms:created xsi:type="dcterms:W3CDTF">2006-06-13T13:38:55Z</dcterms:created>
  <dcterms:modified xsi:type="dcterms:W3CDTF">2024-01-20T06:10:05Z</dcterms:modified>
</cp:coreProperties>
</file>