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34"/>
  </p:notesMasterIdLst>
  <p:handoutMasterIdLst>
    <p:handoutMasterId r:id="rId35"/>
  </p:handoutMasterIdLst>
  <p:sldIdLst>
    <p:sldId id="256" r:id="rId5"/>
    <p:sldId id="284" r:id="rId6"/>
    <p:sldId id="288" r:id="rId7"/>
    <p:sldId id="257" r:id="rId8"/>
    <p:sldId id="258" r:id="rId9"/>
    <p:sldId id="259" r:id="rId10"/>
    <p:sldId id="260" r:id="rId11"/>
    <p:sldId id="269" r:id="rId12"/>
    <p:sldId id="261" r:id="rId13"/>
    <p:sldId id="263" r:id="rId14"/>
    <p:sldId id="264" r:id="rId15"/>
    <p:sldId id="265" r:id="rId16"/>
    <p:sldId id="266" r:id="rId17"/>
    <p:sldId id="274" r:id="rId18"/>
    <p:sldId id="278" r:id="rId19"/>
    <p:sldId id="279" r:id="rId20"/>
    <p:sldId id="286" r:id="rId21"/>
    <p:sldId id="287" r:id="rId22"/>
    <p:sldId id="267" r:id="rId23"/>
    <p:sldId id="268" r:id="rId24"/>
    <p:sldId id="270" r:id="rId25"/>
    <p:sldId id="271" r:id="rId26"/>
    <p:sldId id="272" r:id="rId27"/>
    <p:sldId id="273" r:id="rId28"/>
    <p:sldId id="280" r:id="rId29"/>
    <p:sldId id="282" r:id="rId30"/>
    <p:sldId id="275" r:id="rId31"/>
    <p:sldId id="276"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A8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6/23/2024</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718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66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05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2697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593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4369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319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758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53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7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011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732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584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11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781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27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25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6/23/2024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0207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ourcecodester.com/hashenudara/simple-doctors-appointment-projec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402855" y="0"/>
            <a:ext cx="3789145" cy="6872437"/>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671510" y="2510503"/>
            <a:ext cx="7269332" cy="1628360"/>
          </a:xfrm>
        </p:spPr>
        <p:txBody>
          <a:bodyPr>
            <a:normAutofit/>
          </a:bodyPr>
          <a:lstStyle/>
          <a:p>
            <a:r>
              <a:rPr lang="en-US" b="1" i="1" dirty="0">
                <a:solidFill>
                  <a:srgbClr val="002060"/>
                </a:solidFill>
                <a:effectLst>
                  <a:outerShdw blurRad="38100" dist="38100" dir="2700000" algn="tl">
                    <a:srgbClr val="000000">
                      <a:alpha val="43137"/>
                    </a:srgbClr>
                  </a:outerShdw>
                </a:effectLst>
                <a:cs typeface="Times New Roman" panose="02020603050405020304" pitchFamily="18" charset="0"/>
              </a:rPr>
              <a:t>HealthCare Appointment Scheduling System</a:t>
            </a: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401851" y="5066613"/>
            <a:ext cx="9877930" cy="1973180"/>
          </a:xfrm>
        </p:spPr>
        <p:txBody>
          <a:bodyPr>
            <a:normAutofit/>
          </a:bodyPr>
          <a:lstStyle/>
          <a:p>
            <a:pPr lvl="3">
              <a:lnSpc>
                <a:spcPct val="150000"/>
              </a:lnSpc>
            </a:pPr>
            <a:r>
              <a:rPr lang="en-US" sz="2000" b="1" dirty="0">
                <a:solidFill>
                  <a:srgbClr val="7030A0"/>
                </a:solidFill>
                <a:effectLst>
                  <a:outerShdw blurRad="38100" dist="38100" dir="2700000" algn="tl">
                    <a:srgbClr val="000000">
                      <a:alpha val="43137"/>
                    </a:srgbClr>
                  </a:outerShdw>
                </a:effectLst>
              </a:rPr>
              <a:t>                     </a:t>
            </a:r>
            <a:r>
              <a:rPr lang="en-US" sz="2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 of the student </a:t>
            </a:r>
            <a:r>
              <a:rPr lang="en-US"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3">
              <a:lnSpc>
                <a:spcPct val="150000"/>
              </a:lnSpc>
            </a:pPr>
            <a:r>
              <a:rPr lang="en-US" sz="1800" b="1" dirty="0">
                <a:effectLst>
                  <a:outerShdw blurRad="38100" dist="38100" dir="2700000" algn="tl">
                    <a:srgbClr val="000000">
                      <a:alpha val="43137"/>
                    </a:srgbClr>
                  </a:outerShdw>
                </a:effectLst>
              </a:rPr>
              <a:t>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Priya Patil  </a:t>
            </a:r>
          </a:p>
          <a:p>
            <a:pPr lvl="4"/>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b="1" i="1" dirty="0">
              <a:solidFill>
                <a:srgbClr val="C00000"/>
              </a:solidFill>
              <a:effectLst>
                <a:outerShdw blurRad="38100" dist="38100" dir="2700000" algn="tl">
                  <a:srgbClr val="000000">
                    <a:alpha val="43137"/>
                  </a:srgbClr>
                </a:outerShdw>
              </a:effectLst>
            </a:endParaRPr>
          </a:p>
          <a:p>
            <a:pPr lvl="3" algn="just"/>
            <a:endParaRPr lang="en-IN" sz="1200" b="1" dirty="0">
              <a:solidFill>
                <a:schemeClr val="tx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endParaRPr>
          </a:p>
          <a:p>
            <a:pPr lvl="3" algn="just"/>
            <a:endParaRPr lang="en-IN" sz="12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B023954D-E572-45A5-AFD3-9F5E732099B5}"/>
              </a:ext>
            </a:extLst>
          </p:cNvPr>
          <p:cNvSpPr txBox="1"/>
          <p:nvPr/>
        </p:nvSpPr>
        <p:spPr>
          <a:xfrm>
            <a:off x="103945" y="348115"/>
            <a:ext cx="10445343" cy="1439154"/>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KCES’s INSTITUTE OF MANAGEMENT AND RESEARCH, JALGAON</a:t>
            </a:r>
            <a:endParaRPr lang="en-IN" sz="2400" b="1" dirty="0">
              <a:solidFill>
                <a:schemeClr val="tx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endParaRPr>
          </a:p>
          <a:p>
            <a:pPr lvl="2" algn="just"/>
            <a:r>
              <a:rPr lang="en-IN" sz="2000" dirty="0">
                <a:solidFill>
                  <a:schemeClr val="tx1"/>
                </a:solidFill>
                <a:effectLst/>
                <a:latin typeface="Times New Roman" panose="02020603050405020304" pitchFamily="18" charset="0"/>
                <a:ea typeface="Times New Roman" panose="02020603050405020304" pitchFamily="18" charset="0"/>
              </a:rPr>
              <a:t>    </a:t>
            </a:r>
          </a:p>
          <a:p>
            <a:pPr lvl="2" algn="just"/>
            <a:r>
              <a:rPr lang="en-IN" sz="2000" b="1" dirty="0">
                <a:latin typeface="Times New Roman" panose="02020603050405020304" pitchFamily="18" charset="0"/>
                <a:ea typeface="Times New Roman" panose="02020603050405020304" pitchFamily="18" charset="0"/>
              </a:rPr>
              <a:t>  </a:t>
            </a:r>
            <a:r>
              <a:rPr lang="en-IN" sz="2000" b="1" dirty="0">
                <a:solidFill>
                  <a:schemeClr val="tx1"/>
                </a:solidFill>
                <a:effectLst/>
                <a:latin typeface="Times New Roman" panose="02020603050405020304" pitchFamily="18" charset="0"/>
                <a:ea typeface="Times New Roman" panose="02020603050405020304" pitchFamily="18" charset="0"/>
              </a:rPr>
              <a:t>Project Viva for Master in Computer Application</a:t>
            </a:r>
          </a:p>
          <a:p>
            <a:pPr lvl="2" algn="just"/>
            <a:r>
              <a:rPr lang="en-IN" sz="2000" b="1" dirty="0">
                <a:latin typeface="Times New Roman" panose="02020603050405020304" pitchFamily="18" charset="0"/>
                <a:ea typeface="Times New Roman" panose="02020603050405020304" pitchFamily="18" charset="0"/>
              </a:rPr>
              <a:t>                               A.Y 2023-24</a:t>
            </a:r>
            <a:endParaRPr lang="en-IN" sz="2000" b="1" dirty="0">
              <a:solidFill>
                <a:schemeClr val="tx1"/>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C64ABB9B-2E86-442E-86F1-2377BE5CBD3F}"/>
              </a:ext>
            </a:extLst>
          </p:cNvPr>
          <p:cNvSpPr txBox="1"/>
          <p:nvPr/>
        </p:nvSpPr>
        <p:spPr>
          <a:xfrm>
            <a:off x="2594007" y="2167527"/>
            <a:ext cx="6097604" cy="461665"/>
          </a:xfrm>
          <a:prstGeom prst="rect">
            <a:avLst/>
          </a:prstGeom>
          <a:noFill/>
        </p:spPr>
        <p:txBody>
          <a:bodyPr wrap="square">
            <a:spAutoFit/>
          </a:bodyPr>
          <a:lstStyle/>
          <a:p>
            <a:r>
              <a:rPr lang="en-IN" sz="24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Project Title</a:t>
            </a:r>
          </a:p>
        </p:txBody>
      </p:sp>
      <p:sp>
        <p:nvSpPr>
          <p:cNvPr id="11" name="TextBox 10">
            <a:extLst>
              <a:ext uri="{FF2B5EF4-FFF2-40B4-BE49-F238E27FC236}">
                <a16:creationId xmlns:a16="http://schemas.microsoft.com/office/drawing/2014/main" id="{796A4372-FB41-4F64-9E5D-186BEC063B69}"/>
              </a:ext>
            </a:extLst>
          </p:cNvPr>
          <p:cNvSpPr txBox="1"/>
          <p:nvPr/>
        </p:nvSpPr>
        <p:spPr>
          <a:xfrm>
            <a:off x="401850" y="5070731"/>
            <a:ext cx="6097604" cy="923779"/>
          </a:xfrm>
          <a:prstGeom prst="rect">
            <a:avLst/>
          </a:prstGeom>
          <a:noFill/>
        </p:spPr>
        <p:txBody>
          <a:bodyPr wrap="square">
            <a:spAutoFit/>
          </a:bodyPr>
          <a:lstStyle/>
          <a:p>
            <a:pPr>
              <a:lnSpc>
                <a:spcPct val="150000"/>
              </a:lnSpc>
            </a:pPr>
            <a:r>
              <a:rPr lang="en-IN"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GUIDE:</a:t>
            </a:r>
          </a:p>
          <a:p>
            <a:pPr>
              <a:lnSpc>
                <a:spcPct val="150000"/>
              </a:lnSpc>
            </a:pPr>
            <a:r>
              <a:rPr lang="en-IN"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S. N. KHAN</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2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A1C5-A735-4E39-BD2F-259B96084885}"/>
              </a:ext>
            </a:extLst>
          </p:cNvPr>
          <p:cNvSpPr>
            <a:spLocks noGrp="1"/>
          </p:cNvSpPr>
          <p:nvPr>
            <p:ph type="title"/>
          </p:nvPr>
        </p:nvSpPr>
        <p:spPr>
          <a:xfrm>
            <a:off x="913775" y="310897"/>
            <a:ext cx="10364451" cy="905255"/>
          </a:xfrm>
        </p:spPr>
        <p:txBody>
          <a:bodyPr/>
          <a:lstStyle/>
          <a:p>
            <a:r>
              <a:rPr lang="en-IN" b="1" dirty="0">
                <a:solidFill>
                  <a:srgbClr val="002060"/>
                </a:solidFill>
                <a:effectLst>
                  <a:outerShdw blurRad="38100" dist="38100" dir="2700000" algn="tl">
                    <a:srgbClr val="000000">
                      <a:alpha val="43137"/>
                    </a:srgbClr>
                  </a:outerShdw>
                </a:effectLst>
              </a:rPr>
              <a:t>5.  Modules of the project</a:t>
            </a:r>
          </a:p>
        </p:txBody>
      </p:sp>
      <p:sp>
        <p:nvSpPr>
          <p:cNvPr id="3" name="Content Placeholder 2">
            <a:extLst>
              <a:ext uri="{FF2B5EF4-FFF2-40B4-BE49-F238E27FC236}">
                <a16:creationId xmlns:a16="http://schemas.microsoft.com/office/drawing/2014/main" id="{0ED10B88-AF95-411D-A24C-299EEEE7BDBB}"/>
              </a:ext>
            </a:extLst>
          </p:cNvPr>
          <p:cNvSpPr>
            <a:spLocks noGrp="1"/>
          </p:cNvSpPr>
          <p:nvPr>
            <p:ph sz="quarter" idx="13"/>
          </p:nvPr>
        </p:nvSpPr>
        <p:spPr>
          <a:xfrm>
            <a:off x="913774" y="1343024"/>
            <a:ext cx="10363826" cy="4572001"/>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Patients(Clients):</a:t>
            </a:r>
          </a:p>
          <a:p>
            <a:pPr lvl="2"/>
            <a:r>
              <a:rPr lang="en-US" cap="none" dirty="0">
                <a:latin typeface="Times New Roman" panose="02020603050405020304" pitchFamily="18" charset="0"/>
                <a:cs typeface="Times New Roman" panose="02020603050405020304" pitchFamily="18" charset="0"/>
              </a:rPr>
              <a:t>Make Appointment Online.</a:t>
            </a:r>
          </a:p>
          <a:p>
            <a:pPr lvl="2"/>
            <a:r>
              <a:rPr lang="en-US" cap="none" dirty="0">
                <a:latin typeface="Times New Roman" panose="02020603050405020304" pitchFamily="18" charset="0"/>
                <a:cs typeface="Times New Roman" panose="02020603050405020304" pitchFamily="18" charset="0"/>
              </a:rPr>
              <a:t>Create Accounts Themselves.</a:t>
            </a:r>
          </a:p>
          <a:p>
            <a:pPr lvl="2"/>
            <a:r>
              <a:rPr lang="en-US" cap="none" dirty="0">
                <a:latin typeface="Times New Roman" panose="02020603050405020304" pitchFamily="18" charset="0"/>
                <a:cs typeface="Times New Roman" panose="02020603050405020304" pitchFamily="18" charset="0"/>
              </a:rPr>
              <a:t>View Their Old Booking.</a:t>
            </a:r>
          </a:p>
          <a:p>
            <a:pPr lvl="2"/>
            <a:r>
              <a:rPr lang="en-US" cap="none" dirty="0">
                <a:latin typeface="Times New Roman" panose="02020603050405020304" pitchFamily="18" charset="0"/>
                <a:cs typeface="Times New Roman" panose="02020603050405020304" pitchFamily="18" charset="0"/>
              </a:rPr>
              <a:t>Delete Account.</a:t>
            </a:r>
          </a:p>
          <a:p>
            <a:pPr lvl="2"/>
            <a:r>
              <a:rPr lang="en-US" cap="none" dirty="0">
                <a:latin typeface="Times New Roman" panose="02020603050405020304" pitchFamily="18" charset="0"/>
                <a:cs typeface="Times New Roman" panose="02020603050405020304" pitchFamily="18" charset="0"/>
              </a:rPr>
              <a:t>Edit Account Settings.</a:t>
            </a:r>
          </a:p>
          <a:p>
            <a:pPr marL="914400" lvl="2" indent="0" algn="just">
              <a:buNone/>
            </a:pPr>
            <a:endParaRPr lang="en-US" cap="none" dirty="0">
              <a:latin typeface="Times New Roman" panose="02020603050405020304" pitchFamily="18" charset="0"/>
              <a:cs typeface="Times New Roman" panose="02020603050405020304" pitchFamily="18" charset="0"/>
            </a:endParaRPr>
          </a:p>
          <a:p>
            <a:pPr marL="0" indent="0" algn="just">
              <a:buNone/>
            </a:pPr>
            <a:r>
              <a:rPr lang="en-US" sz="1600" b="1" cap="none" dirty="0">
                <a:solidFill>
                  <a:srgbClr val="002060"/>
                </a:solidFill>
                <a:latin typeface="Times New Roman" panose="02020603050405020304" pitchFamily="18" charset="0"/>
                <a:cs typeface="Times New Roman" panose="02020603050405020304" pitchFamily="18" charset="0"/>
              </a:rPr>
              <a:t> </a:t>
            </a:r>
            <a:r>
              <a:rPr lang="en-US" sz="1600" b="1" cap="none" dirty="0">
                <a:latin typeface="Times New Roman" panose="02020603050405020304" pitchFamily="18" charset="0"/>
                <a:cs typeface="Times New Roman" panose="02020603050405020304" pitchFamily="18" charset="0"/>
              </a:rPr>
              <a:t>DOCTORS:</a:t>
            </a:r>
          </a:p>
          <a:p>
            <a:pPr lvl="2" algn="just"/>
            <a:r>
              <a:rPr lang="en-US" cap="none" dirty="0">
                <a:latin typeface="Times New Roman" panose="02020603050405020304" pitchFamily="18" charset="0"/>
                <a:cs typeface="Times New Roman" panose="02020603050405020304" pitchFamily="18" charset="0"/>
              </a:rPr>
              <a:t> View their Appointment.</a:t>
            </a:r>
          </a:p>
          <a:p>
            <a:pPr lvl="2" algn="just"/>
            <a:r>
              <a:rPr lang="en-US" cap="none" dirty="0">
                <a:latin typeface="Times New Roman" panose="02020603050405020304" pitchFamily="18" charset="0"/>
                <a:cs typeface="Times New Roman" panose="02020603050405020304" pitchFamily="18" charset="0"/>
              </a:rPr>
              <a:t> view their scheduled sessions.    </a:t>
            </a:r>
          </a:p>
          <a:p>
            <a:pPr lvl="2" algn="just"/>
            <a:r>
              <a:rPr lang="en-US" cap="none" dirty="0">
                <a:latin typeface="Times New Roman" panose="02020603050405020304" pitchFamily="18" charset="0"/>
                <a:cs typeface="Times New Roman" panose="02020603050405020304" pitchFamily="18" charset="0"/>
              </a:rPr>
              <a:t>view details of patients.</a:t>
            </a:r>
          </a:p>
          <a:p>
            <a:pPr lvl="2" algn="just"/>
            <a:r>
              <a:rPr lang="en-US" cap="none" dirty="0">
                <a:latin typeface="Times New Roman" panose="02020603050405020304" pitchFamily="18" charset="0"/>
                <a:cs typeface="Times New Roman" panose="02020603050405020304" pitchFamily="18" charset="0"/>
              </a:rPr>
              <a:t>delete account.</a:t>
            </a:r>
          </a:p>
          <a:p>
            <a:pPr lvl="2" algn="just"/>
            <a:r>
              <a:rPr lang="en-US" cap="none" dirty="0">
                <a:latin typeface="Times New Roman" panose="02020603050405020304" pitchFamily="18" charset="0"/>
                <a:cs typeface="Times New Roman" panose="02020603050405020304" pitchFamily="18" charset="0"/>
              </a:rPr>
              <a:t>edit account settings.</a:t>
            </a:r>
          </a:p>
        </p:txBody>
      </p:sp>
    </p:spTree>
    <p:extLst>
      <p:ext uri="{BB962C8B-B14F-4D97-AF65-F5344CB8AC3E}">
        <p14:creationId xmlns:p14="http://schemas.microsoft.com/office/powerpoint/2010/main" val="210365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181F2-3096-4FEE-8192-5482111FDA5C}"/>
              </a:ext>
            </a:extLst>
          </p:cNvPr>
          <p:cNvSpPr>
            <a:spLocks noGrp="1"/>
          </p:cNvSpPr>
          <p:nvPr>
            <p:ph sz="quarter" idx="13"/>
          </p:nvPr>
        </p:nvSpPr>
        <p:spPr>
          <a:xfrm>
            <a:off x="913774" y="962026"/>
            <a:ext cx="10363826" cy="4829174"/>
          </a:xfrm>
        </p:spPr>
        <p:txBody>
          <a:bodyPr>
            <a:normAutofit/>
          </a:bodyPr>
          <a:lstStyle/>
          <a:p>
            <a:pPr marL="0" indent="0">
              <a:buNone/>
            </a:pPr>
            <a:r>
              <a:rPr lang="en-US" sz="1600" b="1" cap="none" dirty="0">
                <a:latin typeface="Times New Roman" panose="02020603050405020304" pitchFamily="18" charset="0"/>
                <a:cs typeface="Times New Roman" panose="02020603050405020304" pitchFamily="18" charset="0"/>
              </a:rPr>
              <a:t>ADMIN:</a:t>
            </a:r>
          </a:p>
          <a:p>
            <a:pPr lvl="2" algn="just"/>
            <a:r>
              <a:rPr lang="en-US" cap="none" dirty="0">
                <a:latin typeface="Times New Roman" panose="02020603050405020304" pitchFamily="18" charset="0"/>
                <a:cs typeface="Times New Roman" panose="02020603050405020304" pitchFamily="18" charset="0"/>
              </a:rPr>
              <a:t>  Admin Can Add Doctors, edit Doctors, Delete Doctors.</a:t>
            </a:r>
          </a:p>
          <a:p>
            <a:pPr lvl="2" algn="just"/>
            <a:r>
              <a:rPr lang="en-US" cap="none" dirty="0">
                <a:latin typeface="Times New Roman" panose="02020603050405020304" pitchFamily="18" charset="0"/>
                <a:cs typeface="Times New Roman" panose="02020603050405020304" pitchFamily="18" charset="0"/>
              </a:rPr>
              <a:t> Schedule New Doctors Sessions, remove Sessions.</a:t>
            </a:r>
          </a:p>
          <a:p>
            <a:pPr lvl="2" algn="just"/>
            <a:r>
              <a:rPr lang="en-US" cap="none" dirty="0">
                <a:latin typeface="Times New Roman" panose="02020603050405020304" pitchFamily="18" charset="0"/>
                <a:cs typeface="Times New Roman" panose="02020603050405020304" pitchFamily="18" charset="0"/>
              </a:rPr>
              <a:t> View Patients Details.</a:t>
            </a:r>
          </a:p>
          <a:p>
            <a:pPr lvl="2" algn="just"/>
            <a:r>
              <a:rPr lang="en-US" cap="none" dirty="0">
                <a:latin typeface="Times New Roman" panose="02020603050405020304" pitchFamily="18" charset="0"/>
                <a:cs typeface="Times New Roman" panose="02020603050405020304" pitchFamily="18" charset="0"/>
              </a:rPr>
              <a:t> View Booking Of Patients.</a:t>
            </a:r>
          </a:p>
          <a:p>
            <a:pPr marL="914400" lvl="2"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06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model and features of the doctor appointment booking script | by  Anand G | Appkodes Solution | Medium">
            <a:extLst>
              <a:ext uri="{FF2B5EF4-FFF2-40B4-BE49-F238E27FC236}">
                <a16:creationId xmlns:a16="http://schemas.microsoft.com/office/drawing/2014/main" id="{93F4D00F-045C-4E09-8182-99CE5875B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247775"/>
            <a:ext cx="10096500" cy="49299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AC8A0A1-B8EA-481A-8C6B-80B6AB6C09C8}"/>
              </a:ext>
            </a:extLst>
          </p:cNvPr>
          <p:cNvSpPr>
            <a:spLocks noGrp="1"/>
          </p:cNvSpPr>
          <p:nvPr>
            <p:ph type="title"/>
          </p:nvPr>
        </p:nvSpPr>
        <p:spPr>
          <a:xfrm>
            <a:off x="913775" y="76200"/>
            <a:ext cx="10516225" cy="1028700"/>
          </a:xfrm>
        </p:spPr>
        <p:txBody>
          <a:bodyPr>
            <a:normAutofit fontScale="90000"/>
          </a:bodyPr>
          <a:lstStyle/>
          <a:p>
            <a:r>
              <a:rPr lang="en-IN" b="1" dirty="0">
                <a:solidFill>
                  <a:srgbClr val="002060"/>
                </a:solidFill>
                <a:effectLst>
                  <a:outerShdw blurRad="38100" dist="38100" dir="2700000" algn="tl">
                    <a:srgbClr val="000000">
                      <a:alpha val="43137"/>
                    </a:srgbClr>
                  </a:outerShdw>
                </a:effectLst>
              </a:rPr>
              <a:t>Representation of healthcare appointment system</a:t>
            </a:r>
          </a:p>
        </p:txBody>
      </p:sp>
    </p:spTree>
    <p:extLst>
      <p:ext uri="{BB962C8B-B14F-4D97-AF65-F5344CB8AC3E}">
        <p14:creationId xmlns:p14="http://schemas.microsoft.com/office/powerpoint/2010/main" val="401280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7D80-B3FE-423E-93E2-D36AF3A8B69B}"/>
              </a:ext>
            </a:extLst>
          </p:cNvPr>
          <p:cNvSpPr>
            <a:spLocks noGrp="1"/>
          </p:cNvSpPr>
          <p:nvPr>
            <p:ph type="title"/>
          </p:nvPr>
        </p:nvSpPr>
        <p:spPr>
          <a:xfrm>
            <a:off x="1" y="0"/>
            <a:ext cx="12917102" cy="914401"/>
          </a:xfrm>
        </p:spPr>
        <p:txBody>
          <a:bodyPr>
            <a:noAutofit/>
          </a:bodyPr>
          <a:lstStyle/>
          <a:p>
            <a:r>
              <a:rPr lang="en-IN" sz="2400" b="1" dirty="0">
                <a:solidFill>
                  <a:srgbClr val="002060"/>
                </a:solidFill>
                <a:effectLst>
                  <a:outerShdw blurRad="38100" dist="38100" dir="2700000" algn="tl">
                    <a:srgbClr val="000000">
                      <a:alpha val="43137"/>
                    </a:srgbClr>
                  </a:outerShdw>
                </a:effectLst>
              </a:rPr>
              <a:t>6. System Design </a:t>
            </a:r>
            <a:br>
              <a:rPr lang="en-IN" sz="2400" b="1" dirty="0">
                <a:solidFill>
                  <a:srgbClr val="002060"/>
                </a:solidFill>
                <a:effectLst>
                  <a:outerShdw blurRad="38100" dist="38100" dir="2700000" algn="tl">
                    <a:srgbClr val="000000">
                      <a:alpha val="43137"/>
                    </a:srgbClr>
                  </a:outerShdw>
                </a:effectLst>
              </a:rPr>
            </a:br>
            <a:r>
              <a:rPr lang="en-US" sz="2400" b="1" dirty="0">
                <a:solidFill>
                  <a:srgbClr val="002060"/>
                </a:solidFill>
                <a:effectLst>
                  <a:outerShdw blurRad="38100" dist="38100" dir="2700000" algn="tl">
                    <a:srgbClr val="000000">
                      <a:alpha val="43137"/>
                    </a:srgbClr>
                  </a:outerShdw>
                </a:effectLst>
              </a:rPr>
              <a:t>Flowchart Of Healthcare  Appointment System</a:t>
            </a:r>
            <a:endParaRPr lang="en-IN" sz="2400" b="1" dirty="0">
              <a:solidFill>
                <a:srgbClr val="00206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4B71679C-3352-4A4C-8101-29D5F42197F0}"/>
              </a:ext>
            </a:extLst>
          </p:cNvPr>
          <p:cNvPicPr>
            <a:picLocks noChangeAspect="1"/>
          </p:cNvPicPr>
          <p:nvPr/>
        </p:nvPicPr>
        <p:blipFill>
          <a:blip r:embed="rId2"/>
          <a:stretch>
            <a:fillRect/>
          </a:stretch>
        </p:blipFill>
        <p:spPr>
          <a:xfrm>
            <a:off x="3598778" y="914401"/>
            <a:ext cx="5699226" cy="5807914"/>
          </a:xfrm>
          <a:prstGeom prst="rect">
            <a:avLst/>
          </a:prstGeom>
        </p:spPr>
      </p:pic>
    </p:spTree>
    <p:extLst>
      <p:ext uri="{BB962C8B-B14F-4D97-AF65-F5344CB8AC3E}">
        <p14:creationId xmlns:p14="http://schemas.microsoft.com/office/powerpoint/2010/main" val="366340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BE5D-2539-4A53-A833-C97CE1168985}"/>
              </a:ext>
            </a:extLst>
          </p:cNvPr>
          <p:cNvSpPr>
            <a:spLocks noGrp="1"/>
          </p:cNvSpPr>
          <p:nvPr>
            <p:ph type="title"/>
          </p:nvPr>
        </p:nvSpPr>
        <p:spPr>
          <a:xfrm>
            <a:off x="913775" y="276226"/>
            <a:ext cx="10364451" cy="876300"/>
          </a:xfrm>
        </p:spPr>
        <p:txBody>
          <a:bodyPr>
            <a:normAutofit fontScale="90000"/>
          </a:bodyPr>
          <a:lstStyle/>
          <a:p>
            <a:r>
              <a:rPr lang="en-IN" b="1" dirty="0">
                <a:solidFill>
                  <a:srgbClr val="002060"/>
                </a:solidFill>
                <a:effectLst>
                  <a:outerShdw blurRad="38100" dist="38100" dir="2700000" algn="tl">
                    <a:srgbClr val="000000">
                      <a:alpha val="43137"/>
                    </a:srgbClr>
                  </a:outerShdw>
                </a:effectLst>
              </a:rPr>
              <a:t>Entity relationship diagram of Healthcare appointment system</a:t>
            </a:r>
          </a:p>
        </p:txBody>
      </p:sp>
      <p:pic>
        <p:nvPicPr>
          <p:cNvPr id="5" name="Picture 4">
            <a:extLst>
              <a:ext uri="{FF2B5EF4-FFF2-40B4-BE49-F238E27FC236}">
                <a16:creationId xmlns:a16="http://schemas.microsoft.com/office/drawing/2014/main" id="{655AF6A1-E2C0-4BF0-81F8-DF1FC733E4F3}"/>
              </a:ext>
            </a:extLst>
          </p:cNvPr>
          <p:cNvPicPr>
            <a:picLocks noChangeAspect="1"/>
          </p:cNvPicPr>
          <p:nvPr/>
        </p:nvPicPr>
        <p:blipFill>
          <a:blip r:embed="rId2"/>
          <a:stretch>
            <a:fillRect/>
          </a:stretch>
        </p:blipFill>
        <p:spPr>
          <a:xfrm>
            <a:off x="2095650" y="1216783"/>
            <a:ext cx="8000699" cy="5364991"/>
          </a:xfrm>
          <a:prstGeom prst="rect">
            <a:avLst/>
          </a:prstGeom>
        </p:spPr>
      </p:pic>
    </p:spTree>
    <p:extLst>
      <p:ext uri="{BB962C8B-B14F-4D97-AF65-F5344CB8AC3E}">
        <p14:creationId xmlns:p14="http://schemas.microsoft.com/office/powerpoint/2010/main" val="120354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363D-211E-4A05-97B4-421206B09B95}"/>
              </a:ext>
            </a:extLst>
          </p:cNvPr>
          <p:cNvSpPr>
            <a:spLocks noGrp="1"/>
          </p:cNvSpPr>
          <p:nvPr>
            <p:ph type="title"/>
          </p:nvPr>
        </p:nvSpPr>
        <p:spPr>
          <a:xfrm>
            <a:off x="673144" y="239671"/>
            <a:ext cx="10080200" cy="45719"/>
          </a:xfrm>
        </p:spPr>
        <p:txBody>
          <a:bodyPr>
            <a:normAutofit fontScale="90000"/>
          </a:bodyPr>
          <a:lstStyle/>
          <a:p>
            <a:r>
              <a:rPr lang="en-IN" b="1" dirty="0">
                <a:solidFill>
                  <a:srgbClr val="002060"/>
                </a:solidFill>
                <a:effectLst>
                  <a:outerShdw blurRad="38100" dist="38100" dir="2700000" algn="tl">
                    <a:srgbClr val="000000">
                      <a:alpha val="43137"/>
                    </a:srgbClr>
                  </a:outerShdw>
                </a:effectLst>
              </a:rPr>
              <a:t>Use case diagram </a:t>
            </a:r>
          </a:p>
        </p:txBody>
      </p:sp>
      <p:pic>
        <p:nvPicPr>
          <p:cNvPr id="4" name="Picture 3">
            <a:extLst>
              <a:ext uri="{FF2B5EF4-FFF2-40B4-BE49-F238E27FC236}">
                <a16:creationId xmlns:a16="http://schemas.microsoft.com/office/drawing/2014/main" id="{8E756A83-EE70-4C5D-BCE7-BC22149D6892}"/>
              </a:ext>
            </a:extLst>
          </p:cNvPr>
          <p:cNvPicPr>
            <a:picLocks noChangeAspect="1"/>
          </p:cNvPicPr>
          <p:nvPr/>
        </p:nvPicPr>
        <p:blipFill rotWithShape="1">
          <a:blip r:embed="rId2"/>
          <a:srcRect t="5118" b="1814"/>
          <a:stretch/>
        </p:blipFill>
        <p:spPr>
          <a:xfrm>
            <a:off x="3281594" y="572096"/>
            <a:ext cx="5275265" cy="6181004"/>
          </a:xfrm>
          <a:prstGeom prst="rect">
            <a:avLst/>
          </a:prstGeom>
        </p:spPr>
      </p:pic>
      <p:cxnSp>
        <p:nvCxnSpPr>
          <p:cNvPr id="14" name="Straight Connector 13">
            <a:extLst>
              <a:ext uri="{FF2B5EF4-FFF2-40B4-BE49-F238E27FC236}">
                <a16:creationId xmlns:a16="http://schemas.microsoft.com/office/drawing/2014/main" id="{1631C49D-3208-4693-88F0-AB3AFD33670B}"/>
              </a:ext>
            </a:extLst>
          </p:cNvPr>
          <p:cNvCxnSpPr>
            <a:cxnSpLocks/>
          </p:cNvCxnSpPr>
          <p:nvPr/>
        </p:nvCxnSpPr>
        <p:spPr>
          <a:xfrm>
            <a:off x="3715352" y="5929163"/>
            <a:ext cx="1722922" cy="9625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BD34099-7048-428F-85B4-E3303734A100}"/>
              </a:ext>
            </a:extLst>
          </p:cNvPr>
          <p:cNvCxnSpPr>
            <a:cxnSpLocks/>
          </p:cNvCxnSpPr>
          <p:nvPr/>
        </p:nvCxnSpPr>
        <p:spPr>
          <a:xfrm flipV="1">
            <a:off x="6096000" y="4745255"/>
            <a:ext cx="1950720" cy="118390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167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AE16-5DF8-48BD-85F0-63EBF6F46218}"/>
              </a:ext>
            </a:extLst>
          </p:cNvPr>
          <p:cNvSpPr>
            <a:spLocks noGrp="1"/>
          </p:cNvSpPr>
          <p:nvPr>
            <p:ph type="title"/>
          </p:nvPr>
        </p:nvSpPr>
        <p:spPr>
          <a:xfrm>
            <a:off x="913775" y="154004"/>
            <a:ext cx="9799143" cy="644893"/>
          </a:xfrm>
        </p:spPr>
        <p:txBody>
          <a:bodyPr/>
          <a:lstStyle/>
          <a:p>
            <a:r>
              <a:rPr lang="en-IN" b="1" dirty="0">
                <a:solidFill>
                  <a:srgbClr val="002060"/>
                </a:solidFill>
                <a:effectLst>
                  <a:outerShdw blurRad="38100" dist="38100" dir="2700000" algn="tl">
                    <a:srgbClr val="000000">
                      <a:alpha val="43137"/>
                    </a:srgbClr>
                  </a:outerShdw>
                </a:effectLst>
              </a:rPr>
              <a:t>Activity Diagram</a:t>
            </a:r>
          </a:p>
        </p:txBody>
      </p:sp>
      <p:pic>
        <p:nvPicPr>
          <p:cNvPr id="7" name="Picture 6">
            <a:extLst>
              <a:ext uri="{FF2B5EF4-FFF2-40B4-BE49-F238E27FC236}">
                <a16:creationId xmlns:a16="http://schemas.microsoft.com/office/drawing/2014/main" id="{8801B22F-BB1F-47FF-A693-2A042D0E11F9}"/>
              </a:ext>
            </a:extLst>
          </p:cNvPr>
          <p:cNvPicPr>
            <a:picLocks noChangeAspect="1"/>
          </p:cNvPicPr>
          <p:nvPr/>
        </p:nvPicPr>
        <p:blipFill rotWithShape="1">
          <a:blip r:embed="rId2"/>
          <a:srcRect l="15868" t="24476" r="16726" b="2343"/>
          <a:stretch/>
        </p:blipFill>
        <p:spPr>
          <a:xfrm>
            <a:off x="2346957" y="798897"/>
            <a:ext cx="7249429" cy="5902934"/>
          </a:xfrm>
          <a:prstGeom prst="rect">
            <a:avLst/>
          </a:prstGeom>
        </p:spPr>
      </p:pic>
    </p:spTree>
    <p:extLst>
      <p:ext uri="{BB962C8B-B14F-4D97-AF65-F5344CB8AC3E}">
        <p14:creationId xmlns:p14="http://schemas.microsoft.com/office/powerpoint/2010/main" val="409909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7C0D-2DA0-4332-A37E-BB2841240541}"/>
              </a:ext>
            </a:extLst>
          </p:cNvPr>
          <p:cNvSpPr>
            <a:spLocks noGrp="1"/>
          </p:cNvSpPr>
          <p:nvPr>
            <p:ph type="title"/>
          </p:nvPr>
        </p:nvSpPr>
        <p:spPr>
          <a:xfrm>
            <a:off x="913775" y="375385"/>
            <a:ext cx="10424785" cy="940427"/>
          </a:xfrm>
        </p:spPr>
        <p:txBody>
          <a:bodyPr>
            <a:normAutofit/>
          </a:bodyPr>
          <a:lstStyle/>
          <a:p>
            <a:r>
              <a:rPr lang="en-IN" b="1" dirty="0">
                <a:solidFill>
                  <a:srgbClr val="002060"/>
                </a:solidFill>
                <a:effectLst>
                  <a:outerShdw blurRad="38100" dist="38100" dir="2700000" algn="tl">
                    <a:srgbClr val="000000">
                      <a:alpha val="43137"/>
                    </a:srgbClr>
                  </a:outerShdw>
                </a:effectLst>
              </a:rPr>
              <a:t>Database Design </a:t>
            </a:r>
          </a:p>
        </p:txBody>
      </p:sp>
      <p:pic>
        <p:nvPicPr>
          <p:cNvPr id="4" name="Content Placeholder 3">
            <a:extLst>
              <a:ext uri="{FF2B5EF4-FFF2-40B4-BE49-F238E27FC236}">
                <a16:creationId xmlns:a16="http://schemas.microsoft.com/office/drawing/2014/main" id="{F637239B-AA43-41FB-BFA2-56E9D3B54756}"/>
              </a:ext>
            </a:extLst>
          </p:cNvPr>
          <p:cNvPicPr>
            <a:picLocks noGrp="1"/>
          </p:cNvPicPr>
          <p:nvPr>
            <p:ph sz="quarter" idx="13"/>
          </p:nvPr>
        </p:nvPicPr>
        <p:blipFill>
          <a:blip r:embed="rId2">
            <a:extLst>
              <a:ext uri="{28A0092B-C50C-407E-A947-70E740481C1C}">
                <a14:useLocalDpi xmlns:a14="http://schemas.microsoft.com/office/drawing/2010/main" val="0"/>
              </a:ext>
            </a:extLst>
          </a:blip>
          <a:srcRect b="15278"/>
          <a:stretch>
            <a:fillRect/>
          </a:stretch>
        </p:blipFill>
        <p:spPr>
          <a:xfrm>
            <a:off x="1101853" y="2053791"/>
            <a:ext cx="3373897" cy="993805"/>
          </a:xfrm>
          <a:prstGeom prst="rect">
            <a:avLst/>
          </a:prstGeom>
          <a:noFill/>
          <a:ln>
            <a:noFill/>
          </a:ln>
        </p:spPr>
      </p:pic>
      <p:sp>
        <p:nvSpPr>
          <p:cNvPr id="6" name="TextBox 5">
            <a:extLst>
              <a:ext uri="{FF2B5EF4-FFF2-40B4-BE49-F238E27FC236}">
                <a16:creationId xmlns:a16="http://schemas.microsoft.com/office/drawing/2014/main" id="{285FF7E2-5DD8-4C58-A022-B0B15CE2825A}"/>
              </a:ext>
            </a:extLst>
          </p:cNvPr>
          <p:cNvSpPr txBox="1"/>
          <p:nvPr/>
        </p:nvSpPr>
        <p:spPr>
          <a:xfrm>
            <a:off x="-185290" y="1431320"/>
            <a:ext cx="6097604" cy="458074"/>
          </a:xfrm>
          <a:prstGeom prst="rect">
            <a:avLst/>
          </a:prstGeom>
          <a:noFill/>
        </p:spPr>
        <p:txBody>
          <a:bodyPr wrap="square">
            <a:spAutoFit/>
          </a:bodyPr>
          <a:lstStyle/>
          <a:p>
            <a:pPr marL="4318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Admin:</a:t>
            </a:r>
            <a:endParaRPr lang="en-IN" sz="2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8707587E-0497-458F-9E07-F1C1B9B4DBAF}"/>
              </a:ext>
            </a:extLst>
          </p:cNvPr>
          <p:cNvSpPr txBox="1"/>
          <p:nvPr/>
        </p:nvSpPr>
        <p:spPr>
          <a:xfrm>
            <a:off x="-175664" y="3211994"/>
            <a:ext cx="6097604" cy="458074"/>
          </a:xfrm>
          <a:prstGeom prst="rect">
            <a:avLst/>
          </a:prstGeom>
          <a:noFill/>
        </p:spPr>
        <p:txBody>
          <a:bodyPr wrap="square">
            <a:spAutoFit/>
          </a:bodyPr>
          <a:lstStyle/>
          <a:p>
            <a:pPr marL="4318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Doctor: </a:t>
            </a:r>
            <a:endParaRPr lang="en-IN" sz="20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BD3C0B07-091C-4265-9136-7D843E5C08B5}"/>
              </a:ext>
            </a:extLst>
          </p:cNvPr>
          <p:cNvPicPr/>
          <p:nvPr/>
        </p:nvPicPr>
        <p:blipFill rotWithShape="1">
          <a:blip r:embed="rId3">
            <a:extLst>
              <a:ext uri="{28A0092B-C50C-407E-A947-70E740481C1C}">
                <a14:useLocalDpi xmlns:a14="http://schemas.microsoft.com/office/drawing/2010/main" val="0"/>
              </a:ext>
            </a:extLst>
          </a:blip>
          <a:srcRect r="11259" b="3136"/>
          <a:stretch/>
        </p:blipFill>
        <p:spPr>
          <a:xfrm>
            <a:off x="1375570" y="4002545"/>
            <a:ext cx="3908700" cy="2236937"/>
          </a:xfrm>
          <a:prstGeom prst="rect">
            <a:avLst/>
          </a:prstGeom>
          <a:noFill/>
          <a:ln>
            <a:noFill/>
          </a:ln>
        </p:spPr>
      </p:pic>
      <p:sp>
        <p:nvSpPr>
          <p:cNvPr id="11" name="TextBox 10">
            <a:extLst>
              <a:ext uri="{FF2B5EF4-FFF2-40B4-BE49-F238E27FC236}">
                <a16:creationId xmlns:a16="http://schemas.microsoft.com/office/drawing/2014/main" id="{850F3DCC-68AA-411D-8B4B-B92D57170469}"/>
              </a:ext>
            </a:extLst>
          </p:cNvPr>
          <p:cNvSpPr txBox="1"/>
          <p:nvPr/>
        </p:nvSpPr>
        <p:spPr>
          <a:xfrm>
            <a:off x="5481592" y="1315812"/>
            <a:ext cx="6189044" cy="458074"/>
          </a:xfrm>
          <a:prstGeom prst="rect">
            <a:avLst/>
          </a:prstGeom>
          <a:noFill/>
        </p:spPr>
        <p:txBody>
          <a:bodyPr wrap="square">
            <a:spAutoFit/>
          </a:bodyPr>
          <a:lstStyle/>
          <a:p>
            <a:pPr marL="4318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Patient: </a:t>
            </a:r>
            <a:endParaRPr lang="en-IN" sz="2000"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C95F42E6-DB2D-4969-8757-A5C1F728D03D}"/>
              </a:ext>
            </a:extLst>
          </p:cNvPr>
          <p:cNvPicPr/>
          <p:nvPr/>
        </p:nvPicPr>
        <p:blipFill>
          <a:blip r:embed="rId4">
            <a:extLst>
              <a:ext uri="{28A0092B-C50C-407E-A947-70E740481C1C}">
                <a14:useLocalDpi xmlns:a14="http://schemas.microsoft.com/office/drawing/2010/main" val="0"/>
              </a:ext>
            </a:extLst>
          </a:blip>
          <a:srcRect/>
          <a:stretch>
            <a:fillRect/>
          </a:stretch>
        </p:blipFill>
        <p:spPr>
          <a:xfrm>
            <a:off x="6397623" y="2053791"/>
            <a:ext cx="4692524" cy="2355347"/>
          </a:xfrm>
          <a:prstGeom prst="rect">
            <a:avLst/>
          </a:prstGeom>
          <a:noFill/>
          <a:ln>
            <a:noFill/>
          </a:ln>
        </p:spPr>
      </p:pic>
    </p:spTree>
    <p:extLst>
      <p:ext uri="{BB962C8B-B14F-4D97-AF65-F5344CB8AC3E}">
        <p14:creationId xmlns:p14="http://schemas.microsoft.com/office/powerpoint/2010/main" val="212944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E64FD3-C00A-4DBE-AF27-EC35D9119042}"/>
              </a:ext>
            </a:extLst>
          </p:cNvPr>
          <p:cNvPicPr/>
          <p:nvPr/>
        </p:nvPicPr>
        <p:blipFill>
          <a:blip r:embed="rId2"/>
          <a:srcRect r="13555"/>
          <a:stretch>
            <a:fillRect/>
          </a:stretch>
        </p:blipFill>
        <p:spPr>
          <a:xfrm>
            <a:off x="1763093" y="1393625"/>
            <a:ext cx="4628081" cy="2035375"/>
          </a:xfrm>
          <a:prstGeom prst="rect">
            <a:avLst/>
          </a:prstGeom>
          <a:ln>
            <a:noFill/>
          </a:ln>
        </p:spPr>
      </p:pic>
      <p:sp>
        <p:nvSpPr>
          <p:cNvPr id="6" name="TextBox 5">
            <a:extLst>
              <a:ext uri="{FF2B5EF4-FFF2-40B4-BE49-F238E27FC236}">
                <a16:creationId xmlns:a16="http://schemas.microsoft.com/office/drawing/2014/main" id="{DC53C83F-4476-4BDF-8385-859BF42C8981}"/>
              </a:ext>
            </a:extLst>
          </p:cNvPr>
          <p:cNvSpPr txBox="1"/>
          <p:nvPr/>
        </p:nvSpPr>
        <p:spPr>
          <a:xfrm>
            <a:off x="873489" y="821170"/>
            <a:ext cx="6097604" cy="369332"/>
          </a:xfrm>
          <a:prstGeom prst="rect">
            <a:avLst/>
          </a:prstGeom>
          <a:noFill/>
        </p:spPr>
        <p:txBody>
          <a:bodyPr wrap="square">
            <a:spAutoFit/>
          </a:bodyPr>
          <a:lstStyle/>
          <a:p>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Schedule:</a:t>
            </a:r>
            <a:endParaRPr lang="en-IN" dirty="0"/>
          </a:p>
        </p:txBody>
      </p:sp>
      <p:sp>
        <p:nvSpPr>
          <p:cNvPr id="8" name="TextBox 7">
            <a:extLst>
              <a:ext uri="{FF2B5EF4-FFF2-40B4-BE49-F238E27FC236}">
                <a16:creationId xmlns:a16="http://schemas.microsoft.com/office/drawing/2014/main" id="{2C01760F-8FE9-466C-84A1-EBEF779C79AA}"/>
              </a:ext>
            </a:extLst>
          </p:cNvPr>
          <p:cNvSpPr txBox="1"/>
          <p:nvPr/>
        </p:nvSpPr>
        <p:spPr>
          <a:xfrm>
            <a:off x="680983" y="3882008"/>
            <a:ext cx="6097604"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Appointment:</a:t>
            </a:r>
            <a:endParaRPr lang="en-IN" dirty="0"/>
          </a:p>
        </p:txBody>
      </p:sp>
      <p:pic>
        <p:nvPicPr>
          <p:cNvPr id="9" name="Picture 8">
            <a:extLst>
              <a:ext uri="{FF2B5EF4-FFF2-40B4-BE49-F238E27FC236}">
                <a16:creationId xmlns:a16="http://schemas.microsoft.com/office/drawing/2014/main" id="{C4592C0D-4A78-46CB-93FD-A6351D320F3F}"/>
              </a:ext>
            </a:extLst>
          </p:cNvPr>
          <p:cNvPicPr/>
          <p:nvPr/>
        </p:nvPicPr>
        <p:blipFill>
          <a:blip r:embed="rId3"/>
          <a:srcRect r="15664"/>
          <a:stretch>
            <a:fillRect/>
          </a:stretch>
        </p:blipFill>
        <p:spPr>
          <a:xfrm>
            <a:off x="1763093" y="4357096"/>
            <a:ext cx="5114959" cy="1763410"/>
          </a:xfrm>
          <a:prstGeom prst="rect">
            <a:avLst/>
          </a:prstGeom>
          <a:ln>
            <a:noFill/>
          </a:ln>
        </p:spPr>
      </p:pic>
    </p:spTree>
    <p:extLst>
      <p:ext uri="{BB962C8B-B14F-4D97-AF65-F5344CB8AC3E}">
        <p14:creationId xmlns:p14="http://schemas.microsoft.com/office/powerpoint/2010/main" val="87844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6F10-4D8A-4532-9D8B-D94EE399497C}"/>
              </a:ext>
            </a:extLst>
          </p:cNvPr>
          <p:cNvSpPr>
            <a:spLocks noGrp="1"/>
          </p:cNvSpPr>
          <p:nvPr>
            <p:ph type="title"/>
          </p:nvPr>
        </p:nvSpPr>
        <p:spPr>
          <a:xfrm>
            <a:off x="913775" y="180976"/>
            <a:ext cx="10325725" cy="676274"/>
          </a:xfrm>
        </p:spPr>
        <p:txBody>
          <a:bodyPr/>
          <a:lstStyle/>
          <a:p>
            <a:r>
              <a:rPr lang="en-IN" b="1" dirty="0">
                <a:solidFill>
                  <a:srgbClr val="002060"/>
                </a:solidFill>
                <a:effectLst>
                  <a:outerShdw blurRad="38100" dist="38100" dir="2700000" algn="tl">
                    <a:srgbClr val="000000">
                      <a:alpha val="43137"/>
                    </a:srgbClr>
                  </a:outerShdw>
                </a:effectLst>
              </a:rPr>
              <a:t>Home page </a:t>
            </a:r>
          </a:p>
        </p:txBody>
      </p:sp>
      <p:pic>
        <p:nvPicPr>
          <p:cNvPr id="5" name="Picture 4">
            <a:extLst>
              <a:ext uri="{FF2B5EF4-FFF2-40B4-BE49-F238E27FC236}">
                <a16:creationId xmlns:a16="http://schemas.microsoft.com/office/drawing/2014/main" id="{E1A8BD97-E8FD-4B0D-867C-D0BC0C0758C3}"/>
              </a:ext>
            </a:extLst>
          </p:cNvPr>
          <p:cNvPicPr>
            <a:picLocks noChangeAspect="1"/>
          </p:cNvPicPr>
          <p:nvPr/>
        </p:nvPicPr>
        <p:blipFill>
          <a:blip r:embed="rId2"/>
          <a:stretch>
            <a:fillRect/>
          </a:stretch>
        </p:blipFill>
        <p:spPr>
          <a:xfrm>
            <a:off x="673185" y="1133475"/>
            <a:ext cx="10566315" cy="5199948"/>
          </a:xfrm>
          <a:prstGeom prst="rect">
            <a:avLst/>
          </a:prstGeom>
        </p:spPr>
      </p:pic>
    </p:spTree>
    <p:extLst>
      <p:ext uri="{BB962C8B-B14F-4D97-AF65-F5344CB8AC3E}">
        <p14:creationId xmlns:p14="http://schemas.microsoft.com/office/powerpoint/2010/main" val="635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7B2A-4E09-45CE-8424-2408DA0BE3C0}"/>
              </a:ext>
            </a:extLst>
          </p:cNvPr>
          <p:cNvSpPr>
            <a:spLocks noGrp="1"/>
          </p:cNvSpPr>
          <p:nvPr>
            <p:ph type="title"/>
          </p:nvPr>
        </p:nvSpPr>
        <p:spPr>
          <a:xfrm>
            <a:off x="913775" y="618518"/>
            <a:ext cx="9818393" cy="45719"/>
          </a:xfrm>
        </p:spPr>
        <p:txBody>
          <a:bodyPr>
            <a:normAutofit fontScale="90000"/>
          </a:bodyPr>
          <a:lstStyle/>
          <a:p>
            <a:r>
              <a:rPr lang="en-IN" sz="3600" b="1" dirty="0">
                <a:solidFill>
                  <a:srgbClr val="002060"/>
                </a:solidFill>
                <a:effectLst>
                  <a:outerShdw blurRad="38100" dist="38100" dir="2700000" algn="tl">
                    <a:srgbClr val="000000">
                      <a:alpha val="43137"/>
                    </a:srgbClr>
                  </a:outerShdw>
                </a:effectLst>
                <a:cs typeface="Times New Roman" panose="02020603050405020304" pitchFamily="18" charset="0"/>
              </a:rPr>
              <a:t>Contents of Slides</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0D90AF6-66EE-4720-A0E7-D1D6E565312B}"/>
              </a:ext>
            </a:extLst>
          </p:cNvPr>
          <p:cNvSpPr>
            <a:spLocks noGrp="1"/>
          </p:cNvSpPr>
          <p:nvPr>
            <p:ph sz="quarter" idx="13"/>
          </p:nvPr>
        </p:nvSpPr>
        <p:spPr>
          <a:xfrm>
            <a:off x="913773" y="1082381"/>
            <a:ext cx="11441260" cy="6261527"/>
          </a:xfrm>
        </p:spPr>
        <p:txBody>
          <a:bodyPr>
            <a:normAutofit fontScale="55000" lnSpcReduction="20000"/>
          </a:bodyPr>
          <a:lstStyle/>
          <a:p>
            <a:pPr marL="342900" indent="-342900">
              <a:buFont typeface="+mj-lt"/>
              <a:buAutoNum type="arabicPeriod"/>
            </a:pPr>
            <a:r>
              <a:rPr lang="en-IN" sz="3300" cap="none" dirty="0">
                <a:latin typeface="Times New Roman" panose="02020603050405020304" pitchFamily="18" charset="0"/>
                <a:cs typeface="Times New Roman" panose="02020603050405020304" pitchFamily="18" charset="0"/>
              </a:rPr>
              <a:t>Introduction About Organization  And Project</a:t>
            </a:r>
          </a:p>
          <a:p>
            <a:pPr marL="342900" indent="-342900">
              <a:buFont typeface="+mj-lt"/>
              <a:buAutoNum type="arabicPeriod"/>
            </a:pPr>
            <a:r>
              <a:rPr lang="en-IN" sz="3300" cap="none" dirty="0">
                <a:latin typeface="Times New Roman" panose="02020603050405020304" pitchFamily="18" charset="0"/>
                <a:cs typeface="Times New Roman" panose="02020603050405020304" pitchFamily="18" charset="0"/>
              </a:rPr>
              <a:t>Objective  of the Project  </a:t>
            </a:r>
            <a:endParaRPr lang="en-IN" sz="3300" cap="none"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IN" sz="3300" cap="none" dirty="0">
                <a:latin typeface="Times New Roman" panose="02020603050405020304" pitchFamily="18" charset="0"/>
                <a:cs typeface="Times New Roman" panose="02020603050405020304" pitchFamily="18" charset="0"/>
              </a:rPr>
              <a:t>Scope Of The  Project</a:t>
            </a:r>
          </a:p>
          <a:p>
            <a:pPr lvl="1"/>
            <a:r>
              <a:rPr lang="en-IN" sz="3300" cap="none" dirty="0">
                <a:latin typeface="Times New Roman" panose="02020603050405020304" pitchFamily="18" charset="0"/>
                <a:cs typeface="Times New Roman" panose="02020603050405020304" pitchFamily="18" charset="0"/>
              </a:rPr>
              <a:t>Benefits Of The Project</a:t>
            </a:r>
          </a:p>
          <a:p>
            <a:pPr marL="0" indent="0">
              <a:buNone/>
            </a:pPr>
            <a:r>
              <a:rPr lang="en-IN" sz="3300" cap="none" dirty="0">
                <a:latin typeface="Times New Roman" panose="02020603050405020304" pitchFamily="18" charset="0"/>
                <a:cs typeface="Times New Roman" panose="02020603050405020304" pitchFamily="18" charset="0"/>
              </a:rPr>
              <a:t>4. Software Requirement Analysis</a:t>
            </a:r>
          </a:p>
          <a:p>
            <a:pPr marL="0" indent="0">
              <a:buNone/>
            </a:pPr>
            <a:r>
              <a:rPr lang="en-IN" sz="3300" cap="none" dirty="0">
                <a:latin typeface="Times New Roman" panose="02020603050405020304" pitchFamily="18" charset="0"/>
                <a:cs typeface="Times New Roman" panose="02020603050405020304" pitchFamily="18" charset="0"/>
              </a:rPr>
              <a:t>5. Modules Of The Project</a:t>
            </a:r>
          </a:p>
          <a:p>
            <a:pPr marL="0" indent="0">
              <a:buNone/>
            </a:pPr>
            <a:r>
              <a:rPr lang="en-IN" sz="3300" cap="none" dirty="0">
                <a:latin typeface="Times New Roman" panose="02020603050405020304" pitchFamily="18" charset="0"/>
                <a:cs typeface="Times New Roman" panose="02020603050405020304" pitchFamily="18" charset="0"/>
              </a:rPr>
              <a:t>6. System Design</a:t>
            </a:r>
          </a:p>
          <a:p>
            <a:pPr lvl="2"/>
            <a:r>
              <a:rPr lang="en-IN" sz="3300" cap="none" dirty="0">
                <a:latin typeface="Times New Roman" panose="02020603050405020304" pitchFamily="18" charset="0"/>
                <a:cs typeface="Times New Roman" panose="02020603050405020304" pitchFamily="18" charset="0"/>
              </a:rPr>
              <a:t>Flowchart</a:t>
            </a:r>
          </a:p>
          <a:p>
            <a:pPr lvl="2"/>
            <a:r>
              <a:rPr lang="en-IN" sz="3300" cap="none" dirty="0">
                <a:latin typeface="Times New Roman" panose="02020603050405020304" pitchFamily="18" charset="0"/>
                <a:cs typeface="Times New Roman" panose="02020603050405020304" pitchFamily="18" charset="0"/>
              </a:rPr>
              <a:t>Entity Relationship Diagram </a:t>
            </a:r>
          </a:p>
          <a:p>
            <a:pPr lvl="2"/>
            <a:r>
              <a:rPr lang="en-IN" sz="3300" cap="none" dirty="0">
                <a:latin typeface="Times New Roman" panose="02020603050405020304" pitchFamily="18" charset="0"/>
                <a:cs typeface="Times New Roman" panose="02020603050405020304" pitchFamily="18" charset="0"/>
              </a:rPr>
              <a:t>Use case Diagram</a:t>
            </a:r>
          </a:p>
          <a:p>
            <a:pPr lvl="2"/>
            <a:r>
              <a:rPr lang="en-IN" sz="3300" cap="none" dirty="0">
                <a:latin typeface="Times New Roman" panose="02020603050405020304" pitchFamily="18" charset="0"/>
                <a:cs typeface="Times New Roman" panose="02020603050405020304" pitchFamily="18" charset="0"/>
              </a:rPr>
              <a:t>Activity Diagram </a:t>
            </a:r>
          </a:p>
          <a:p>
            <a:pPr lvl="2"/>
            <a:r>
              <a:rPr lang="en-IN" sz="3300" cap="none" dirty="0">
                <a:latin typeface="Times New Roman" panose="02020603050405020304" pitchFamily="18" charset="0"/>
                <a:cs typeface="Times New Roman" panose="02020603050405020304" pitchFamily="18" charset="0"/>
              </a:rPr>
              <a:t>Database Design </a:t>
            </a:r>
          </a:p>
          <a:p>
            <a:pPr marL="0" indent="0">
              <a:buNone/>
            </a:pPr>
            <a:r>
              <a:rPr lang="en-IN" sz="3300" cap="none" dirty="0">
                <a:latin typeface="Times New Roman" panose="02020603050405020304" pitchFamily="18" charset="0"/>
                <a:cs typeface="Times New Roman" panose="02020603050405020304" pitchFamily="18" charset="0"/>
              </a:rPr>
              <a:t>7. Screen Shots</a:t>
            </a:r>
          </a:p>
          <a:p>
            <a:pPr marL="0" indent="0">
              <a:buNone/>
            </a:pPr>
            <a:r>
              <a:rPr lang="en-IN" sz="3300" cap="none" dirty="0">
                <a:latin typeface="Times New Roman" panose="02020603050405020304" pitchFamily="18" charset="0"/>
                <a:cs typeface="Times New Roman" panose="02020603050405020304" pitchFamily="18" charset="0"/>
              </a:rPr>
              <a:t>8. Future Scope</a:t>
            </a:r>
          </a:p>
          <a:p>
            <a:pPr marL="0" indent="0">
              <a:buNone/>
            </a:pPr>
            <a:r>
              <a:rPr lang="en-IN" sz="3300" cap="none" dirty="0">
                <a:latin typeface="Times New Roman" panose="02020603050405020304" pitchFamily="18" charset="0"/>
                <a:cs typeface="Times New Roman" panose="02020603050405020304" pitchFamily="18" charset="0"/>
              </a:rPr>
              <a:t>9. Conclusion</a:t>
            </a:r>
          </a:p>
          <a:p>
            <a:pPr marL="0" indent="0">
              <a:buNone/>
            </a:pPr>
            <a:r>
              <a:rPr lang="en-IN" sz="2100" cap="none" dirty="0">
                <a:latin typeface="Times New Roman" panose="02020603050405020304" pitchFamily="18" charset="0"/>
                <a:cs typeface="Times New Roman" panose="02020603050405020304" pitchFamily="18" charset="0"/>
              </a:rPr>
              <a:t>        </a:t>
            </a:r>
          </a:p>
          <a:p>
            <a:pPr marL="0" indent="0">
              <a:buNone/>
            </a:pPr>
            <a:r>
              <a:rPr lang="en-IN" sz="1800" cap="none" dirty="0">
                <a:latin typeface="Times New Roman" panose="02020603050405020304" pitchFamily="18" charset="0"/>
                <a:cs typeface="Times New Roman" panose="02020603050405020304" pitchFamily="18" charset="0"/>
              </a:rPr>
              <a:t>      </a:t>
            </a:r>
          </a:p>
          <a:p>
            <a:pPr marL="0" indent="0">
              <a:buNone/>
            </a:pPr>
            <a:endParaRPr lang="en-IN" sz="1800"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70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45F7-BFE8-4465-9913-6C2F1AAE53B4}"/>
              </a:ext>
            </a:extLst>
          </p:cNvPr>
          <p:cNvSpPr>
            <a:spLocks noGrp="1"/>
          </p:cNvSpPr>
          <p:nvPr>
            <p:ph type="title"/>
          </p:nvPr>
        </p:nvSpPr>
        <p:spPr>
          <a:xfrm>
            <a:off x="913776" y="238126"/>
            <a:ext cx="10354300" cy="952500"/>
          </a:xfrm>
        </p:spPr>
        <p:txBody>
          <a:bodyPr/>
          <a:lstStyle/>
          <a:p>
            <a:r>
              <a:rPr lang="en-IN" b="1" dirty="0">
                <a:solidFill>
                  <a:srgbClr val="002060"/>
                </a:solidFill>
                <a:effectLst>
                  <a:outerShdw blurRad="38100" dist="38100" dir="2700000" algn="tl">
                    <a:srgbClr val="000000">
                      <a:alpha val="43137"/>
                    </a:srgbClr>
                  </a:outerShdw>
                </a:effectLst>
              </a:rPr>
              <a:t>Register page</a:t>
            </a:r>
          </a:p>
        </p:txBody>
      </p:sp>
      <p:pic>
        <p:nvPicPr>
          <p:cNvPr id="5" name="Content Placeholder 4">
            <a:extLst>
              <a:ext uri="{FF2B5EF4-FFF2-40B4-BE49-F238E27FC236}">
                <a16:creationId xmlns:a16="http://schemas.microsoft.com/office/drawing/2014/main" id="{437C2BC4-FB75-4C62-B278-C6FDE33E1F51}"/>
              </a:ext>
            </a:extLst>
          </p:cNvPr>
          <p:cNvPicPr>
            <a:picLocks noGrp="1" noChangeAspect="1"/>
          </p:cNvPicPr>
          <p:nvPr>
            <p:ph sz="quarter" idx="13"/>
          </p:nvPr>
        </p:nvPicPr>
        <p:blipFill>
          <a:blip r:embed="rId2"/>
          <a:stretch>
            <a:fillRect/>
          </a:stretch>
        </p:blipFill>
        <p:spPr>
          <a:xfrm>
            <a:off x="1254619" y="1190625"/>
            <a:ext cx="10013457" cy="5229425"/>
          </a:xfrm>
        </p:spPr>
      </p:pic>
    </p:spTree>
    <p:extLst>
      <p:ext uri="{BB962C8B-B14F-4D97-AF65-F5344CB8AC3E}">
        <p14:creationId xmlns:p14="http://schemas.microsoft.com/office/powerpoint/2010/main" val="81301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89CF-A592-436B-98A9-74E26669F585}"/>
              </a:ext>
            </a:extLst>
          </p:cNvPr>
          <p:cNvSpPr>
            <a:spLocks noGrp="1"/>
          </p:cNvSpPr>
          <p:nvPr>
            <p:ph type="title"/>
          </p:nvPr>
        </p:nvSpPr>
        <p:spPr>
          <a:xfrm>
            <a:off x="913776" y="390526"/>
            <a:ext cx="10029866" cy="876300"/>
          </a:xfrm>
        </p:spPr>
        <p:txBody>
          <a:bodyPr/>
          <a:lstStyle/>
          <a:p>
            <a:r>
              <a:rPr lang="en-IN" b="1" dirty="0">
                <a:solidFill>
                  <a:srgbClr val="002060"/>
                </a:solidFill>
                <a:effectLst>
                  <a:outerShdw blurRad="38100" dist="38100" dir="2700000" algn="tl">
                    <a:srgbClr val="000000">
                      <a:alpha val="43137"/>
                    </a:srgbClr>
                  </a:outerShdw>
                </a:effectLst>
              </a:rPr>
              <a:t>Patient Dashboard</a:t>
            </a:r>
          </a:p>
        </p:txBody>
      </p:sp>
      <p:pic>
        <p:nvPicPr>
          <p:cNvPr id="5" name="Picture 4">
            <a:extLst>
              <a:ext uri="{FF2B5EF4-FFF2-40B4-BE49-F238E27FC236}">
                <a16:creationId xmlns:a16="http://schemas.microsoft.com/office/drawing/2014/main" id="{6B9B4D41-8718-446D-97B3-A2D51B9B6295}"/>
              </a:ext>
            </a:extLst>
          </p:cNvPr>
          <p:cNvPicPr>
            <a:picLocks noChangeAspect="1"/>
          </p:cNvPicPr>
          <p:nvPr/>
        </p:nvPicPr>
        <p:blipFill>
          <a:blip r:embed="rId2"/>
          <a:stretch>
            <a:fillRect/>
          </a:stretch>
        </p:blipFill>
        <p:spPr>
          <a:xfrm>
            <a:off x="1181060" y="1266826"/>
            <a:ext cx="10292254" cy="5200648"/>
          </a:xfrm>
          <a:prstGeom prst="rect">
            <a:avLst/>
          </a:prstGeom>
        </p:spPr>
      </p:pic>
    </p:spTree>
    <p:extLst>
      <p:ext uri="{BB962C8B-B14F-4D97-AF65-F5344CB8AC3E}">
        <p14:creationId xmlns:p14="http://schemas.microsoft.com/office/powerpoint/2010/main" val="10321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2A32-D4CE-447B-B00C-A32FAC61841F}"/>
              </a:ext>
            </a:extLst>
          </p:cNvPr>
          <p:cNvSpPr>
            <a:spLocks noGrp="1"/>
          </p:cNvSpPr>
          <p:nvPr>
            <p:ph type="title"/>
          </p:nvPr>
        </p:nvSpPr>
        <p:spPr>
          <a:xfrm>
            <a:off x="913775" y="152401"/>
            <a:ext cx="10364451" cy="933450"/>
          </a:xfrm>
        </p:spPr>
        <p:txBody>
          <a:bodyPr>
            <a:normAutofit/>
          </a:bodyPr>
          <a:lstStyle/>
          <a:p>
            <a:r>
              <a:rPr lang="en-IN" b="1" dirty="0">
                <a:solidFill>
                  <a:srgbClr val="002060"/>
                </a:solidFill>
                <a:effectLst>
                  <a:outerShdw blurRad="38100" dist="38100" dir="2700000" algn="tl">
                    <a:srgbClr val="000000">
                      <a:alpha val="43137"/>
                    </a:srgbClr>
                  </a:outerShdw>
                </a:effectLst>
              </a:rPr>
              <a:t>Doctor dashboard</a:t>
            </a:r>
          </a:p>
        </p:txBody>
      </p:sp>
      <p:pic>
        <p:nvPicPr>
          <p:cNvPr id="5" name="Picture 4">
            <a:extLst>
              <a:ext uri="{FF2B5EF4-FFF2-40B4-BE49-F238E27FC236}">
                <a16:creationId xmlns:a16="http://schemas.microsoft.com/office/drawing/2014/main" id="{5FBD65E4-DD27-4F89-B526-620CFD1ED8B0}"/>
              </a:ext>
            </a:extLst>
          </p:cNvPr>
          <p:cNvPicPr>
            <a:picLocks noChangeAspect="1"/>
          </p:cNvPicPr>
          <p:nvPr/>
        </p:nvPicPr>
        <p:blipFill>
          <a:blip r:embed="rId2"/>
          <a:stretch>
            <a:fillRect/>
          </a:stretch>
        </p:blipFill>
        <p:spPr>
          <a:xfrm>
            <a:off x="913776" y="1085852"/>
            <a:ext cx="10598040" cy="5328426"/>
          </a:xfrm>
          <a:prstGeom prst="rect">
            <a:avLst/>
          </a:prstGeom>
        </p:spPr>
      </p:pic>
    </p:spTree>
    <p:extLst>
      <p:ext uri="{BB962C8B-B14F-4D97-AF65-F5344CB8AC3E}">
        <p14:creationId xmlns:p14="http://schemas.microsoft.com/office/powerpoint/2010/main" val="142511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1F5-A15E-4440-A957-3216F95C36C9}"/>
              </a:ext>
            </a:extLst>
          </p:cNvPr>
          <p:cNvSpPr>
            <a:spLocks noGrp="1"/>
          </p:cNvSpPr>
          <p:nvPr>
            <p:ph type="title"/>
          </p:nvPr>
        </p:nvSpPr>
        <p:spPr>
          <a:xfrm>
            <a:off x="913775" y="209551"/>
            <a:ext cx="10364451" cy="857250"/>
          </a:xfrm>
        </p:spPr>
        <p:txBody>
          <a:bodyPr/>
          <a:lstStyle/>
          <a:p>
            <a:r>
              <a:rPr lang="en-IN" b="1" dirty="0">
                <a:solidFill>
                  <a:srgbClr val="002060"/>
                </a:solidFill>
                <a:effectLst>
                  <a:outerShdw blurRad="38100" dist="38100" dir="2700000" algn="tl">
                    <a:srgbClr val="000000">
                      <a:alpha val="43137"/>
                    </a:srgbClr>
                  </a:outerShdw>
                </a:effectLst>
              </a:rPr>
              <a:t>Admin</a:t>
            </a:r>
            <a:r>
              <a:rPr lang="en-IN" dirty="0">
                <a:effectLst>
                  <a:outerShdw blurRad="38100" dist="38100" dir="2700000" algn="tl">
                    <a:srgbClr val="000000">
                      <a:alpha val="43137"/>
                    </a:srgbClr>
                  </a:outerShdw>
                </a:effectLst>
              </a:rPr>
              <a:t> </a:t>
            </a:r>
            <a:r>
              <a:rPr lang="en-IN" b="1" dirty="0">
                <a:solidFill>
                  <a:srgbClr val="002060"/>
                </a:solidFill>
                <a:effectLst>
                  <a:outerShdw blurRad="38100" dist="38100" dir="2700000" algn="tl">
                    <a:srgbClr val="000000">
                      <a:alpha val="43137"/>
                    </a:srgbClr>
                  </a:outerShdw>
                </a:effectLst>
              </a:rPr>
              <a:t>Dashboard</a:t>
            </a:r>
            <a:endParaRPr lang="en-IN"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7825BF2B-BA4F-4893-BDA6-B005C811B18B}"/>
              </a:ext>
            </a:extLst>
          </p:cNvPr>
          <p:cNvPicPr>
            <a:picLocks noChangeAspect="1"/>
          </p:cNvPicPr>
          <p:nvPr/>
        </p:nvPicPr>
        <p:blipFill>
          <a:blip r:embed="rId2"/>
          <a:stretch>
            <a:fillRect/>
          </a:stretch>
        </p:blipFill>
        <p:spPr>
          <a:xfrm>
            <a:off x="1151821" y="1066801"/>
            <a:ext cx="10364451" cy="5457432"/>
          </a:xfrm>
          <a:prstGeom prst="rect">
            <a:avLst/>
          </a:prstGeom>
        </p:spPr>
      </p:pic>
    </p:spTree>
    <p:extLst>
      <p:ext uri="{BB962C8B-B14F-4D97-AF65-F5344CB8AC3E}">
        <p14:creationId xmlns:p14="http://schemas.microsoft.com/office/powerpoint/2010/main" val="235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4324-651D-4F31-97B3-310F70B7FCB9}"/>
              </a:ext>
            </a:extLst>
          </p:cNvPr>
          <p:cNvSpPr>
            <a:spLocks noGrp="1"/>
          </p:cNvSpPr>
          <p:nvPr>
            <p:ph type="title"/>
          </p:nvPr>
        </p:nvSpPr>
        <p:spPr>
          <a:xfrm>
            <a:off x="913775" y="381000"/>
            <a:ext cx="10364451" cy="733425"/>
          </a:xfrm>
        </p:spPr>
        <p:txBody>
          <a:bodyPr/>
          <a:lstStyle/>
          <a:p>
            <a:r>
              <a:rPr lang="en-IN" b="1" dirty="0">
                <a:solidFill>
                  <a:srgbClr val="002060"/>
                </a:solidFill>
                <a:effectLst>
                  <a:outerShdw blurRad="38100" dist="38100" dir="2700000" algn="tl">
                    <a:srgbClr val="000000">
                      <a:alpha val="43137"/>
                    </a:srgbClr>
                  </a:outerShdw>
                </a:effectLst>
              </a:rPr>
              <a:t>Booking appointment</a:t>
            </a:r>
          </a:p>
        </p:txBody>
      </p:sp>
      <p:pic>
        <p:nvPicPr>
          <p:cNvPr id="5" name="Picture 4">
            <a:extLst>
              <a:ext uri="{FF2B5EF4-FFF2-40B4-BE49-F238E27FC236}">
                <a16:creationId xmlns:a16="http://schemas.microsoft.com/office/drawing/2014/main" id="{E65B7364-7851-43A7-BCC4-C8D15DD3F817}"/>
              </a:ext>
            </a:extLst>
          </p:cNvPr>
          <p:cNvPicPr>
            <a:picLocks noChangeAspect="1"/>
          </p:cNvPicPr>
          <p:nvPr/>
        </p:nvPicPr>
        <p:blipFill>
          <a:blip r:embed="rId2"/>
          <a:stretch>
            <a:fillRect/>
          </a:stretch>
        </p:blipFill>
        <p:spPr>
          <a:xfrm>
            <a:off x="913774" y="1141542"/>
            <a:ext cx="10694293" cy="5505256"/>
          </a:xfrm>
          <a:prstGeom prst="rect">
            <a:avLst/>
          </a:prstGeom>
        </p:spPr>
      </p:pic>
    </p:spTree>
    <p:extLst>
      <p:ext uri="{BB962C8B-B14F-4D97-AF65-F5344CB8AC3E}">
        <p14:creationId xmlns:p14="http://schemas.microsoft.com/office/powerpoint/2010/main" val="87707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C353-4811-405E-9246-8257AD3BBC9C}"/>
              </a:ext>
            </a:extLst>
          </p:cNvPr>
          <p:cNvSpPr>
            <a:spLocks noGrp="1"/>
          </p:cNvSpPr>
          <p:nvPr>
            <p:ph type="title"/>
          </p:nvPr>
        </p:nvSpPr>
        <p:spPr>
          <a:xfrm>
            <a:off x="913776" y="618517"/>
            <a:ext cx="9231252" cy="45719"/>
          </a:xfrm>
        </p:spPr>
        <p:txBody>
          <a:bodyPr>
            <a:noAutofit/>
          </a:bodyPr>
          <a:lstStyle/>
          <a:p>
            <a:r>
              <a:rPr lang="en-IN" b="1" dirty="0">
                <a:solidFill>
                  <a:srgbClr val="002060"/>
                </a:solidFill>
                <a:effectLst>
                  <a:outerShdw blurRad="38100" dist="38100" dir="2700000" algn="tl">
                    <a:srgbClr val="000000">
                      <a:alpha val="43137"/>
                    </a:srgbClr>
                  </a:outerShdw>
                </a:effectLst>
              </a:rPr>
              <a:t>Schedule  session</a:t>
            </a:r>
          </a:p>
        </p:txBody>
      </p:sp>
      <p:pic>
        <p:nvPicPr>
          <p:cNvPr id="6" name="Picture 5">
            <a:extLst>
              <a:ext uri="{FF2B5EF4-FFF2-40B4-BE49-F238E27FC236}">
                <a16:creationId xmlns:a16="http://schemas.microsoft.com/office/drawing/2014/main" id="{D49D9CAF-AD6E-4966-BFE9-D407E310CF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759772" y="1018545"/>
            <a:ext cx="10636540" cy="5478507"/>
          </a:xfrm>
          <a:prstGeom prst="rect">
            <a:avLst/>
          </a:prstGeom>
          <a:noFill/>
          <a:ln>
            <a:noFill/>
          </a:ln>
        </p:spPr>
      </p:pic>
    </p:spTree>
    <p:extLst>
      <p:ext uri="{BB962C8B-B14F-4D97-AF65-F5344CB8AC3E}">
        <p14:creationId xmlns:p14="http://schemas.microsoft.com/office/powerpoint/2010/main" val="20773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04C2-3C8A-41CC-9CB2-2C760C13B51F}"/>
              </a:ext>
            </a:extLst>
          </p:cNvPr>
          <p:cNvSpPr>
            <a:spLocks noGrp="1"/>
          </p:cNvSpPr>
          <p:nvPr>
            <p:ph type="title"/>
          </p:nvPr>
        </p:nvSpPr>
        <p:spPr>
          <a:xfrm>
            <a:off x="913775" y="618518"/>
            <a:ext cx="9905021" cy="382510"/>
          </a:xfrm>
        </p:spPr>
        <p:txBody>
          <a:bodyPr>
            <a:normAutofit fontScale="90000"/>
          </a:bodyPr>
          <a:lstStyle/>
          <a:p>
            <a:r>
              <a:rPr lang="en-IN" b="1" dirty="0">
                <a:solidFill>
                  <a:srgbClr val="002060"/>
                </a:solidFill>
                <a:effectLst>
                  <a:outerShdw blurRad="38100" dist="38100" dir="2700000" algn="tl">
                    <a:srgbClr val="000000">
                      <a:alpha val="43137"/>
                    </a:srgbClr>
                  </a:outerShdw>
                </a:effectLst>
              </a:rPr>
              <a:t>Service page</a:t>
            </a:r>
            <a:endParaRPr lang="en-IN" dirty="0"/>
          </a:p>
        </p:txBody>
      </p:sp>
      <p:pic>
        <p:nvPicPr>
          <p:cNvPr id="4" name="Picture 3">
            <a:extLst>
              <a:ext uri="{FF2B5EF4-FFF2-40B4-BE49-F238E27FC236}">
                <a16:creationId xmlns:a16="http://schemas.microsoft.com/office/drawing/2014/main" id="{10139706-1B94-4846-9A43-E8DECC86F9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925482" y="1153464"/>
            <a:ext cx="10341036" cy="5333963"/>
          </a:xfrm>
          <a:prstGeom prst="rect">
            <a:avLst/>
          </a:prstGeom>
          <a:noFill/>
          <a:ln>
            <a:noFill/>
          </a:ln>
        </p:spPr>
      </p:pic>
    </p:spTree>
    <p:extLst>
      <p:ext uri="{BB962C8B-B14F-4D97-AF65-F5344CB8AC3E}">
        <p14:creationId xmlns:p14="http://schemas.microsoft.com/office/powerpoint/2010/main" val="345181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A874-7EA3-4E46-B1F9-60199B4D6A55}"/>
              </a:ext>
            </a:extLst>
          </p:cNvPr>
          <p:cNvSpPr>
            <a:spLocks noGrp="1"/>
          </p:cNvSpPr>
          <p:nvPr>
            <p:ph type="title"/>
          </p:nvPr>
        </p:nvSpPr>
        <p:spPr>
          <a:xfrm>
            <a:off x="913775" y="266701"/>
            <a:ext cx="10241905" cy="840204"/>
          </a:xfrm>
        </p:spPr>
        <p:txBody>
          <a:bodyPr/>
          <a:lstStyle/>
          <a:p>
            <a:r>
              <a:rPr lang="en-US" b="1" i="0" dirty="0">
                <a:solidFill>
                  <a:srgbClr val="002060"/>
                </a:solidFill>
                <a:effectLst>
                  <a:outerShdw blurRad="38100" dist="38100" dir="2700000" algn="tl">
                    <a:srgbClr val="000000">
                      <a:alpha val="43137"/>
                    </a:srgbClr>
                  </a:outerShdw>
                </a:effectLst>
              </a:rPr>
              <a:t>Future Scope</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2FB2515-B1FC-440C-9A71-7E181D56E3C0}"/>
              </a:ext>
            </a:extLst>
          </p:cNvPr>
          <p:cNvSpPr>
            <a:spLocks noGrp="1"/>
          </p:cNvSpPr>
          <p:nvPr>
            <p:ph sz="quarter" idx="13"/>
          </p:nvPr>
        </p:nvSpPr>
        <p:spPr>
          <a:xfrm>
            <a:off x="808523" y="1247775"/>
            <a:ext cx="10645540" cy="6741193"/>
          </a:xfrm>
        </p:spPr>
        <p:txBody>
          <a:bodyPr>
            <a:normAutofit fontScale="77500" lnSpcReduction="20000"/>
          </a:bodyPr>
          <a:lstStyle/>
          <a:p>
            <a:pPr algn="just"/>
            <a:r>
              <a:rPr lang="en-US" sz="2300" b="1" cap="none" dirty="0">
                <a:solidFill>
                  <a:srgbClr val="000000"/>
                </a:solidFill>
                <a:latin typeface="Times New Roman" panose="02020603050405020304" pitchFamily="18" charset="0"/>
                <a:cs typeface="Times New Roman" panose="02020603050405020304" pitchFamily="18" charset="0"/>
              </a:rPr>
              <a:t>Advance Report :</a:t>
            </a:r>
          </a:p>
          <a:p>
            <a:pPr marL="0" indent="0" algn="just">
              <a:buNone/>
            </a:pPr>
            <a:r>
              <a:rPr lang="en-US" b="0" i="0" dirty="0">
                <a:solidFill>
                  <a:srgbClr val="000000"/>
                </a:solidFill>
                <a:effectLst/>
                <a:latin typeface="Open Sans" panose="020B0604020202020204" pitchFamily="34" charset="0"/>
              </a:rPr>
              <a:t>     </a:t>
            </a:r>
            <a:r>
              <a:rPr lang="en-US"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2300" b="0" i="0" cap="none" dirty="0">
                <a:solidFill>
                  <a:srgbClr val="000000"/>
                </a:solidFill>
                <a:effectLst/>
                <a:latin typeface="Times New Roman" panose="02020603050405020304" pitchFamily="18" charset="0"/>
                <a:cs typeface="Times New Roman" panose="02020603050405020304" pitchFamily="18" charset="0"/>
              </a:rPr>
              <a:t>Think About Adding More Detailed Report</a:t>
            </a:r>
            <a:r>
              <a:rPr lang="en-US" sz="2300" cap="none" dirty="0">
                <a:solidFill>
                  <a:srgbClr val="000000"/>
                </a:solidFill>
                <a:latin typeface="Times New Roman" panose="02020603050405020304" pitchFamily="18" charset="0"/>
                <a:cs typeface="Times New Roman" panose="02020603050405020304" pitchFamily="18" charset="0"/>
              </a:rPr>
              <a:t>s To Help Healthcare Administrator Make Smarter Decision. This report could show thinks like trends in appointments and how healthcare providers are doing.</a:t>
            </a:r>
          </a:p>
          <a:p>
            <a:pPr marL="0" indent="0" algn="just">
              <a:buNone/>
            </a:pPr>
            <a:endParaRPr lang="en-US" sz="2300" cap="none" dirty="0">
              <a:solidFill>
                <a:srgbClr val="000000"/>
              </a:solidFill>
              <a:latin typeface="Times New Roman" panose="02020603050405020304" pitchFamily="18" charset="0"/>
              <a:cs typeface="Times New Roman" panose="02020603050405020304" pitchFamily="18" charset="0"/>
            </a:endParaRPr>
          </a:p>
          <a:p>
            <a:pPr algn="just"/>
            <a:r>
              <a:rPr lang="en-US" sz="2300" b="1" cap="none" dirty="0">
                <a:solidFill>
                  <a:srgbClr val="000000"/>
                </a:solidFill>
                <a:latin typeface="Times New Roman" panose="02020603050405020304" pitchFamily="18" charset="0"/>
                <a:cs typeface="Times New Roman" panose="02020603050405020304" pitchFamily="18" charset="0"/>
              </a:rPr>
              <a:t>Telemedicine :</a:t>
            </a:r>
          </a:p>
          <a:p>
            <a:pPr marL="0" indent="0" algn="just">
              <a:buNone/>
            </a:pPr>
            <a:r>
              <a:rPr lang="en-US" sz="2300" cap="none" dirty="0">
                <a:solidFill>
                  <a:srgbClr val="000000"/>
                </a:solidFill>
                <a:latin typeface="Times New Roman" panose="02020603050405020304" pitchFamily="18" charset="0"/>
                <a:cs typeface="Times New Roman" panose="02020603050405020304" pitchFamily="18" charset="0"/>
              </a:rPr>
              <a:t>          Consider  adding the ability for patient to  have video appointments with healthcare providers. This can make healthcare more connivant specially for people who can’t visit in person.</a:t>
            </a:r>
          </a:p>
          <a:p>
            <a:pPr marL="0" indent="0" algn="just">
              <a:buNone/>
            </a:pPr>
            <a:endParaRPr lang="en-US" sz="2100" cap="none" dirty="0">
              <a:solidFill>
                <a:srgbClr val="000000"/>
              </a:solidFill>
              <a:latin typeface="Times New Roman" panose="02020603050405020304" pitchFamily="18" charset="0"/>
              <a:cs typeface="Times New Roman" panose="02020603050405020304" pitchFamily="18" charset="0"/>
            </a:endParaRPr>
          </a:p>
          <a:p>
            <a:pPr algn="just"/>
            <a:r>
              <a:rPr lang="en-US" sz="2300" b="1" cap="none" dirty="0">
                <a:solidFill>
                  <a:srgbClr val="000000"/>
                </a:solidFill>
                <a:latin typeface="Times New Roman" panose="02020603050405020304" pitchFamily="18" charset="0"/>
                <a:cs typeface="Times New Roman" panose="02020603050405020304" pitchFamily="18" charset="0"/>
              </a:rPr>
              <a:t>Better Mobile App :</a:t>
            </a:r>
          </a:p>
          <a:p>
            <a:pPr marL="0" indent="0" algn="just">
              <a:buNone/>
            </a:pPr>
            <a:r>
              <a:rPr lang="en-US" sz="2300" cap="none" dirty="0">
                <a:solidFill>
                  <a:srgbClr val="000000"/>
                </a:solidFill>
                <a:latin typeface="Times New Roman" panose="02020603050405020304" pitchFamily="18" charset="0"/>
                <a:cs typeface="Times New Roman" panose="02020603050405020304" pitchFamily="18" charset="0"/>
              </a:rPr>
              <a:t>             Keep working on the mobile app to make it easier for people to book an manage appointments from their phone.</a:t>
            </a:r>
          </a:p>
          <a:p>
            <a:pPr marL="0" indent="0" algn="just">
              <a:buNone/>
            </a:pPr>
            <a:endParaRPr lang="en-US" sz="2300" cap="none" dirty="0">
              <a:solidFill>
                <a:srgbClr val="000000"/>
              </a:solidFill>
              <a:latin typeface="Times New Roman" panose="02020603050405020304" pitchFamily="18" charset="0"/>
              <a:cs typeface="Times New Roman" panose="02020603050405020304" pitchFamily="18" charset="0"/>
            </a:endParaRPr>
          </a:p>
          <a:p>
            <a:pPr algn="just"/>
            <a:r>
              <a:rPr lang="en-US" sz="2300" b="1" cap="none" dirty="0">
                <a:solidFill>
                  <a:srgbClr val="000000"/>
                </a:solidFill>
                <a:latin typeface="Times New Roman" panose="02020603050405020304" pitchFamily="18" charset="0"/>
                <a:cs typeface="Times New Roman" panose="02020603050405020304" pitchFamily="18" charset="0"/>
              </a:rPr>
              <a:t>Smart scheduling : </a:t>
            </a:r>
          </a:p>
          <a:p>
            <a:pPr marL="0" indent="0" algn="just">
              <a:buNone/>
            </a:pPr>
            <a:r>
              <a:rPr lang="en-US" sz="2300" b="1" cap="none" dirty="0">
                <a:solidFill>
                  <a:srgbClr val="000000"/>
                </a:solidFill>
                <a:latin typeface="Times New Roman" panose="02020603050405020304" pitchFamily="18" charset="0"/>
                <a:cs typeface="Times New Roman" panose="02020603050405020304" pitchFamily="18" charset="0"/>
              </a:rPr>
              <a:t>            </a:t>
            </a:r>
            <a:r>
              <a:rPr lang="en-US" sz="2300" cap="none" dirty="0">
                <a:solidFill>
                  <a:srgbClr val="000000"/>
                </a:solidFill>
                <a:latin typeface="Times New Roman" panose="02020603050405020304" pitchFamily="18" charset="0"/>
                <a:cs typeface="Times New Roman" panose="02020603050405020304" pitchFamily="18" charset="0"/>
              </a:rPr>
              <a:t>Explore using  smart computer programs to help schedule appointments And make scheduling flexible .</a:t>
            </a:r>
          </a:p>
          <a:p>
            <a:pPr marL="0" indent="0" algn="just">
              <a:buNone/>
            </a:pPr>
            <a:endParaRPr lang="en-US" sz="2300" cap="none" dirty="0">
              <a:solidFill>
                <a:srgbClr val="000000"/>
              </a:solidFill>
              <a:latin typeface="Times New Roman" panose="02020603050405020304" pitchFamily="18" charset="0"/>
              <a:cs typeface="Times New Roman" panose="02020603050405020304" pitchFamily="18" charset="0"/>
            </a:endParaRPr>
          </a:p>
          <a:p>
            <a:pPr algn="just"/>
            <a:endParaRPr lang="en-US" sz="1800" cap="none"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800" cap="none"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800" b="0" i="0" dirty="0">
                <a:solidFill>
                  <a:srgbClr val="000000"/>
                </a:solidFill>
                <a:effectLst/>
                <a:latin typeface="Open Sans" panose="020B0604020202020204" pitchFamily="34" charset="0"/>
              </a:rPr>
              <a:t>        </a:t>
            </a:r>
          </a:p>
        </p:txBody>
      </p:sp>
    </p:spTree>
    <p:extLst>
      <p:ext uri="{BB962C8B-B14F-4D97-AF65-F5344CB8AC3E}">
        <p14:creationId xmlns:p14="http://schemas.microsoft.com/office/powerpoint/2010/main" val="260173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BDA4-0DC0-4753-8979-2DC69435B674}"/>
              </a:ext>
            </a:extLst>
          </p:cNvPr>
          <p:cNvSpPr>
            <a:spLocks noGrp="1"/>
          </p:cNvSpPr>
          <p:nvPr>
            <p:ph type="title"/>
          </p:nvPr>
        </p:nvSpPr>
        <p:spPr>
          <a:xfrm>
            <a:off x="913775" y="618517"/>
            <a:ext cx="10364451" cy="772133"/>
          </a:xfrm>
        </p:spPr>
        <p:txBody>
          <a:bodyPr/>
          <a:lstStyle/>
          <a:p>
            <a:r>
              <a:rPr lang="en-IN" b="1" dirty="0">
                <a:solidFill>
                  <a:srgbClr val="002060"/>
                </a:solidFill>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D34C42EB-1232-4A2D-B46D-AB9DD7A458EC}"/>
              </a:ext>
            </a:extLst>
          </p:cNvPr>
          <p:cNvSpPr>
            <a:spLocks noGrp="1"/>
          </p:cNvSpPr>
          <p:nvPr>
            <p:ph sz="quarter" idx="13"/>
          </p:nvPr>
        </p:nvSpPr>
        <p:spPr>
          <a:xfrm>
            <a:off x="913773" y="1571625"/>
            <a:ext cx="11002001" cy="4667857"/>
          </a:xfrm>
        </p:spPr>
        <p:txBody>
          <a:bodyPr>
            <a:normAutofit/>
          </a:bodyPr>
          <a:lstStyle/>
          <a:p>
            <a:pPr marL="0" marR="584200" lvl="0" indent="0" algn="just">
              <a:spcBef>
                <a:spcPts val="760"/>
              </a:spcBef>
              <a:spcAft>
                <a:spcPts val="0"/>
              </a:spcAft>
              <a:buNone/>
            </a:pPr>
            <a:r>
              <a:rPr lang="en-US" sz="1600" cap="none" dirty="0">
                <a:effectLst/>
                <a:latin typeface="Times New Roman" panose="02020603050405020304" pitchFamily="18" charset="0"/>
              </a:rPr>
              <a:t>The</a:t>
            </a:r>
            <a:r>
              <a:rPr lang="en-US" sz="1600" cap="none" spc="155" dirty="0">
                <a:effectLst/>
                <a:latin typeface="Times New Roman" panose="02020603050405020304" pitchFamily="18" charset="0"/>
              </a:rPr>
              <a:t> </a:t>
            </a:r>
            <a:r>
              <a:rPr lang="en-US" sz="1600" cap="none" dirty="0">
                <a:effectLst/>
                <a:latin typeface="Times New Roman" panose="02020603050405020304" pitchFamily="18" charset="0"/>
              </a:rPr>
              <a:t>Conclusion</a:t>
            </a:r>
            <a:r>
              <a:rPr lang="en-US" sz="1600" cap="none" spc="135" dirty="0">
                <a:effectLst/>
                <a:latin typeface="Times New Roman" panose="02020603050405020304" pitchFamily="18" charset="0"/>
              </a:rPr>
              <a:t> </a:t>
            </a:r>
            <a:r>
              <a:rPr lang="en-US" sz="1600" cap="none" dirty="0">
                <a:effectLst/>
                <a:latin typeface="Times New Roman" panose="02020603050405020304" pitchFamily="18" charset="0"/>
              </a:rPr>
              <a:t>Of</a:t>
            </a:r>
            <a:r>
              <a:rPr lang="en-US" sz="1600" cap="none" spc="105" dirty="0">
                <a:effectLst/>
                <a:latin typeface="Times New Roman" panose="02020603050405020304" pitchFamily="18" charset="0"/>
              </a:rPr>
              <a:t> </a:t>
            </a:r>
            <a:r>
              <a:rPr lang="en-US" sz="1600" cap="none" dirty="0">
                <a:effectLst/>
                <a:latin typeface="Times New Roman" panose="02020603050405020304" pitchFamily="18" charset="0"/>
              </a:rPr>
              <a:t>Our</a:t>
            </a:r>
            <a:r>
              <a:rPr lang="en-US" sz="1600" cap="none" spc="120" dirty="0">
                <a:effectLst/>
                <a:latin typeface="Times New Roman" panose="02020603050405020304" pitchFamily="18" charset="0"/>
              </a:rPr>
              <a:t> </a:t>
            </a:r>
            <a:r>
              <a:rPr lang="en-US" sz="1600" cap="none" dirty="0">
                <a:effectLst/>
                <a:latin typeface="Times New Roman" panose="02020603050405020304" pitchFamily="18" charset="0"/>
              </a:rPr>
              <a:t>Project</a:t>
            </a:r>
            <a:r>
              <a:rPr lang="en-US" sz="1600" cap="none" spc="190" dirty="0">
                <a:effectLst/>
                <a:latin typeface="Times New Roman" panose="02020603050405020304" pitchFamily="18" charset="0"/>
              </a:rPr>
              <a:t> </a:t>
            </a:r>
            <a:r>
              <a:rPr lang="en-US" sz="1600" cap="none" dirty="0">
                <a:effectLst/>
                <a:latin typeface="Times New Roman" panose="02020603050405020304" pitchFamily="18" charset="0"/>
              </a:rPr>
              <a:t>Is</a:t>
            </a:r>
            <a:r>
              <a:rPr lang="en-US" sz="1600" cap="none" spc="150" dirty="0">
                <a:effectLst/>
                <a:latin typeface="Times New Roman" panose="02020603050405020304" pitchFamily="18" charset="0"/>
              </a:rPr>
              <a:t> </a:t>
            </a:r>
            <a:r>
              <a:rPr lang="en-US" sz="1600" cap="none" dirty="0">
                <a:effectLst/>
                <a:latin typeface="Times New Roman" panose="02020603050405020304" pitchFamily="18" charset="0"/>
              </a:rPr>
              <a:t>Valuable.</a:t>
            </a:r>
            <a:r>
              <a:rPr lang="en-US" sz="1600" cap="none" spc="150" dirty="0">
                <a:effectLst/>
                <a:latin typeface="Times New Roman" panose="02020603050405020304" pitchFamily="18" charset="0"/>
              </a:rPr>
              <a:t> </a:t>
            </a:r>
            <a:r>
              <a:rPr lang="en-US" sz="1600" cap="none" dirty="0">
                <a:effectLst/>
                <a:latin typeface="Times New Roman" panose="02020603050405020304" pitchFamily="18" charset="0"/>
              </a:rPr>
              <a:t>In</a:t>
            </a:r>
            <a:r>
              <a:rPr lang="en-US" sz="1600" cap="none" spc="140" dirty="0">
                <a:effectLst/>
                <a:latin typeface="Times New Roman" panose="02020603050405020304" pitchFamily="18" charset="0"/>
              </a:rPr>
              <a:t> </a:t>
            </a:r>
            <a:r>
              <a:rPr lang="en-US" sz="1600" cap="none" dirty="0">
                <a:effectLst/>
                <a:latin typeface="Times New Roman" panose="02020603050405020304" pitchFamily="18" charset="0"/>
              </a:rPr>
              <a:t>Future</a:t>
            </a:r>
            <a:r>
              <a:rPr lang="en-US" sz="1600" cap="none" spc="115" dirty="0">
                <a:effectLst/>
                <a:latin typeface="Times New Roman" panose="02020603050405020304" pitchFamily="18" charset="0"/>
              </a:rPr>
              <a:t> </a:t>
            </a:r>
            <a:r>
              <a:rPr lang="en-US" sz="1600" cap="none" dirty="0">
                <a:effectLst/>
                <a:latin typeface="Times New Roman" panose="02020603050405020304" pitchFamily="18" charset="0"/>
              </a:rPr>
              <a:t>If</a:t>
            </a:r>
            <a:r>
              <a:rPr lang="en-US" sz="1600" cap="none" spc="120" dirty="0">
                <a:effectLst/>
                <a:latin typeface="Times New Roman" panose="02020603050405020304" pitchFamily="18" charset="0"/>
              </a:rPr>
              <a:t> </a:t>
            </a:r>
            <a:r>
              <a:rPr lang="en-US" sz="1600" cap="none" dirty="0">
                <a:effectLst/>
                <a:latin typeface="Times New Roman" panose="02020603050405020304" pitchFamily="18" charset="0"/>
              </a:rPr>
              <a:t>We</a:t>
            </a:r>
            <a:r>
              <a:rPr lang="en-US" sz="1600" cap="none" spc="135" dirty="0">
                <a:effectLst/>
                <a:latin typeface="Times New Roman" panose="02020603050405020304" pitchFamily="18" charset="0"/>
              </a:rPr>
              <a:t> </a:t>
            </a:r>
            <a:r>
              <a:rPr lang="en-US" sz="1600" cap="none" dirty="0">
                <a:effectLst/>
                <a:latin typeface="Times New Roman" panose="02020603050405020304" pitchFamily="18" charset="0"/>
              </a:rPr>
              <a:t>Get</a:t>
            </a:r>
            <a:r>
              <a:rPr lang="en-US" sz="1600" cap="none" spc="165" dirty="0">
                <a:effectLst/>
                <a:latin typeface="Times New Roman" panose="02020603050405020304" pitchFamily="18" charset="0"/>
              </a:rPr>
              <a:t> </a:t>
            </a:r>
            <a:r>
              <a:rPr lang="en-US" sz="1600" cap="none" dirty="0">
                <a:effectLst/>
                <a:latin typeface="Times New Roman" panose="02020603050405020304" pitchFamily="18" charset="0"/>
              </a:rPr>
              <a:t>Chance</a:t>
            </a:r>
            <a:r>
              <a:rPr lang="en-US" sz="1600" cap="none" spc="140" dirty="0">
                <a:effectLst/>
                <a:latin typeface="Times New Roman" panose="02020603050405020304" pitchFamily="18" charset="0"/>
              </a:rPr>
              <a:t> </a:t>
            </a:r>
            <a:r>
              <a:rPr lang="en-US" sz="1600" cap="none" dirty="0">
                <a:effectLst/>
                <a:latin typeface="Times New Roman" panose="02020603050405020304" pitchFamily="18" charset="0"/>
              </a:rPr>
              <a:t>We</a:t>
            </a:r>
            <a:r>
              <a:rPr lang="en-US" sz="1600" cap="none" spc="130" dirty="0">
                <a:effectLst/>
                <a:latin typeface="Times New Roman" panose="02020603050405020304" pitchFamily="18" charset="0"/>
              </a:rPr>
              <a:t> </a:t>
            </a:r>
            <a:r>
              <a:rPr lang="en-US" sz="1600" cap="none" dirty="0">
                <a:effectLst/>
                <a:latin typeface="Times New Roman" panose="02020603050405020304" pitchFamily="18" charset="0"/>
              </a:rPr>
              <a:t>Will</a:t>
            </a:r>
            <a:r>
              <a:rPr lang="en-US" sz="1600" cap="none" spc="-285" dirty="0">
                <a:effectLst/>
                <a:latin typeface="Times New Roman" panose="02020603050405020304" pitchFamily="18" charset="0"/>
              </a:rPr>
              <a:t> </a:t>
            </a:r>
            <a:r>
              <a:rPr lang="en-US" sz="1600" cap="none" dirty="0">
                <a:effectLst/>
                <a:latin typeface="Times New Roman" panose="02020603050405020304" pitchFamily="18" charset="0"/>
              </a:rPr>
              <a:t>Develop</a:t>
            </a:r>
            <a:r>
              <a:rPr lang="en-US" sz="1600" cap="none" spc="5" dirty="0">
                <a:effectLst/>
                <a:latin typeface="Times New Roman" panose="02020603050405020304" pitchFamily="18" charset="0"/>
              </a:rPr>
              <a:t> </a:t>
            </a:r>
            <a:r>
              <a:rPr lang="en-US" sz="1600" cap="none" dirty="0">
                <a:effectLst/>
                <a:latin typeface="Times New Roman" panose="02020603050405020304" pitchFamily="18" charset="0"/>
              </a:rPr>
              <a:t>This Website</a:t>
            </a:r>
            <a:r>
              <a:rPr lang="en-US" sz="1600" cap="none" spc="25" dirty="0">
                <a:effectLst/>
                <a:latin typeface="Times New Roman" panose="02020603050405020304" pitchFamily="18" charset="0"/>
              </a:rPr>
              <a:t> </a:t>
            </a:r>
            <a:r>
              <a:rPr lang="en-US" sz="1600" cap="none" dirty="0">
                <a:effectLst/>
                <a:latin typeface="Times New Roman" panose="02020603050405020304" pitchFamily="18" charset="0"/>
              </a:rPr>
              <a:t>For</a:t>
            </a:r>
            <a:r>
              <a:rPr lang="en-US" sz="1600" cap="none" spc="15" dirty="0">
                <a:effectLst/>
                <a:latin typeface="Times New Roman" panose="02020603050405020304" pitchFamily="18" charset="0"/>
              </a:rPr>
              <a:t> </a:t>
            </a:r>
            <a:r>
              <a:rPr lang="en-US" sz="1600" cap="none" dirty="0">
                <a:effectLst/>
                <a:latin typeface="Times New Roman" panose="02020603050405020304" pitchFamily="18" charset="0"/>
              </a:rPr>
              <a:t>Large</a:t>
            </a:r>
            <a:r>
              <a:rPr lang="en-US" sz="1600" cap="none" spc="5" dirty="0">
                <a:effectLst/>
                <a:latin typeface="Times New Roman" panose="02020603050405020304" pitchFamily="18" charset="0"/>
              </a:rPr>
              <a:t> </a:t>
            </a:r>
            <a:r>
              <a:rPr lang="en-US" sz="1600" cap="none" dirty="0">
                <a:effectLst/>
                <a:latin typeface="Times New Roman" panose="02020603050405020304" pitchFamily="18" charset="0"/>
              </a:rPr>
              <a:t>Volume.” HealthCare Appointment Scheduling System” </a:t>
            </a:r>
          </a:p>
          <a:p>
            <a:pPr marL="0" lvl="0" indent="0" algn="just">
              <a:spcAft>
                <a:spcPts val="800"/>
              </a:spcAft>
              <a:buNone/>
            </a:pPr>
            <a:r>
              <a:rPr lang="en-US" sz="1600" cap="none" dirty="0">
                <a:effectLst/>
                <a:latin typeface="Times New Roman" panose="02020603050405020304" pitchFamily="18" charset="0"/>
              </a:rPr>
              <a:t>Manual System Has Many Limitations For Doctors And As Well As For Patients Like Doctors Cant Promote Their Clinic In More Efficient Manner And Patient Find It Hard To Locate Certain Specialty Doctor In Less Time But In Online System Doctors Can Promote Their Clinics To Larger Patients Base And Patients Can Find Doctors As Per Their Certain Requirements In Less Time .</a:t>
            </a:r>
          </a:p>
          <a:p>
            <a:pPr marL="0" lvl="0" indent="0" algn="just">
              <a:spcAft>
                <a:spcPts val="800"/>
              </a:spcAft>
              <a:buNone/>
            </a:pPr>
            <a:r>
              <a:rPr lang="en-US" sz="1600" cap="none" dirty="0">
                <a:effectLst/>
                <a:latin typeface="Times New Roman" panose="02020603050405020304" pitchFamily="18" charset="0"/>
              </a:rPr>
              <a:t>Doctors Using These Online System Can Check Their Reviews , And They Can Predict That Their  Work Is Going In Right Direction Or Not.</a:t>
            </a:r>
          </a:p>
          <a:p>
            <a:pPr marL="0" lvl="0" indent="0" algn="just">
              <a:spcAft>
                <a:spcPts val="800"/>
              </a:spcAft>
              <a:buNone/>
            </a:pPr>
            <a:r>
              <a:rPr lang="en-US" sz="1600" cap="none" dirty="0">
                <a:effectLst/>
                <a:latin typeface="Times New Roman" panose="02020603050405020304" pitchFamily="18" charset="0"/>
              </a:rPr>
              <a:t>Patients Can Find Any Specialty Doctor As Per Their Illness Require By Just Searching In online System Which Also Provide Them Doctor Near Their Localities.</a:t>
            </a:r>
          </a:p>
          <a:p>
            <a:pPr marL="0" indent="0">
              <a:spcAft>
                <a:spcPts val="800"/>
              </a:spcAft>
              <a:buNone/>
            </a:pPr>
            <a:endParaRPr lang="en-US" sz="1800"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74301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DDA697-7049-4AFB-8871-39CB80BE2F2B}"/>
              </a:ext>
            </a:extLst>
          </p:cNvPr>
          <p:cNvSpPr txBox="1"/>
          <p:nvPr/>
        </p:nvSpPr>
        <p:spPr>
          <a:xfrm>
            <a:off x="2733675" y="2358509"/>
            <a:ext cx="7010400" cy="1200329"/>
          </a:xfrm>
          <a:prstGeom prst="rect">
            <a:avLst/>
          </a:prstGeom>
          <a:noFill/>
        </p:spPr>
        <p:txBody>
          <a:bodyPr wrap="square">
            <a:spAutoFit/>
          </a:bodyPr>
          <a:lstStyle/>
          <a:p>
            <a:pPr marL="0" indent="0">
              <a:buNone/>
            </a:pPr>
            <a:r>
              <a:rPr lang="en-IN" sz="3200" b="1" dirty="0">
                <a:solidFill>
                  <a:srgbClr val="002060"/>
                </a:solidFill>
                <a:latin typeface="Times New Roman" panose="02020603050405020304" pitchFamily="18" charset="0"/>
                <a:cs typeface="Times New Roman" panose="02020603050405020304" pitchFamily="18" charset="0"/>
              </a:rPr>
              <a:t>           </a:t>
            </a:r>
            <a:r>
              <a:rPr lang="en-IN" sz="7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7095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41AE-7ED0-4681-969E-26F48053B665}"/>
              </a:ext>
            </a:extLst>
          </p:cNvPr>
          <p:cNvSpPr>
            <a:spLocks noGrp="1"/>
          </p:cNvSpPr>
          <p:nvPr>
            <p:ph type="title"/>
          </p:nvPr>
        </p:nvSpPr>
        <p:spPr>
          <a:xfrm>
            <a:off x="913775" y="452388"/>
            <a:ext cx="10364451" cy="1155032"/>
          </a:xfrm>
        </p:spPr>
        <p:txBody>
          <a:bodyPr/>
          <a:lstStyle/>
          <a:p>
            <a:r>
              <a:rPr lang="en-IN" b="1" dirty="0">
                <a:solidFill>
                  <a:srgbClr val="002060"/>
                </a:solidFill>
                <a:effectLst>
                  <a:outerShdw blurRad="38100" dist="38100" dir="2700000" algn="tl">
                    <a:srgbClr val="000000">
                      <a:alpha val="43137"/>
                    </a:srgbClr>
                  </a:outerShdw>
                </a:effectLst>
              </a:rPr>
              <a:t>1. Introduction of organization</a:t>
            </a:r>
          </a:p>
        </p:txBody>
      </p:sp>
      <p:sp>
        <p:nvSpPr>
          <p:cNvPr id="3" name="Content Placeholder 2">
            <a:extLst>
              <a:ext uri="{FF2B5EF4-FFF2-40B4-BE49-F238E27FC236}">
                <a16:creationId xmlns:a16="http://schemas.microsoft.com/office/drawing/2014/main" id="{8B539E36-10BC-4941-A092-AC53C80E249A}"/>
              </a:ext>
            </a:extLst>
          </p:cNvPr>
          <p:cNvSpPr>
            <a:spLocks noGrp="1"/>
          </p:cNvSpPr>
          <p:nvPr>
            <p:ph sz="quarter" idx="13"/>
          </p:nvPr>
        </p:nvSpPr>
        <p:spPr>
          <a:xfrm>
            <a:off x="913774" y="1607420"/>
            <a:ext cx="10363826" cy="4918508"/>
          </a:xfrm>
        </p:spPr>
        <p:txBody>
          <a:bodyPr>
            <a:normAutofit/>
          </a:bodyPr>
          <a:lstStyle/>
          <a:p>
            <a:pPr algn="just"/>
            <a:r>
              <a:rPr lang="en-IN" sz="1800" b="1" dirty="0">
                <a:effectLst/>
                <a:latin typeface="Times New Roman" panose="02020603050405020304" pitchFamily="18" charset="0"/>
                <a:ea typeface="Times New Roman" panose="02020603050405020304" pitchFamily="18" charset="0"/>
              </a:rPr>
              <a:t> </a:t>
            </a:r>
            <a:r>
              <a:rPr lang="en-IN" sz="1800" cap="none" dirty="0">
                <a:effectLst/>
                <a:latin typeface="Times New Roman" panose="02020603050405020304" pitchFamily="18" charset="0"/>
                <a:ea typeface="Times New Roman" panose="02020603050405020304" pitchFamily="18" charset="0"/>
              </a:rPr>
              <a:t>PAARSH INFOTECH PVT LTD Is The Software Development Company In Nashik, India. </a:t>
            </a:r>
          </a:p>
          <a:p>
            <a:pPr algn="just"/>
            <a:r>
              <a:rPr lang="en-IN" sz="1800" cap="none" dirty="0">
                <a:effectLst/>
                <a:latin typeface="Times New Roman" panose="02020603050405020304" pitchFamily="18" charset="0"/>
                <a:ea typeface="Times New Roman" panose="02020603050405020304" pitchFamily="18" charset="0"/>
              </a:rPr>
              <a:t>It Was Established In 2018.</a:t>
            </a:r>
          </a:p>
          <a:p>
            <a:pPr algn="just"/>
            <a:r>
              <a:rPr lang="en-US" sz="1800" b="0" i="0" cap="none" dirty="0">
                <a:solidFill>
                  <a:srgbClr val="202124"/>
                </a:solidFill>
                <a:effectLst/>
                <a:latin typeface="Times New Roman" panose="02020603050405020304" pitchFamily="18" charset="0"/>
                <a:cs typeface="Times New Roman" panose="02020603050405020304" pitchFamily="18" charset="0"/>
              </a:rPr>
              <a:t>PAARSH INFOTECH Is In The Business Of Providing Web &amp; Mobile Base Applications. It Creates Innovative IT Solutions And Provide IT Enabled Services To Delight Customer Worldwide And Build Relationship Based On Trust , Value And Professionalism . </a:t>
            </a:r>
            <a:endPar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1800" marR="431800" algn="just">
              <a:lnSpc>
                <a:spcPct val="150000"/>
              </a:lnSpc>
              <a:spcAft>
                <a:spcPts val="0"/>
              </a:spcAft>
            </a:pPr>
            <a:r>
              <a:rPr lang="en-IN" b="1" cap="none" dirty="0">
                <a:latin typeface="Times New Roman" panose="02020603050405020304" pitchFamily="18" charset="0"/>
                <a:cs typeface="Times New Roman" panose="02020603050405020304" pitchFamily="18" charset="0"/>
              </a:rPr>
              <a:t>Their </a:t>
            </a:r>
            <a:r>
              <a:rPr lang="en-IN" sz="1800" b="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Specialties :</a:t>
            </a:r>
            <a:endParaRPr lang="en-IN" sz="1800" b="1"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0" marR="431800" indent="0" algn="just">
              <a:lnSpc>
                <a:spcPct val="150000"/>
              </a:lnSpc>
              <a:spcAft>
                <a:spcPts val="0"/>
              </a:spcAft>
              <a:buNone/>
            </a:pPr>
            <a:r>
              <a:rPr lang="en-IN" sz="1800" cap="none" dirty="0">
                <a:effectLst/>
                <a:latin typeface="Times New Roman" panose="02020603050405020304" pitchFamily="18" charset="0"/>
                <a:ea typeface="Times New Roman" panose="02020603050405020304" pitchFamily="18" charset="0"/>
              </a:rPr>
              <a:t>Software Development, Digital Marketing, Social Media Marketing, Web Development, Graphic Designing, Logo Designing, IOS App Development, And Android Development.</a:t>
            </a:r>
          </a:p>
          <a:p>
            <a:endParaRPr lang="en-IN" dirty="0"/>
          </a:p>
        </p:txBody>
      </p:sp>
    </p:spTree>
    <p:extLst>
      <p:ext uri="{BB962C8B-B14F-4D97-AF65-F5344CB8AC3E}">
        <p14:creationId xmlns:p14="http://schemas.microsoft.com/office/powerpoint/2010/main" val="162135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8D8B-4EAC-4D99-AE92-D489EDE6F106}"/>
              </a:ext>
            </a:extLst>
          </p:cNvPr>
          <p:cNvSpPr>
            <a:spLocks noGrp="1"/>
          </p:cNvSpPr>
          <p:nvPr>
            <p:ph type="title"/>
          </p:nvPr>
        </p:nvSpPr>
        <p:spPr>
          <a:xfrm>
            <a:off x="913774" y="151792"/>
            <a:ext cx="10011401" cy="1330499"/>
          </a:xfrm>
        </p:spPr>
        <p:txBody>
          <a:bodyPr/>
          <a:lstStyle/>
          <a:p>
            <a:r>
              <a:rPr lang="en-IN" b="1" dirty="0">
                <a:solidFill>
                  <a:srgbClr val="002060"/>
                </a:solidFill>
                <a:effectLst>
                  <a:outerShdw blurRad="38100" dist="38100" dir="2700000" algn="tl">
                    <a:srgbClr val="000000">
                      <a:alpha val="43137"/>
                    </a:srgbClr>
                  </a:outerShdw>
                </a:effectLst>
              </a:rPr>
              <a:t> introduction of Project</a:t>
            </a:r>
          </a:p>
        </p:txBody>
      </p:sp>
      <p:sp>
        <p:nvSpPr>
          <p:cNvPr id="3" name="Content Placeholder 2">
            <a:extLst>
              <a:ext uri="{FF2B5EF4-FFF2-40B4-BE49-F238E27FC236}">
                <a16:creationId xmlns:a16="http://schemas.microsoft.com/office/drawing/2014/main" id="{AA856D6B-84BC-4A21-B757-D78C2461B23F}"/>
              </a:ext>
            </a:extLst>
          </p:cNvPr>
          <p:cNvSpPr>
            <a:spLocks noGrp="1"/>
          </p:cNvSpPr>
          <p:nvPr>
            <p:ph sz="quarter" idx="13"/>
          </p:nvPr>
        </p:nvSpPr>
        <p:spPr>
          <a:xfrm>
            <a:off x="913774" y="1212783"/>
            <a:ext cx="10459076" cy="5226518"/>
          </a:xfrm>
        </p:spPr>
        <p:txBody>
          <a:bodyPr>
            <a:normAutofit fontScale="92500" lnSpcReduction="10000"/>
          </a:bodyPr>
          <a:lstStyle/>
          <a:p>
            <a:pPr algn="just">
              <a:lnSpc>
                <a:spcPct val="160000"/>
              </a:lnSpc>
            </a:pPr>
            <a:r>
              <a:rPr lang="en-US" sz="1800" cap="none" dirty="0">
                <a:latin typeface="Times New Roman" panose="02020603050405020304" pitchFamily="18" charset="0"/>
                <a:cs typeface="Times New Roman" panose="02020603050405020304" pitchFamily="18" charset="0"/>
              </a:rPr>
              <a:t>HealthCare Appointment Scheduling System </a:t>
            </a:r>
            <a:r>
              <a:rPr lang="en-US" sz="1800" b="0" i="0" cap="none" dirty="0">
                <a:effectLst/>
                <a:latin typeface="Times New Roman" panose="02020603050405020304" pitchFamily="18" charset="0"/>
                <a:cs typeface="Times New Roman" panose="02020603050405020304" pitchFamily="18" charset="0"/>
              </a:rPr>
              <a:t>Project Helps A Certain Medical Establishment Such As A Clinic Or A Hospital Clients/Patients To Request An Appointment With A </a:t>
            </a:r>
            <a:r>
              <a:rPr lang="en-US" sz="1800" b="0" i="0" strike="noStrike" cap="non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Doctor</a:t>
            </a:r>
            <a:r>
              <a:rPr lang="en-US" sz="1800" b="0" i="0" cap="none" dirty="0">
                <a:effectLst/>
                <a:latin typeface="Times New Roman" panose="02020603050405020304" pitchFamily="18" charset="0"/>
                <a:cs typeface="Times New Roman" panose="02020603050405020304" pitchFamily="18" charset="0"/>
              </a:rPr>
              <a:t> Online. This Project Can Also Help </a:t>
            </a:r>
            <a:r>
              <a:rPr lang="en-US" sz="1800" b="0" i="0" strike="noStrike" cap="non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Doctors</a:t>
            </a:r>
            <a:r>
              <a:rPr lang="en-US" sz="1800" b="0" i="0" cap="none" dirty="0">
                <a:effectLst/>
                <a:latin typeface="Times New Roman" panose="02020603050405020304" pitchFamily="18" charset="0"/>
                <a:cs typeface="Times New Roman" panose="02020603050405020304" pitchFamily="18" charset="0"/>
              </a:rPr>
              <a:t> To Manage The Schedules Of Their Appointments With Their Patients. This </a:t>
            </a:r>
            <a:r>
              <a:rPr lang="en-US" sz="1800" cap="none" dirty="0">
                <a:latin typeface="Times New Roman" panose="02020603050405020304" pitchFamily="18" charset="0"/>
                <a:cs typeface="Times New Roman" panose="02020603050405020304" pitchFamily="18" charset="0"/>
              </a:rPr>
              <a:t> HealthCare Appointment Scheduling System </a:t>
            </a:r>
            <a:r>
              <a:rPr lang="en-US" sz="1800" b="0" i="0" cap="none" dirty="0">
                <a:effectLst/>
                <a:latin typeface="Times New Roman" panose="02020603050405020304" pitchFamily="18" charset="0"/>
                <a:cs typeface="Times New Roman" panose="02020603050405020304" pitchFamily="18" charset="0"/>
              </a:rPr>
              <a:t>Will Organize The Schedules Of Each Patient's Appointment, Which Will Be Submitted As A Request To The Doctor They Have Selected.</a:t>
            </a:r>
          </a:p>
          <a:p>
            <a:pPr algn="just">
              <a:lnSpc>
                <a:spcPct val="160000"/>
              </a:lnSpc>
            </a:pPr>
            <a:r>
              <a:rPr lang="en-US" sz="1800" b="0" i="0" cap="none" dirty="0">
                <a:effectLst/>
                <a:latin typeface="Times New Roman" panose="02020603050405020304" pitchFamily="18" charset="0"/>
                <a:cs typeface="Times New Roman" panose="02020603050405020304" pitchFamily="18" charset="0"/>
              </a:rPr>
              <a:t> The System Has 3 Sides Which Are The Administrator, The Doctor, And The Patient. The System Admin Will Populate The List Of The </a:t>
            </a:r>
            <a:r>
              <a:rPr lang="en-US" sz="1800" b="0" i="0" strike="noStrike" cap="non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Doctors</a:t>
            </a:r>
            <a:r>
              <a:rPr lang="en-US" sz="1800" b="0" i="0" cap="none" dirty="0">
                <a:effectLst/>
                <a:latin typeface="Times New Roman" panose="02020603050405020304" pitchFamily="18" charset="0"/>
                <a:cs typeface="Times New Roman" panose="02020603050405020304" pitchFamily="18" charset="0"/>
              </a:rPr>
              <a:t> With Their Specialties And Along With The Doctor's Details And System Credentials. The Patients Will Browse The Doctor's Appointment System Website To Find A Doctor That Has The Specialty Of Their Needs. </a:t>
            </a:r>
          </a:p>
          <a:p>
            <a:pPr algn="just">
              <a:lnSpc>
                <a:spcPct val="160000"/>
              </a:lnSpc>
            </a:pPr>
            <a:r>
              <a:rPr lang="en-US" sz="1800" b="0" i="0" cap="none" dirty="0">
                <a:effectLst/>
                <a:latin typeface="Times New Roman" panose="02020603050405020304" pitchFamily="18" charset="0"/>
                <a:cs typeface="Times New Roman" panose="02020603050405020304" pitchFamily="18" charset="0"/>
              </a:rPr>
              <a:t>The Patient Can Check The Doctors Weekly Schedule To Help Them To Choose The Day And Time Which They Can Comply For The Appointment And They Will Submit Their Request For An Appointment. After That, The Doctors Can View All Their Appointments And The Appointment Request Of The Patients For Their Availability.</a:t>
            </a:r>
            <a:endParaRPr lang="en-IN" sz="1800" cap="none" dirty="0">
              <a:latin typeface="Times New Roman" panose="02020603050405020304" pitchFamily="18" charset="0"/>
              <a:cs typeface="Times New Roman" panose="02020603050405020304" pitchFamily="18" charset="0"/>
            </a:endParaRPr>
          </a:p>
          <a:p>
            <a:pPr marL="0" indent="0" algn="just">
              <a:buNone/>
            </a:pP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77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253B-9927-4359-8783-D0125D8BD906}"/>
              </a:ext>
            </a:extLst>
          </p:cNvPr>
          <p:cNvSpPr>
            <a:spLocks noGrp="1"/>
          </p:cNvSpPr>
          <p:nvPr>
            <p:ph type="title"/>
          </p:nvPr>
        </p:nvSpPr>
        <p:spPr>
          <a:xfrm>
            <a:off x="913775" y="618518"/>
            <a:ext cx="10363825" cy="767520"/>
          </a:xfrm>
        </p:spPr>
        <p:txBody>
          <a:bodyPr/>
          <a:lstStyle/>
          <a:p>
            <a:r>
              <a:rPr lang="en-US" sz="3600" b="1" spc="-15" dirty="0">
                <a:solidFill>
                  <a:srgbClr val="002060"/>
                </a:solidFill>
                <a:effectLst>
                  <a:outerShdw blurRad="38100" dist="38100" dir="2700000" algn="tl">
                    <a:srgbClr val="000000">
                      <a:alpha val="43137"/>
                    </a:srgbClr>
                  </a:outerShdw>
                </a:effectLst>
                <a:cs typeface="Roboto"/>
              </a:rPr>
              <a:t>2.  OBJECTIVE OF THIS PROJECT</a:t>
            </a:r>
            <a:endParaRPr lang="en-IN"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8C567BC-CEE4-432E-AECF-B3F49BC59A29}"/>
              </a:ext>
            </a:extLst>
          </p:cNvPr>
          <p:cNvSpPr>
            <a:spLocks noGrp="1"/>
          </p:cNvSpPr>
          <p:nvPr>
            <p:ph sz="quarter" idx="13"/>
          </p:nvPr>
        </p:nvSpPr>
        <p:spPr>
          <a:xfrm>
            <a:off x="913149" y="1559292"/>
            <a:ext cx="10364451" cy="4574807"/>
          </a:xfrm>
        </p:spPr>
        <p:txBody>
          <a:bodyPr>
            <a:normAutofit/>
          </a:bodyPr>
          <a:lstStyle/>
          <a:p>
            <a:pPr indent="0" algn="just">
              <a:buNone/>
            </a:pP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cap="none" dirty="0">
                <a:effectLst/>
                <a:latin typeface="Times New Roman" panose="02020603050405020304" pitchFamily="18" charset="0"/>
                <a:ea typeface="Times New Roman" panose="02020603050405020304" pitchFamily="18" charset="0"/>
              </a:rPr>
              <a:t> The Main Objective Of The Project Is A Smart Appointment Scheduling System That Provides Patients Or Any User An Easy Way Of Booking A Doctor’s Appointment Online. This Is A Web Based Application That Overcomes The Issue Of Managing And Booking Appointments According To User’s Choice Or Demands. The Task Sometimes Becomes Very Tedious For The Compounder Or Doctor Himself In Manually Allotting Appointments For The Users As Per Their Availability. Hence This Project Offers An Effective Solution Where Users Can View Various Booking Slots Available And Select The Preferred Date And Time. This System Also Allows Users To Cancel Their Booking Anytime</a:t>
            </a:r>
            <a:r>
              <a:rPr lang="en-IN" sz="1800" dirty="0">
                <a:effectLst/>
                <a:latin typeface="Times New Roman" panose="02020603050405020304" pitchFamily="18" charset="0"/>
                <a:ea typeface="Times New Roman" panose="02020603050405020304" pitchFamily="18" charset="0"/>
              </a:rPr>
              <a:t>. </a:t>
            </a:r>
            <a:endPar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buNone/>
            </a:pPr>
            <a:endParaRPr lang="en-IN" sz="1800" b="1"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This System Helps To Reduce The Waiting Time Of The Patient.</a:t>
            </a:r>
            <a:endPar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User Can Select The Appointment Time According To His Preference.</a:t>
            </a:r>
            <a:endPar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Available And Booked Slots Are Shown In Effective Graphical User Interface.</a:t>
            </a:r>
            <a:endPar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67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6E32-948D-4E67-8ACE-4103B7575DFE}"/>
              </a:ext>
            </a:extLst>
          </p:cNvPr>
          <p:cNvSpPr>
            <a:spLocks noGrp="1"/>
          </p:cNvSpPr>
          <p:nvPr>
            <p:ph type="title"/>
          </p:nvPr>
        </p:nvSpPr>
        <p:spPr>
          <a:xfrm>
            <a:off x="913775" y="247651"/>
            <a:ext cx="10364451" cy="1666874"/>
          </a:xfrm>
        </p:spPr>
        <p:txBody>
          <a:bodyPr/>
          <a:lstStyle/>
          <a:p>
            <a:r>
              <a:rPr lang="en-IN" b="1" dirty="0">
                <a:solidFill>
                  <a:srgbClr val="002060"/>
                </a:solidFill>
                <a:effectLst>
                  <a:outerShdw blurRad="38100" dist="38100" dir="2700000" algn="tl">
                    <a:srgbClr val="000000">
                      <a:alpha val="43137"/>
                    </a:srgbClr>
                  </a:outerShdw>
                </a:effectLst>
              </a:rPr>
              <a:t>3.  Scope Of the Project</a:t>
            </a:r>
          </a:p>
        </p:txBody>
      </p:sp>
      <p:sp>
        <p:nvSpPr>
          <p:cNvPr id="3" name="Content Placeholder 2">
            <a:extLst>
              <a:ext uri="{FF2B5EF4-FFF2-40B4-BE49-F238E27FC236}">
                <a16:creationId xmlns:a16="http://schemas.microsoft.com/office/drawing/2014/main" id="{77F0D465-C631-4BCC-910E-FEF927050E54}"/>
              </a:ext>
            </a:extLst>
          </p:cNvPr>
          <p:cNvSpPr>
            <a:spLocks noGrp="1"/>
          </p:cNvSpPr>
          <p:nvPr>
            <p:ph sz="quarter" idx="13"/>
          </p:nvPr>
        </p:nvSpPr>
        <p:spPr>
          <a:xfrm>
            <a:off x="913774" y="1636295"/>
            <a:ext cx="10363826" cy="4154905"/>
          </a:xfrm>
        </p:spPr>
        <p:txBody>
          <a:bodyPr>
            <a:normAutofit/>
          </a:bodyPr>
          <a:lstStyle/>
          <a:p>
            <a:pPr marL="742950" indent="-285750" algn="just">
              <a:lnSpc>
                <a:spcPct val="150000"/>
              </a:lnSpc>
              <a:spcBef>
                <a:spcPts val="295"/>
              </a:spcBef>
            </a:pPr>
            <a:r>
              <a:rPr lang="en-US" sz="1800" cap="none" dirty="0">
                <a:solidFill>
                  <a:srgbClr val="202124"/>
                </a:solidFill>
                <a:latin typeface="Times New Roman" panose="02020603050405020304" pitchFamily="18" charset="0"/>
                <a:ea typeface="Times New Roman" panose="02020603050405020304" pitchFamily="18" charset="0"/>
              </a:rPr>
              <a:t>HealthCare </a:t>
            </a:r>
            <a:r>
              <a:rPr lang="en-US" sz="1800" b="0" cap="none" dirty="0">
                <a:solidFill>
                  <a:srgbClr val="202124"/>
                </a:solidFill>
                <a:effectLst/>
                <a:latin typeface="Times New Roman" panose="02020603050405020304" pitchFamily="18" charset="0"/>
                <a:ea typeface="Times New Roman" panose="02020603050405020304" pitchFamily="18" charset="0"/>
              </a:rPr>
              <a:t>Appointment Scheduling System Is A System Through Which A User Can Access The Website Of The Doctor And Through Online Software The Patient Can Easily Make Their Appointments In The Convenient Of Their Own Home.</a:t>
            </a:r>
            <a:r>
              <a:rPr lang="en-US" sz="1800" b="0" cap="none" dirty="0">
                <a:solidFill>
                  <a:srgbClr val="000000"/>
                </a:solidFill>
                <a:effectLst/>
                <a:latin typeface="Times New Roman" panose="02020603050405020304" pitchFamily="18" charset="0"/>
                <a:ea typeface="Times New Roman" panose="02020603050405020304" pitchFamily="18" charset="0"/>
              </a:rPr>
              <a:t> </a:t>
            </a:r>
          </a:p>
          <a:p>
            <a:pPr marL="457200" indent="0" algn="just">
              <a:lnSpc>
                <a:spcPct val="150000"/>
              </a:lnSpc>
              <a:spcBef>
                <a:spcPts val="295"/>
              </a:spcBef>
              <a:buNone/>
            </a:pPr>
            <a:endParaRPr lang="en-IN" sz="1800" b="1" cap="none" dirty="0">
              <a:latin typeface="Times New Roman" panose="02020603050405020304" pitchFamily="18" charset="0"/>
              <a:ea typeface="Times New Roman" panose="02020603050405020304" pitchFamily="18" charset="0"/>
            </a:endParaRPr>
          </a:p>
          <a:p>
            <a:pPr marL="742950" indent="-285750" algn="just">
              <a:lnSpc>
                <a:spcPct val="150000"/>
              </a:lnSpc>
              <a:spcBef>
                <a:spcPts val="295"/>
              </a:spcBef>
            </a:pPr>
            <a:r>
              <a:rPr lang="en-US" sz="1800" cap="none" dirty="0">
                <a:solidFill>
                  <a:srgbClr val="000000"/>
                </a:solidFill>
                <a:effectLst/>
                <a:latin typeface="Times New Roman" panose="02020603050405020304" pitchFamily="18" charset="0"/>
                <a:ea typeface="Times New Roman" panose="02020603050405020304" pitchFamily="18" charset="0"/>
              </a:rPr>
              <a:t>As The Population Of The World Continues To Grow, So Does The Need For Healthcare Services. This Demand For Healthcare, In Turn, Will Increase The Number Of Patients Seeking Care At Medical Facilities, Hospitals, Wellness Centers, Physicians’ Practices And Holistic Groups. </a:t>
            </a:r>
            <a:endParaRPr lang="en-IN" cap="none" dirty="0"/>
          </a:p>
        </p:txBody>
      </p:sp>
    </p:spTree>
    <p:extLst>
      <p:ext uri="{BB962C8B-B14F-4D97-AF65-F5344CB8AC3E}">
        <p14:creationId xmlns:p14="http://schemas.microsoft.com/office/powerpoint/2010/main" val="247108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A0CD-4AB3-4222-A55D-AB489989390B}"/>
              </a:ext>
            </a:extLst>
          </p:cNvPr>
          <p:cNvSpPr>
            <a:spLocks noGrp="1"/>
          </p:cNvSpPr>
          <p:nvPr>
            <p:ph type="title"/>
          </p:nvPr>
        </p:nvSpPr>
        <p:spPr>
          <a:xfrm>
            <a:off x="913776" y="266700"/>
            <a:ext cx="10039974" cy="1114425"/>
          </a:xfrm>
        </p:spPr>
        <p:txBody>
          <a:bodyPr/>
          <a:lstStyle/>
          <a:p>
            <a:r>
              <a:rPr lang="en-IN" b="1" dirty="0">
                <a:solidFill>
                  <a:srgbClr val="002060"/>
                </a:solidFill>
                <a:effectLst>
                  <a:outerShdw blurRad="38100" dist="38100" dir="2700000" algn="tl">
                    <a:srgbClr val="000000">
                      <a:alpha val="43137"/>
                    </a:srgbClr>
                  </a:outerShdw>
                </a:effectLst>
              </a:rPr>
              <a:t>Benefits of the Project</a:t>
            </a:r>
          </a:p>
        </p:txBody>
      </p:sp>
      <p:sp>
        <p:nvSpPr>
          <p:cNvPr id="3" name="Content Placeholder 2">
            <a:extLst>
              <a:ext uri="{FF2B5EF4-FFF2-40B4-BE49-F238E27FC236}">
                <a16:creationId xmlns:a16="http://schemas.microsoft.com/office/drawing/2014/main" id="{CEBA9A25-CA97-4CDA-B532-B70F875CF96A}"/>
              </a:ext>
            </a:extLst>
          </p:cNvPr>
          <p:cNvSpPr>
            <a:spLocks noGrp="1"/>
          </p:cNvSpPr>
          <p:nvPr>
            <p:ph sz="quarter" idx="13"/>
          </p:nvPr>
        </p:nvSpPr>
        <p:spPr>
          <a:xfrm>
            <a:off x="1095374" y="1209676"/>
            <a:ext cx="9858376" cy="4844615"/>
          </a:xfrm>
        </p:spPr>
        <p:txBody>
          <a:bodyPr>
            <a:noAutofit/>
          </a:bodyPr>
          <a:lstStyle/>
          <a:p>
            <a:pPr algn="l">
              <a:buFont typeface="Arial" panose="020B0604020202020204" pitchFamily="34" charset="0"/>
              <a:buChar char="•"/>
            </a:pPr>
            <a:endParaRPr lang="en-US" sz="1800" b="0" i="0" dirty="0">
              <a:solidFill>
                <a:srgbClr val="666666"/>
              </a:solidFill>
              <a:effectLst/>
              <a:latin typeface="Roboto" panose="02000000000000000000" pitchFamily="2" charset="0"/>
            </a:endParaRP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Online Doctor Scheduling Services Attracts More Patients</a:t>
            </a:r>
          </a:p>
          <a:p>
            <a:pPr algn="just"/>
            <a:r>
              <a:rPr lang="en-US" sz="1800" b="0" i="0" cap="none" dirty="0">
                <a:effectLst/>
                <a:latin typeface="Times New Roman" panose="02020603050405020304" pitchFamily="18" charset="0"/>
                <a:cs typeface="Times New Roman" panose="02020603050405020304" pitchFamily="18" charset="0"/>
              </a:rPr>
              <a:t>Keep Your Business Running 24/7</a:t>
            </a: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Doctors Will See You At Your Convenience! No More Waiting!!</a:t>
            </a: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Will Make Sure That There Are No More Phone Calls</a:t>
            </a: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Will Make Reminders/Cancellations/Reschedules Easy</a:t>
            </a: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Can Improve Patient Satisfaction</a:t>
            </a: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Will Book Appointments With A Tap</a:t>
            </a: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Can Search Doctors By Location, Reviews</a:t>
            </a:r>
          </a:p>
          <a:p>
            <a:pPr algn="just">
              <a:buFont typeface="Arial" panose="020B0604020202020204" pitchFamily="34" charset="0"/>
              <a:buChar char="•"/>
            </a:pPr>
            <a:r>
              <a:rPr lang="en-US" sz="1800" b="0" i="0" cap="none" dirty="0">
                <a:effectLst/>
                <a:latin typeface="Times New Roman" panose="02020603050405020304" pitchFamily="18" charset="0"/>
                <a:cs typeface="Times New Roman" panose="02020603050405020304" pitchFamily="18" charset="0"/>
              </a:rPr>
              <a:t>Can Increase Wellness Benefits Usage</a:t>
            </a:r>
          </a:p>
          <a:p>
            <a:endParaRPr lang="en-IN" sz="1800" dirty="0"/>
          </a:p>
        </p:txBody>
      </p:sp>
    </p:spTree>
    <p:extLst>
      <p:ext uri="{BB962C8B-B14F-4D97-AF65-F5344CB8AC3E}">
        <p14:creationId xmlns:p14="http://schemas.microsoft.com/office/powerpoint/2010/main" val="184611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092A-BD61-4700-9646-37EDAF3595E9}"/>
              </a:ext>
            </a:extLst>
          </p:cNvPr>
          <p:cNvSpPr>
            <a:spLocks noGrp="1"/>
          </p:cNvSpPr>
          <p:nvPr>
            <p:ph type="title"/>
          </p:nvPr>
        </p:nvSpPr>
        <p:spPr>
          <a:xfrm>
            <a:off x="807898" y="618518"/>
            <a:ext cx="10163800" cy="762607"/>
          </a:xfrm>
        </p:spPr>
        <p:txBody>
          <a:bodyPr>
            <a:normAutofit fontScale="90000"/>
          </a:bodyPr>
          <a:lstStyle/>
          <a:p>
            <a:r>
              <a:rPr lang="en-IN" sz="3600" b="1" dirty="0">
                <a:solidFill>
                  <a:srgbClr val="002060"/>
                </a:solidFill>
                <a:effectLst>
                  <a:outerShdw blurRad="38100" dist="38100" dir="2700000" algn="tl">
                    <a:srgbClr val="000000">
                      <a:alpha val="43137"/>
                    </a:srgbClr>
                  </a:outerShdw>
                </a:effectLst>
                <a:latin typeface="Arial" panose="020B0604020202020204" pitchFamily="34" charset="0"/>
                <a:cs typeface="Times New Roman" panose="02020603050405020304" pitchFamily="18" charset="0"/>
              </a:rPr>
              <a:t>4.  Software Requirement Analysis</a:t>
            </a:r>
            <a:br>
              <a:rPr lang="en-IN" sz="2800"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539F39-E40B-4CD7-A98E-DFCBC75FE8C5}"/>
              </a:ext>
            </a:extLst>
          </p:cNvPr>
          <p:cNvSpPr>
            <a:spLocks noGrp="1"/>
          </p:cNvSpPr>
          <p:nvPr>
            <p:ph sz="quarter" idx="13"/>
          </p:nvPr>
        </p:nvSpPr>
        <p:spPr>
          <a:xfrm>
            <a:off x="913774" y="1381125"/>
            <a:ext cx="10363826" cy="5343525"/>
          </a:xfrm>
        </p:spPr>
        <p:txBody>
          <a:bodyPr>
            <a:normAutofit/>
          </a:bodyPr>
          <a:lstStyle/>
          <a:p>
            <a:pPr marL="0" marR="0" indent="0">
              <a:spcBef>
                <a:spcPts val="0"/>
              </a:spcBef>
              <a:spcAft>
                <a:spcPts val="0"/>
              </a:spcAft>
              <a:buNone/>
            </a:pPr>
            <a:r>
              <a:rPr lang="en-IN" sz="1400" b="1" dirty="0">
                <a:effectLst/>
                <a:latin typeface="Arial" panose="020B0604020202020204" pitchFamily="34" charset="0"/>
                <a:cs typeface="Times New Roman" panose="02020603050405020304" pitchFamily="18" charset="0"/>
              </a:rPr>
              <a:t> </a:t>
            </a:r>
            <a:endParaRPr lang="en-IN" sz="1100" dirty="0">
              <a:effectLst/>
              <a:latin typeface="Times New Roman" panose="02020603050405020304" pitchFamily="18" charset="0"/>
            </a:endParaRPr>
          </a:p>
          <a:p>
            <a:pPr marL="0" marR="0" indent="0">
              <a:spcBef>
                <a:spcPts val="0"/>
              </a:spcBef>
              <a:spcAft>
                <a:spcPts val="0"/>
              </a:spcAft>
              <a:buNone/>
            </a:pPr>
            <a:r>
              <a:rPr lang="en-IN" sz="1800" b="1" dirty="0">
                <a:effectLst/>
                <a:latin typeface="Times New Roman" panose="02020603050405020304" pitchFamily="18" charset="0"/>
              </a:rPr>
              <a:t>Hardware </a:t>
            </a:r>
            <a:r>
              <a:rPr lang="en-IN" sz="1800" b="1" dirty="0">
                <a:effectLst/>
                <a:latin typeface="Times New Roman" panose="02020603050405020304" pitchFamily="18" charset="0"/>
                <a:ea typeface="Times New Roman" panose="02020603050405020304" pitchFamily="18" charset="0"/>
              </a:rPr>
              <a:t>Specification</a:t>
            </a:r>
            <a:r>
              <a:rPr lang="en-IN" sz="1800" b="1" dirty="0">
                <a:effectLst/>
                <a:latin typeface="Times New Roman" panose="02020603050405020304" pitchFamily="18" charset="0"/>
              </a:rPr>
              <a:t>:</a:t>
            </a:r>
            <a:endParaRPr lang="en-IN" sz="1800" dirty="0">
              <a:latin typeface="Times New Roman" panose="02020603050405020304" pitchFamily="18" charset="0"/>
            </a:endParaRPr>
          </a:p>
          <a:p>
            <a:pPr marL="0" marR="0" indent="0">
              <a:spcBef>
                <a:spcPts val="0"/>
              </a:spcBef>
              <a:spcAft>
                <a:spcPts val="0"/>
              </a:spcAft>
              <a:buNone/>
            </a:pPr>
            <a:endParaRPr lang="en-IN" sz="1100" b="1" dirty="0">
              <a:effectLst/>
              <a:latin typeface="Times New Roman" panose="02020603050405020304" pitchFamily="18" charset="0"/>
            </a:endParaRPr>
          </a:p>
          <a:p>
            <a:pPr marL="13716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RAM:</a:t>
            </a:r>
            <a:r>
              <a:rPr lang="en-IN" sz="1800" dirty="0">
                <a:effectLst/>
                <a:latin typeface="Times New Roman" panose="02020603050405020304" pitchFamily="18" charset="0"/>
                <a:ea typeface="Times New Roman" panose="02020603050405020304" pitchFamily="18" charset="0"/>
              </a:rPr>
              <a:t> 8.00 GB </a:t>
            </a:r>
          </a:p>
          <a:p>
            <a:pPr marL="13716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Hard Disk:</a:t>
            </a:r>
            <a:r>
              <a:rPr lang="en-IN" sz="1800" dirty="0">
                <a:effectLst/>
                <a:latin typeface="Times New Roman" panose="02020603050405020304" pitchFamily="18" charset="0"/>
                <a:ea typeface="Times New Roman" panose="02020603050405020304" pitchFamily="18" charset="0"/>
              </a:rPr>
              <a:t> 238Gb</a:t>
            </a:r>
          </a:p>
          <a:p>
            <a:pPr marL="13716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Processor:</a:t>
            </a:r>
            <a:r>
              <a:rPr lang="en-IN" sz="1800" dirty="0">
                <a:effectLst/>
                <a:latin typeface="Times New Roman" panose="02020603050405020304" pitchFamily="18" charset="0"/>
                <a:ea typeface="Times New Roman" panose="02020603050405020304" pitchFamily="18" charset="0"/>
              </a:rPr>
              <a:t> Intel® Core™ i5-6200U CPU @ 2.30GHz</a:t>
            </a:r>
          </a:p>
          <a:p>
            <a:pPr marL="13716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System Type:</a:t>
            </a:r>
            <a:r>
              <a:rPr lang="en-IN" sz="1800" dirty="0">
                <a:effectLst/>
                <a:latin typeface="Times New Roman" panose="02020603050405020304" pitchFamily="18" charset="0"/>
                <a:ea typeface="Times New Roman" panose="02020603050405020304" pitchFamily="18" charset="0"/>
              </a:rPr>
              <a:t> 64-bit operating system, x64-based processor</a:t>
            </a:r>
          </a:p>
          <a:p>
            <a:pPr marL="457200" lvl="1" indent="0">
              <a:spcAft>
                <a:spcPts val="800"/>
              </a:spcAf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52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7A32A-F8B9-4165-9292-604333CAC9EE}"/>
              </a:ext>
            </a:extLst>
          </p:cNvPr>
          <p:cNvSpPr>
            <a:spLocks noGrp="1"/>
          </p:cNvSpPr>
          <p:nvPr>
            <p:ph sz="quarter" idx="13"/>
          </p:nvPr>
        </p:nvSpPr>
        <p:spPr>
          <a:xfrm>
            <a:off x="913774" y="1828800"/>
            <a:ext cx="12211676" cy="5029200"/>
          </a:xfrm>
        </p:spPr>
        <p:txBody>
          <a:bodyPr>
            <a:normAutofit/>
          </a:bodyPr>
          <a:lstStyle/>
          <a:p>
            <a:pPr marL="9144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Operating System:</a:t>
            </a:r>
            <a:r>
              <a:rPr lang="en-IN" sz="1800" dirty="0">
                <a:effectLst/>
                <a:latin typeface="Times New Roman" panose="02020603050405020304" pitchFamily="18" charset="0"/>
                <a:ea typeface="Times New Roman" panose="02020603050405020304" pitchFamily="18" charset="0"/>
              </a:rPr>
              <a:t> Windows 11 Pro</a:t>
            </a:r>
          </a:p>
          <a:p>
            <a:pPr marL="9144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 Front-end: </a:t>
            </a:r>
            <a:r>
              <a:rPr lang="en-IN" sz="1800" dirty="0">
                <a:effectLst/>
                <a:latin typeface="Times New Roman" panose="02020603050405020304" pitchFamily="18" charset="0"/>
                <a:ea typeface="Times New Roman" panose="02020603050405020304" pitchFamily="18" charset="0"/>
              </a:rPr>
              <a:t>HTML, JavaScript, CSS, Bootstrap.</a:t>
            </a:r>
          </a:p>
          <a:p>
            <a:pPr marL="9144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 Middle-end: </a:t>
            </a:r>
            <a:r>
              <a:rPr lang="en-IN" sz="1800" dirty="0">
                <a:effectLst/>
                <a:latin typeface="Times New Roman" panose="02020603050405020304" pitchFamily="18" charset="0"/>
                <a:ea typeface="Times New Roman" panose="02020603050405020304" pitchFamily="18" charset="0"/>
              </a:rPr>
              <a:t>PHP.</a:t>
            </a:r>
          </a:p>
          <a:p>
            <a:pPr marL="9144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 Back-end: </a:t>
            </a:r>
            <a:r>
              <a:rPr lang="en-IN" sz="1800" dirty="0">
                <a:effectLst/>
                <a:latin typeface="Times New Roman" panose="02020603050405020304" pitchFamily="18" charset="0"/>
                <a:ea typeface="Times New Roman" panose="02020603050405020304" pitchFamily="18" charset="0"/>
              </a:rPr>
              <a:t>MySQL Server.</a:t>
            </a:r>
          </a:p>
          <a:p>
            <a:pPr marL="9144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 Web Technology:</a:t>
            </a:r>
            <a:r>
              <a:rPr lang="en-IN" sz="1800" dirty="0">
                <a:effectLst/>
                <a:latin typeface="Times New Roman" panose="02020603050405020304" pitchFamily="18" charset="0"/>
                <a:ea typeface="Times New Roman" panose="02020603050405020304" pitchFamily="18" charset="0"/>
              </a:rPr>
              <a:t> PHP.</a:t>
            </a:r>
          </a:p>
          <a:p>
            <a:pPr marL="914400" marR="43180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 Web Server:</a:t>
            </a:r>
            <a:r>
              <a:rPr lang="en-IN" sz="1800" dirty="0">
                <a:effectLst/>
                <a:latin typeface="Times New Roman" panose="02020603050405020304" pitchFamily="18" charset="0"/>
                <a:ea typeface="Times New Roman" panose="02020603050405020304" pitchFamily="18" charset="0"/>
              </a:rPr>
              <a:t> XAMPPV3.3.0 in Apache.</a:t>
            </a:r>
          </a:p>
          <a:p>
            <a:pPr marL="914400" marR="43180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Web Browser:</a:t>
            </a:r>
            <a:r>
              <a:rPr lang="en-IN" sz="1800" dirty="0">
                <a:effectLst/>
                <a:latin typeface="Times New Roman" panose="02020603050405020304" pitchFamily="18" charset="0"/>
                <a:ea typeface="Times New Roman" panose="02020603050405020304" pitchFamily="18" charset="0"/>
              </a:rPr>
              <a:t> Google Chrome, Mozilla Firefox and any browser.</a:t>
            </a:r>
          </a:p>
          <a:p>
            <a:pPr marL="914400" lvl="2" indent="0" algn="just">
              <a:spcBef>
                <a:spcPts val="780"/>
              </a:spcBef>
              <a:buSzPts val="1200"/>
              <a:buNone/>
              <a:tabLst>
                <a:tab pos="749935" algn="l"/>
              </a:tabLst>
            </a:pPr>
            <a:endParaRPr lang="en-IN" sz="1900" b="1" cap="none" dirty="0">
              <a:latin typeface="Times New Roman" panose="02020603050405020304" pitchFamily="18" charset="0"/>
              <a:ea typeface="Wingdings" panose="05000000000000000000" pitchFamily="2" charset="2"/>
              <a:cs typeface="Wingdings" panose="05000000000000000000" pitchFamily="2" charset="2"/>
            </a:endParaRPr>
          </a:p>
          <a:p>
            <a:pPr marL="457200" lvl="1" indent="0" algn="just">
              <a:spcBef>
                <a:spcPts val="780"/>
              </a:spcBef>
              <a:buSzPts val="1200"/>
              <a:buNone/>
              <a:tabLst>
                <a:tab pos="749935" algn="l"/>
              </a:tabLst>
            </a:pPr>
            <a:endParaRPr lang="en-IN" b="1" cap="none" dirty="0">
              <a:effectLst/>
              <a:latin typeface="Times New Roman" panose="02020603050405020304" pitchFamily="18" charset="0"/>
              <a:ea typeface="Wingdings" panose="05000000000000000000" pitchFamily="2" charset="2"/>
              <a:cs typeface="Wingdings" panose="05000000000000000000" pitchFamily="2" charset="2"/>
            </a:endParaRPr>
          </a:p>
          <a:p>
            <a:pPr marL="457200" lvl="1" indent="0">
              <a:buNone/>
            </a:pPr>
            <a:r>
              <a:rPr lang="en-IN" b="1" cap="none"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36E16B5-CDE5-49D3-83EF-31A69170819A}"/>
              </a:ext>
            </a:extLst>
          </p:cNvPr>
          <p:cNvSpPr txBox="1"/>
          <p:nvPr/>
        </p:nvSpPr>
        <p:spPr>
          <a:xfrm>
            <a:off x="693017" y="1036682"/>
            <a:ext cx="6564428" cy="458074"/>
          </a:xfrm>
          <a:prstGeom prst="rect">
            <a:avLst/>
          </a:prstGeom>
          <a:noFill/>
        </p:spPr>
        <p:txBody>
          <a:bodyPr wrap="square">
            <a:spAutoFit/>
          </a:bodyPr>
          <a:lstStyle/>
          <a:p>
            <a:pPr marR="431800" lvl="0" algn="just">
              <a:lnSpc>
                <a:spcPct val="150000"/>
              </a:lnSpc>
              <a:spcAft>
                <a:spcPts val="0"/>
              </a:spcAft>
            </a:pPr>
            <a:r>
              <a:rPr lang="en-IN" sz="1800" b="1" dirty="0">
                <a:effectLst/>
                <a:latin typeface="Times New Roman" panose="02020603050405020304" pitchFamily="18" charset="0"/>
                <a:ea typeface="Times New Roman" panose="02020603050405020304" pitchFamily="18" charset="0"/>
              </a:rPr>
              <a:t>SOFTWARE SPECIFICATION: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816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A7D41-7EBD-45D7-AFB8-22EF4BFA6BA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9275B-1E7E-409A-9467-302622C46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2223</TotalTime>
  <Words>1215</Words>
  <Application>Microsoft Office PowerPoint</Application>
  <PresentationFormat>Widescreen</PresentationFormat>
  <Paragraphs>141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Open Sans</vt:lpstr>
      <vt:lpstr>Roboto</vt:lpstr>
      <vt:lpstr>Symbol</vt:lpstr>
      <vt:lpstr>Times New Roman</vt:lpstr>
      <vt:lpstr>Tw Cen MT</vt:lpstr>
      <vt:lpstr>Droplet</vt:lpstr>
      <vt:lpstr>HealthCare Appointment Scheduling System</vt:lpstr>
      <vt:lpstr>Contents of Slides </vt:lpstr>
      <vt:lpstr>1. Introduction of organization</vt:lpstr>
      <vt:lpstr> introduction of Project</vt:lpstr>
      <vt:lpstr>2.  OBJECTIVE OF THIS PROJECT</vt:lpstr>
      <vt:lpstr>3.  Scope Of the Project</vt:lpstr>
      <vt:lpstr>Benefits of the Project</vt:lpstr>
      <vt:lpstr>4.  Software Requirement Analysis </vt:lpstr>
      <vt:lpstr>PowerPoint Presentation</vt:lpstr>
      <vt:lpstr>5.  Modules of the project</vt:lpstr>
      <vt:lpstr>PowerPoint Presentation</vt:lpstr>
      <vt:lpstr>Representation of healthcare appointment system</vt:lpstr>
      <vt:lpstr>6. System Design  Flowchart Of Healthcare  Appointment System</vt:lpstr>
      <vt:lpstr>Entity relationship diagram of Healthcare appointment system</vt:lpstr>
      <vt:lpstr>Use case diagram </vt:lpstr>
      <vt:lpstr>Activity Diagram</vt:lpstr>
      <vt:lpstr>Database Design </vt:lpstr>
      <vt:lpstr>PowerPoint Presentation</vt:lpstr>
      <vt:lpstr>Home page </vt:lpstr>
      <vt:lpstr>Register page</vt:lpstr>
      <vt:lpstr>Patient Dashboard</vt:lpstr>
      <vt:lpstr>Doctor dashboard</vt:lpstr>
      <vt:lpstr>Admin Dashboard</vt:lpstr>
      <vt:lpstr>Booking appointment</vt:lpstr>
      <vt:lpstr>Schedule  session</vt:lpstr>
      <vt:lpstr>Service page</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Appointment Scheduling System</dc:title>
  <dc:creator>Priya Patil</dc:creator>
  <cp:lastModifiedBy>Priya Patil</cp:lastModifiedBy>
  <cp:revision>299</cp:revision>
  <dcterms:created xsi:type="dcterms:W3CDTF">2024-05-21T21:06:31Z</dcterms:created>
  <dcterms:modified xsi:type="dcterms:W3CDTF">2024-06-24T05:09:07Z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