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9/18/2025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9/18/2025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9/18/2025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9/18/2025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9/18/2025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55722"/>
            <a:ext cx="8229600" cy="1143000"/>
          </a:xfrm>
        </p:spPr>
        <p:txBody>
          <a:bodyPr>
            <a:normAutofit/>
          </a:bodyPr>
          <a:lstStyle/>
          <a:p>
            <a:pPr>
              <a:defRPr sz="2800" b="1">
                <a:solidFill>
                  <a:srgbClr val="003366"/>
                </a:solidFill>
              </a:defRPr>
            </a:pPr>
            <a:r>
              <a:rPr sz="3200" dirty="0"/>
              <a:t>Luxury Housing Bangalore – Insights &amp; Recommendations</a:t>
            </a:r>
          </a:p>
        </p:txBody>
      </p:sp>
      <p:sp>
        <p:nvSpPr>
          <p:cNvPr id="4" name="TextBox 3">
            <a:extLst>
              <a:ext uri="{FF2B5EF4-FFF2-40B4-BE49-F238E27FC236}">
                <a16:creationId xmlns:a16="http://schemas.microsoft.com/office/drawing/2014/main" id="{96B287E7-5FD5-F000-AD5D-07234999D854}"/>
              </a:ext>
            </a:extLst>
          </p:cNvPr>
          <p:cNvSpPr txBox="1"/>
          <p:nvPr/>
        </p:nvSpPr>
        <p:spPr>
          <a:xfrm>
            <a:off x="5937813" y="5798916"/>
            <a:ext cx="1693541" cy="707886"/>
          </a:xfrm>
          <a:prstGeom prst="rect">
            <a:avLst/>
          </a:prstGeom>
          <a:noFill/>
        </p:spPr>
        <p:txBody>
          <a:bodyPr wrap="none" rtlCol="0">
            <a:spAutoFit/>
          </a:bodyPr>
          <a:lstStyle/>
          <a:p>
            <a:pPr algn="ctr"/>
            <a:r>
              <a:rPr lang="en-US" sz="2000" dirty="0"/>
              <a:t>Presented by</a:t>
            </a:r>
          </a:p>
          <a:p>
            <a:pPr algn="ctr"/>
            <a:r>
              <a:rPr lang="en-US" sz="2000" dirty="0"/>
              <a:t>Priya Roshini S</a:t>
            </a:r>
            <a:endParaRPr lang="en-IN"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2800" b="1">
                <a:solidFill>
                  <a:srgbClr val="003366"/>
                </a:solidFill>
              </a:defRPr>
            </a:pPr>
            <a:r>
              <a:t>9. Geographical Insights</a:t>
            </a:r>
          </a:p>
        </p:txBody>
      </p:sp>
      <p:sp>
        <p:nvSpPr>
          <p:cNvPr id="3" name="Content Placeholder 2"/>
          <p:cNvSpPr>
            <a:spLocks noGrp="1"/>
          </p:cNvSpPr>
          <p:nvPr>
            <p:ph idx="1"/>
          </p:nvPr>
        </p:nvSpPr>
        <p:spPr>
          <a:xfrm>
            <a:off x="266218" y="1166018"/>
            <a:ext cx="8599990" cy="5246357"/>
          </a:xfrm>
        </p:spPr>
        <p:txBody>
          <a:bodyPr>
            <a:noAutofit/>
          </a:bodyPr>
          <a:lstStyle/>
          <a:p>
            <a:pPr>
              <a:lnSpc>
                <a:spcPts val="2400"/>
              </a:lnSpc>
              <a:defRPr sz="1800">
                <a:solidFill>
                  <a:srgbClr val="323232"/>
                </a:solidFill>
              </a:defRPr>
            </a:pPr>
            <a:r>
              <a:rPr sz="1700" b="1" dirty="0"/>
              <a:t>Observation</a:t>
            </a:r>
            <a:r>
              <a:rPr sz="1700" dirty="0"/>
              <a:t>:  Projects are concentrated in central and southern Bengaluru (Koramangala, JP Nagar, Jayanagar, Whitefield, Electronic City, Sarjapur Road). Fewer projects are seen in northern and eastern outskirts (Yelahanka, </a:t>
            </a:r>
            <a:r>
              <a:rPr sz="1700" dirty="0" err="1"/>
              <a:t>Hennur</a:t>
            </a:r>
            <a:r>
              <a:rPr sz="1700" dirty="0"/>
              <a:t> Road). Central areas (MG Road, Indiranagar, Bellary Road) show dense clustering, highlighting high-value zones.</a:t>
            </a:r>
          </a:p>
          <a:p>
            <a:pPr>
              <a:lnSpc>
                <a:spcPts val="2400"/>
              </a:lnSpc>
              <a:defRPr sz="1800">
                <a:solidFill>
                  <a:srgbClr val="323232"/>
                </a:solidFill>
              </a:defRPr>
            </a:pPr>
            <a:r>
              <a:rPr sz="1700" b="1" dirty="0"/>
              <a:t>Insight</a:t>
            </a:r>
            <a:r>
              <a:rPr sz="1700" dirty="0"/>
              <a:t>: The southern region (Sarjapur Road, Electronic City, JP Nagar, Jayanagar) and east (Whitefield) remain the luxury housing hotspots, driven by: IT/tech hubs proximity,</a:t>
            </a:r>
            <a:r>
              <a:rPr lang="en-US" sz="1700" dirty="0"/>
              <a:t> </a:t>
            </a:r>
            <a:r>
              <a:rPr sz="1700" dirty="0"/>
              <a:t>Good social and commercial infrastructure and High NRI and HNI demand. North Bengaluru (Yelahanka, Hebbal) shows emerging luxury presence, but still lags in density → possibly due to relatively newer infrastructure development. Central Bengaluru (MG Road, Indiranagar, Koramangala) continues to be a premium, high-demand zone, though space constraints may limit new launches compared to suburbs.</a:t>
            </a:r>
          </a:p>
          <a:p>
            <a:pPr>
              <a:lnSpc>
                <a:spcPts val="2400"/>
              </a:lnSpc>
              <a:defRPr sz="1800">
                <a:solidFill>
                  <a:srgbClr val="323232"/>
                </a:solidFill>
              </a:defRPr>
            </a:pPr>
            <a:r>
              <a:rPr sz="1700" b="1" dirty="0"/>
              <a:t>Recommendation</a:t>
            </a:r>
            <a:r>
              <a:rPr sz="1700" dirty="0"/>
              <a:t>: Developers should continue their strong presence in South &amp; East Bengaluru, but also diversify into North Bengaluru (Hebbal, Yelahanka) where infrastructure growth (airport connectivity, new expressways) is driving future demand. Should consider redevelopment projects in central Bengaluru (Indiranagar, MG Road) where land scarcity exists but buyer willingness to pay premium is high.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2800" b="1">
                <a:solidFill>
                  <a:srgbClr val="003366"/>
                </a:solidFill>
              </a:defRPr>
            </a:pPr>
            <a:r>
              <a:t>10. Top Performers</a:t>
            </a:r>
          </a:p>
        </p:txBody>
      </p:sp>
      <p:sp>
        <p:nvSpPr>
          <p:cNvPr id="3" name="Content Placeholder 2"/>
          <p:cNvSpPr>
            <a:spLocks noGrp="1"/>
          </p:cNvSpPr>
          <p:nvPr>
            <p:ph idx="1"/>
          </p:nvPr>
        </p:nvSpPr>
        <p:spPr>
          <a:xfrm>
            <a:off x="300941" y="1067765"/>
            <a:ext cx="8623139" cy="4525963"/>
          </a:xfrm>
        </p:spPr>
        <p:txBody>
          <a:bodyPr>
            <a:noAutofit/>
          </a:bodyPr>
          <a:lstStyle/>
          <a:p>
            <a:pPr>
              <a:lnSpc>
                <a:spcPts val="2400"/>
              </a:lnSpc>
              <a:defRPr sz="1800">
                <a:solidFill>
                  <a:srgbClr val="323232"/>
                </a:solidFill>
              </a:defRPr>
            </a:pPr>
            <a:r>
              <a:rPr sz="1700" b="1" dirty="0"/>
              <a:t>Observation</a:t>
            </a:r>
            <a:r>
              <a:rPr sz="1700" dirty="0"/>
              <a:t>: Top 5 performers in terms of Revenue – Prestige, Total Environment, L&amp;T Realty, Godrej and SNN Raj. In terms of Booking Conversion % - Prestige, RMZ, L&amp;T Realty, Brigade and Sobha.</a:t>
            </a:r>
          </a:p>
          <a:p>
            <a:pPr>
              <a:lnSpc>
                <a:spcPts val="2400"/>
              </a:lnSpc>
              <a:defRPr sz="1800">
                <a:solidFill>
                  <a:srgbClr val="323232"/>
                </a:solidFill>
              </a:defRPr>
            </a:pPr>
            <a:r>
              <a:rPr sz="1700" b="1" dirty="0"/>
              <a:t>Insight</a:t>
            </a:r>
            <a:r>
              <a:rPr sz="1700" dirty="0"/>
              <a:t>: Prestige &amp; L&amp;T Realty are the most balanced performers, excelling in revenue and booking conversion. Total Environment &amp; Godrej generate high revenue but struggle with conversion efficiency. RMZ &amp; Sobha are not the top in revenue but are efficient converters. Embassy &amp; Tata Housing lag in both revenue and conversion.</a:t>
            </a:r>
          </a:p>
          <a:p>
            <a:pPr>
              <a:lnSpc>
                <a:spcPts val="2400"/>
              </a:lnSpc>
              <a:defRPr sz="1800">
                <a:solidFill>
                  <a:srgbClr val="323232"/>
                </a:solidFill>
              </a:defRPr>
            </a:pPr>
            <a:r>
              <a:rPr sz="1700" b="1" dirty="0"/>
              <a:t>Recommendation</a:t>
            </a:r>
            <a:r>
              <a:rPr sz="1700" dirty="0"/>
              <a:t>: </a:t>
            </a:r>
            <a:endParaRPr lang="en-US" sz="1700" dirty="0"/>
          </a:p>
          <a:p>
            <a:pPr marL="0" indent="0">
              <a:lnSpc>
                <a:spcPts val="2400"/>
              </a:lnSpc>
              <a:buNone/>
              <a:defRPr sz="1800">
                <a:solidFill>
                  <a:srgbClr val="323232"/>
                </a:solidFill>
              </a:defRPr>
            </a:pPr>
            <a:r>
              <a:rPr lang="en-IN" sz="1700" dirty="0"/>
              <a:t>	</a:t>
            </a:r>
            <a:r>
              <a:rPr sz="1700" dirty="0"/>
              <a:t>Prestige &amp; L&amp;T Realty - Maintain leadership through consistent launches.</a:t>
            </a:r>
          </a:p>
          <a:p>
            <a:pPr marL="400050" lvl="1" indent="0">
              <a:lnSpc>
                <a:spcPts val="2400"/>
              </a:lnSpc>
              <a:buNone/>
              <a:defRPr sz="1800">
                <a:solidFill>
                  <a:srgbClr val="323232"/>
                </a:solidFill>
              </a:defRPr>
            </a:pPr>
            <a:r>
              <a:rPr sz="1700" dirty="0">
                <a:solidFill>
                  <a:srgbClr val="323232"/>
                </a:solidFill>
              </a:rPr>
              <a:t>Total Environment &amp; Godrej - Reassess pricing strategies and buyer engagement to improve conversion rates. Focus on customer experience (post-sales service, amenities) to convert inquiries into bookings.</a:t>
            </a:r>
          </a:p>
          <a:p>
            <a:pPr marL="400050" lvl="1" indent="0">
              <a:lnSpc>
                <a:spcPts val="2400"/>
              </a:lnSpc>
              <a:buNone/>
              <a:defRPr sz="1800">
                <a:solidFill>
                  <a:srgbClr val="323232"/>
                </a:solidFill>
              </a:defRPr>
            </a:pPr>
            <a:r>
              <a:rPr sz="1700" dirty="0">
                <a:solidFill>
                  <a:srgbClr val="323232"/>
                </a:solidFill>
              </a:rPr>
              <a:t>RMZ &amp; Sobha - Leverage their conversion efficiency as a marketing USP. Expand portfolio in high-demand micro-markets to scale revenues.</a:t>
            </a:r>
          </a:p>
          <a:p>
            <a:pPr marL="400050" lvl="1" indent="0">
              <a:lnSpc>
                <a:spcPts val="2400"/>
              </a:lnSpc>
              <a:buNone/>
              <a:defRPr sz="1800">
                <a:solidFill>
                  <a:srgbClr val="323232"/>
                </a:solidFill>
              </a:defRPr>
            </a:pPr>
            <a:r>
              <a:rPr sz="1700" dirty="0">
                <a:solidFill>
                  <a:srgbClr val="323232"/>
                </a:solidFill>
              </a:rPr>
              <a:t>Embassy &amp; Tata Housing: Require a strategic turnaround. Embassy should rebuild buyer confidence through timely delivery and quality assurance. Tata Housing needs to reposition its brand — either go deeper into mid-luxury for volume or enter premium for </a:t>
            </a:r>
            <a:r>
              <a:rPr sz="1700" dirty="0"/>
              <a:t>margins.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2800" b="1">
                <a:solidFill>
                  <a:srgbClr val="003366"/>
                </a:solidFill>
              </a:defRPr>
            </a:pPr>
            <a:r>
              <a:t>Final Recommendations</a:t>
            </a:r>
          </a:p>
        </p:txBody>
      </p:sp>
      <p:sp>
        <p:nvSpPr>
          <p:cNvPr id="3" name="Content Placeholder 2"/>
          <p:cNvSpPr>
            <a:spLocks noGrp="1"/>
          </p:cNvSpPr>
          <p:nvPr>
            <p:ph idx="1"/>
          </p:nvPr>
        </p:nvSpPr>
        <p:spPr/>
        <p:txBody>
          <a:bodyPr/>
          <a:lstStyle/>
          <a:p>
            <a:pPr>
              <a:lnSpc>
                <a:spcPts val="2400"/>
              </a:lnSpc>
              <a:defRPr sz="1800">
                <a:solidFill>
                  <a:srgbClr val="323232"/>
                </a:solidFill>
              </a:defRPr>
            </a:pPr>
            <a:r>
              <a:t>Developers should consolidate presence in IT-driven South &amp; East Bengaluru, strategically expand into North Bengaluru, focus on 3BHK-driven demand with balanced pricing, strengthen customer engagement across digital and personal channels. Weaker builders should work towards brand repositioning and conversion efficiency.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2800" b="1">
                <a:solidFill>
                  <a:srgbClr val="003366"/>
                </a:solidFill>
              </a:defRPr>
            </a:pPr>
            <a:r>
              <a:t>1. Market Trends</a:t>
            </a:r>
          </a:p>
        </p:txBody>
      </p:sp>
      <p:sp>
        <p:nvSpPr>
          <p:cNvPr id="3" name="Content Placeholder 2"/>
          <p:cNvSpPr>
            <a:spLocks noGrp="1"/>
          </p:cNvSpPr>
          <p:nvPr>
            <p:ph idx="1"/>
          </p:nvPr>
        </p:nvSpPr>
        <p:spPr/>
        <p:txBody>
          <a:bodyPr/>
          <a:lstStyle/>
          <a:p>
            <a:pPr>
              <a:lnSpc>
                <a:spcPts val="2400"/>
              </a:lnSpc>
              <a:defRPr sz="1800">
                <a:solidFill>
                  <a:srgbClr val="323232"/>
                </a:solidFill>
              </a:defRPr>
            </a:pPr>
            <a:r>
              <a:rPr b="1" dirty="0"/>
              <a:t>Observation</a:t>
            </a:r>
            <a:r>
              <a:rPr dirty="0"/>
              <a:t>: Sarjapur Road, Whitefield, Rajajinagar show higher bookings compared to smaller markets like MG Road, Hebbal and Domlur.</a:t>
            </a:r>
          </a:p>
          <a:p>
            <a:pPr>
              <a:lnSpc>
                <a:spcPts val="2400"/>
              </a:lnSpc>
              <a:defRPr sz="1800">
                <a:solidFill>
                  <a:srgbClr val="323232"/>
                </a:solidFill>
              </a:defRPr>
            </a:pPr>
            <a:endParaRPr dirty="0"/>
          </a:p>
          <a:p>
            <a:pPr>
              <a:lnSpc>
                <a:spcPts val="2400"/>
              </a:lnSpc>
              <a:defRPr sz="1800">
                <a:solidFill>
                  <a:srgbClr val="323232"/>
                </a:solidFill>
              </a:defRPr>
            </a:pPr>
            <a:r>
              <a:rPr b="1" dirty="0"/>
              <a:t>Insight</a:t>
            </a:r>
            <a:r>
              <a:rPr dirty="0"/>
              <a:t>: These IT-hub–adjacent micro-markets are driving demand due to tech parks, employment hubs, and better connectivity.</a:t>
            </a:r>
          </a:p>
          <a:p>
            <a:pPr>
              <a:lnSpc>
                <a:spcPts val="2400"/>
              </a:lnSpc>
              <a:defRPr sz="1800">
                <a:solidFill>
                  <a:srgbClr val="323232"/>
                </a:solidFill>
              </a:defRPr>
            </a:pPr>
            <a:endParaRPr dirty="0"/>
          </a:p>
          <a:p>
            <a:pPr>
              <a:lnSpc>
                <a:spcPts val="2400"/>
              </a:lnSpc>
              <a:defRPr sz="1800">
                <a:solidFill>
                  <a:srgbClr val="323232"/>
                </a:solidFill>
              </a:defRPr>
            </a:pPr>
            <a:r>
              <a:rPr b="1" dirty="0"/>
              <a:t>Recommendation</a:t>
            </a:r>
            <a:r>
              <a:rPr dirty="0"/>
              <a:t>: Builders should prioritize launches in IT corridor markets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2800" b="1">
                <a:solidFill>
                  <a:srgbClr val="003366"/>
                </a:solidFill>
              </a:defRPr>
            </a:pPr>
            <a:r>
              <a:t>2. Builder Performance</a:t>
            </a:r>
          </a:p>
        </p:txBody>
      </p:sp>
      <p:sp>
        <p:nvSpPr>
          <p:cNvPr id="3" name="Content Placeholder 2"/>
          <p:cNvSpPr>
            <a:spLocks noGrp="1"/>
          </p:cNvSpPr>
          <p:nvPr>
            <p:ph idx="1"/>
          </p:nvPr>
        </p:nvSpPr>
        <p:spPr/>
        <p:txBody>
          <a:bodyPr/>
          <a:lstStyle/>
          <a:p>
            <a:pPr>
              <a:lnSpc>
                <a:spcPts val="2400"/>
              </a:lnSpc>
              <a:defRPr sz="1800">
                <a:solidFill>
                  <a:srgbClr val="323232"/>
                </a:solidFill>
              </a:defRPr>
            </a:pPr>
            <a:r>
              <a:rPr b="1" dirty="0"/>
              <a:t>Observation</a:t>
            </a:r>
            <a:r>
              <a:rPr dirty="0"/>
              <a:t>: Prestige, Total Environment and L&amp;T Realty tops the highest total ticket sales. While Total Environment and L&amp;T Realty holds their stand in average ticket sales, Prestige is in 7th place and the top Builder in terms of Average Ticket Sales is bagged by Sobha. Embassy and Tata Housing are lagging in both.</a:t>
            </a:r>
          </a:p>
          <a:p>
            <a:pPr>
              <a:lnSpc>
                <a:spcPts val="2400"/>
              </a:lnSpc>
              <a:defRPr sz="1800">
                <a:solidFill>
                  <a:srgbClr val="323232"/>
                </a:solidFill>
              </a:defRPr>
            </a:pPr>
            <a:endParaRPr dirty="0"/>
          </a:p>
          <a:p>
            <a:pPr>
              <a:lnSpc>
                <a:spcPts val="2400"/>
              </a:lnSpc>
              <a:defRPr sz="1800">
                <a:solidFill>
                  <a:srgbClr val="323232"/>
                </a:solidFill>
              </a:defRPr>
            </a:pPr>
            <a:r>
              <a:rPr b="1" dirty="0"/>
              <a:t>Insight</a:t>
            </a:r>
            <a:r>
              <a:rPr dirty="0"/>
              <a:t>: Prestige is volume driven (Sales high but Average pricing low) whereas Total Environment and L&amp;T Realty maintains the balance in both sales and pricing. Embassy and Tata Housing have portfolio mismatch.</a:t>
            </a:r>
          </a:p>
          <a:p>
            <a:pPr>
              <a:lnSpc>
                <a:spcPts val="2400"/>
              </a:lnSpc>
              <a:defRPr sz="1800">
                <a:solidFill>
                  <a:srgbClr val="323232"/>
                </a:solidFill>
              </a:defRPr>
            </a:pPr>
            <a:endParaRPr dirty="0"/>
          </a:p>
          <a:p>
            <a:pPr>
              <a:lnSpc>
                <a:spcPts val="2400"/>
              </a:lnSpc>
              <a:defRPr sz="1800">
                <a:solidFill>
                  <a:srgbClr val="323232"/>
                </a:solidFill>
              </a:defRPr>
            </a:pPr>
            <a:r>
              <a:rPr b="1" dirty="0"/>
              <a:t>Recommendation</a:t>
            </a:r>
            <a:r>
              <a:rPr dirty="0"/>
              <a:t>: Prestige should focus on high pricing. Total Environment and L&amp;T Realty must expand to new markets and Sobha must strengthen its marketing. Embassy and Tata Housing should shift to mid-luxury markets.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2800" b="1">
                <a:solidFill>
                  <a:srgbClr val="003366"/>
                </a:solidFill>
              </a:defRPr>
            </a:pPr>
            <a:r>
              <a:t>3. Amenity Score vs. Booking Conversion %</a:t>
            </a:r>
          </a:p>
        </p:txBody>
      </p:sp>
      <p:sp>
        <p:nvSpPr>
          <p:cNvPr id="3" name="Content Placeholder 2"/>
          <p:cNvSpPr>
            <a:spLocks noGrp="1"/>
          </p:cNvSpPr>
          <p:nvPr>
            <p:ph idx="1"/>
          </p:nvPr>
        </p:nvSpPr>
        <p:spPr/>
        <p:txBody>
          <a:bodyPr/>
          <a:lstStyle/>
          <a:p>
            <a:pPr>
              <a:lnSpc>
                <a:spcPts val="2400"/>
              </a:lnSpc>
              <a:defRPr sz="1800">
                <a:solidFill>
                  <a:srgbClr val="323232"/>
                </a:solidFill>
              </a:defRPr>
            </a:pPr>
            <a:r>
              <a:rPr b="1" dirty="0"/>
              <a:t>Observation</a:t>
            </a:r>
            <a:r>
              <a:rPr dirty="0"/>
              <a:t>: Amenity Score shows a positive correlation but is negligible (R2 value is ~0). Amenities alone doesn’t determine the booking conversion.</a:t>
            </a:r>
          </a:p>
          <a:p>
            <a:pPr>
              <a:lnSpc>
                <a:spcPts val="2400"/>
              </a:lnSpc>
              <a:defRPr sz="1800">
                <a:solidFill>
                  <a:srgbClr val="323232"/>
                </a:solidFill>
              </a:defRPr>
            </a:pPr>
            <a:endParaRPr dirty="0"/>
          </a:p>
          <a:p>
            <a:pPr>
              <a:lnSpc>
                <a:spcPts val="2400"/>
              </a:lnSpc>
              <a:defRPr sz="1800">
                <a:solidFill>
                  <a:srgbClr val="323232"/>
                </a:solidFill>
              </a:defRPr>
            </a:pPr>
            <a:r>
              <a:rPr b="1" dirty="0"/>
              <a:t>Insight</a:t>
            </a:r>
            <a:r>
              <a:rPr dirty="0"/>
              <a:t>: Over-investment in “fancy” amenities is not improving sales.</a:t>
            </a:r>
          </a:p>
          <a:p>
            <a:pPr>
              <a:lnSpc>
                <a:spcPts val="2400"/>
              </a:lnSpc>
              <a:defRPr sz="1800">
                <a:solidFill>
                  <a:srgbClr val="323232"/>
                </a:solidFill>
              </a:defRPr>
            </a:pPr>
            <a:endParaRPr dirty="0"/>
          </a:p>
          <a:p>
            <a:pPr>
              <a:lnSpc>
                <a:spcPts val="2400"/>
              </a:lnSpc>
              <a:defRPr sz="1800">
                <a:solidFill>
                  <a:srgbClr val="323232"/>
                </a:solidFill>
              </a:defRPr>
            </a:pPr>
            <a:r>
              <a:rPr b="1" dirty="0"/>
              <a:t>Recommendation</a:t>
            </a:r>
            <a:r>
              <a:rPr dirty="0"/>
              <a:t>: Focus on core amenities and other factors like configuration, pricing, </a:t>
            </a:r>
            <a:r>
              <a:rPr dirty="0" err="1"/>
              <a:t>etc</a:t>
            </a:r>
            <a:r>
              <a:rPr dirty="0"/>
              <a:t> that drive conversions.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2800" b="1">
                <a:solidFill>
                  <a:srgbClr val="003366"/>
                </a:solidFill>
              </a:defRPr>
            </a:pPr>
            <a:r>
              <a:t>4. Booking Conversion</a:t>
            </a:r>
          </a:p>
        </p:txBody>
      </p:sp>
      <p:sp>
        <p:nvSpPr>
          <p:cNvPr id="3" name="Content Placeholder 2"/>
          <p:cNvSpPr>
            <a:spLocks noGrp="1"/>
          </p:cNvSpPr>
          <p:nvPr>
            <p:ph idx="1"/>
          </p:nvPr>
        </p:nvSpPr>
        <p:spPr/>
        <p:txBody>
          <a:bodyPr/>
          <a:lstStyle/>
          <a:p>
            <a:pPr>
              <a:lnSpc>
                <a:spcPts val="2400"/>
              </a:lnSpc>
              <a:defRPr sz="1800">
                <a:solidFill>
                  <a:srgbClr val="323232"/>
                </a:solidFill>
              </a:defRPr>
            </a:pPr>
            <a:r>
              <a:rPr b="1" dirty="0"/>
              <a:t>Observation</a:t>
            </a:r>
            <a:r>
              <a:rPr dirty="0"/>
              <a:t>: </a:t>
            </a:r>
            <a:r>
              <a:rPr dirty="0" err="1"/>
              <a:t>Kanakapura</a:t>
            </a:r>
            <a:r>
              <a:rPr dirty="0"/>
              <a:t> Road, Indira Nagar and Koramangala (all above &gt;50.5%) have higher booking conversion rates compared to Sarjapur Road, Yelahanka and Domlur (&lt;50%)</a:t>
            </a:r>
          </a:p>
          <a:p>
            <a:pPr>
              <a:lnSpc>
                <a:spcPts val="2400"/>
              </a:lnSpc>
              <a:defRPr sz="1800">
                <a:solidFill>
                  <a:srgbClr val="323232"/>
                </a:solidFill>
              </a:defRPr>
            </a:pPr>
            <a:endParaRPr dirty="0"/>
          </a:p>
          <a:p>
            <a:pPr>
              <a:lnSpc>
                <a:spcPts val="2400"/>
              </a:lnSpc>
              <a:defRPr sz="1800">
                <a:solidFill>
                  <a:srgbClr val="323232"/>
                </a:solidFill>
              </a:defRPr>
            </a:pPr>
            <a:r>
              <a:rPr b="1" dirty="0"/>
              <a:t>Insight</a:t>
            </a:r>
            <a:r>
              <a:rPr dirty="0"/>
              <a:t>: </a:t>
            </a:r>
            <a:r>
              <a:rPr dirty="0" err="1"/>
              <a:t>Kanakapura</a:t>
            </a:r>
            <a:r>
              <a:rPr dirty="0"/>
              <a:t> Road, Indira Nagar and Koramangala have high fresh sales whereas Sarjapur Road, Yelahanka and Domlur have high Resale. Overall, there is a balance between fresh bookings and Resale (around 50%)</a:t>
            </a:r>
          </a:p>
          <a:p>
            <a:pPr>
              <a:lnSpc>
                <a:spcPts val="2400"/>
              </a:lnSpc>
              <a:defRPr sz="1800">
                <a:solidFill>
                  <a:srgbClr val="323232"/>
                </a:solidFill>
              </a:defRPr>
            </a:pPr>
            <a:endParaRPr dirty="0"/>
          </a:p>
          <a:p>
            <a:pPr>
              <a:lnSpc>
                <a:spcPts val="2400"/>
              </a:lnSpc>
              <a:defRPr sz="1800">
                <a:solidFill>
                  <a:srgbClr val="323232"/>
                </a:solidFill>
              </a:defRPr>
            </a:pPr>
            <a:r>
              <a:rPr b="1" dirty="0"/>
              <a:t>Recommendation</a:t>
            </a:r>
            <a:r>
              <a:rPr dirty="0"/>
              <a:t>: Builders should concentrate on high pricing properties in high conversion rate areas like </a:t>
            </a:r>
            <a:r>
              <a:rPr dirty="0" err="1"/>
              <a:t>Kanakapura</a:t>
            </a:r>
            <a:r>
              <a:rPr dirty="0"/>
              <a:t> Road, Indira Nagar and Koramangala and investigate whether there is a pricing gap or any issue in low conversion areas like Sarjapur Road, Yelahanka and Domlur and improve affecting factors.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2800" b="1">
                <a:solidFill>
                  <a:srgbClr val="003366"/>
                </a:solidFill>
              </a:defRPr>
            </a:pPr>
            <a:r>
              <a:t>5. Configuration Demand</a:t>
            </a:r>
          </a:p>
        </p:txBody>
      </p:sp>
      <p:sp>
        <p:nvSpPr>
          <p:cNvPr id="3" name="Content Placeholder 2"/>
          <p:cNvSpPr>
            <a:spLocks noGrp="1"/>
          </p:cNvSpPr>
          <p:nvPr>
            <p:ph idx="1"/>
          </p:nvPr>
        </p:nvSpPr>
        <p:spPr/>
        <p:txBody>
          <a:bodyPr/>
          <a:lstStyle/>
          <a:p>
            <a:pPr>
              <a:lnSpc>
                <a:spcPts val="2400"/>
              </a:lnSpc>
              <a:defRPr sz="1800">
                <a:solidFill>
                  <a:srgbClr val="323232"/>
                </a:solidFill>
              </a:defRPr>
            </a:pPr>
            <a:r>
              <a:rPr b="1" dirty="0"/>
              <a:t>Observation</a:t>
            </a:r>
            <a:r>
              <a:rPr dirty="0"/>
              <a:t>: 3BHK is the most in-demand housing configuration followed by 4BHK and 5BHK.</a:t>
            </a:r>
          </a:p>
          <a:p>
            <a:pPr>
              <a:lnSpc>
                <a:spcPts val="2400"/>
              </a:lnSpc>
              <a:defRPr sz="1800">
                <a:solidFill>
                  <a:srgbClr val="323232"/>
                </a:solidFill>
              </a:defRPr>
            </a:pPr>
            <a:endParaRPr dirty="0"/>
          </a:p>
          <a:p>
            <a:pPr>
              <a:lnSpc>
                <a:spcPts val="2400"/>
              </a:lnSpc>
              <a:defRPr sz="1800">
                <a:solidFill>
                  <a:srgbClr val="323232"/>
                </a:solidFill>
              </a:defRPr>
            </a:pPr>
            <a:r>
              <a:rPr b="1" dirty="0"/>
              <a:t>Insight</a:t>
            </a:r>
            <a:r>
              <a:rPr dirty="0"/>
              <a:t>: Demand sweet spot = 3BHK</a:t>
            </a:r>
          </a:p>
          <a:p>
            <a:pPr>
              <a:lnSpc>
                <a:spcPts val="2400"/>
              </a:lnSpc>
              <a:defRPr sz="1800">
                <a:solidFill>
                  <a:srgbClr val="323232"/>
                </a:solidFill>
              </a:defRPr>
            </a:pPr>
            <a:endParaRPr dirty="0"/>
          </a:p>
          <a:p>
            <a:pPr>
              <a:lnSpc>
                <a:spcPts val="2400"/>
              </a:lnSpc>
              <a:defRPr sz="1800">
                <a:solidFill>
                  <a:srgbClr val="323232"/>
                </a:solidFill>
              </a:defRPr>
            </a:pPr>
            <a:r>
              <a:rPr b="1" dirty="0"/>
              <a:t>Recommendation</a:t>
            </a:r>
            <a:r>
              <a:rPr dirty="0"/>
              <a:t>: Reduce over-supply of 5BHK+ units and convert into flexible 3/4BHK layouts.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2800" b="1">
                <a:solidFill>
                  <a:srgbClr val="003366"/>
                </a:solidFill>
              </a:defRPr>
            </a:pPr>
            <a:r>
              <a:t>6. Sales Channel Efficiency</a:t>
            </a:r>
          </a:p>
        </p:txBody>
      </p:sp>
      <p:sp>
        <p:nvSpPr>
          <p:cNvPr id="3" name="Content Placeholder 2"/>
          <p:cNvSpPr>
            <a:spLocks noGrp="1"/>
          </p:cNvSpPr>
          <p:nvPr>
            <p:ph idx="1"/>
          </p:nvPr>
        </p:nvSpPr>
        <p:spPr/>
        <p:txBody>
          <a:bodyPr/>
          <a:lstStyle/>
          <a:p>
            <a:pPr>
              <a:lnSpc>
                <a:spcPts val="2400"/>
              </a:lnSpc>
              <a:defRPr sz="1800">
                <a:solidFill>
                  <a:srgbClr val="323232"/>
                </a:solidFill>
              </a:defRPr>
            </a:pPr>
            <a:r>
              <a:rPr b="1" dirty="0"/>
              <a:t>Observation</a:t>
            </a:r>
            <a:r>
              <a:rPr dirty="0"/>
              <a:t>: Broker and Direct Sales channels have higher efficiency(&gt;50%). But with marginal difference, Online and NRI Desk also have better efficiency. Around 50%  of booking confirmation is observed</a:t>
            </a:r>
          </a:p>
          <a:p>
            <a:pPr>
              <a:lnSpc>
                <a:spcPts val="2400"/>
              </a:lnSpc>
              <a:defRPr sz="1800">
                <a:solidFill>
                  <a:srgbClr val="323232"/>
                </a:solidFill>
              </a:defRPr>
            </a:pPr>
            <a:endParaRPr dirty="0"/>
          </a:p>
          <a:p>
            <a:pPr>
              <a:lnSpc>
                <a:spcPts val="2400"/>
              </a:lnSpc>
              <a:defRPr sz="1800">
                <a:solidFill>
                  <a:srgbClr val="323232"/>
                </a:solidFill>
              </a:defRPr>
            </a:pPr>
            <a:r>
              <a:rPr b="1" dirty="0"/>
              <a:t>Insight</a:t>
            </a:r>
            <a:r>
              <a:rPr dirty="0"/>
              <a:t>: Buyers still prefer personal engagements. Since NRI Buyers are in remote location, the booking from them is lesser.</a:t>
            </a:r>
          </a:p>
          <a:p>
            <a:pPr>
              <a:lnSpc>
                <a:spcPts val="2400"/>
              </a:lnSpc>
              <a:defRPr sz="1800">
                <a:solidFill>
                  <a:srgbClr val="323232"/>
                </a:solidFill>
              </a:defRPr>
            </a:pPr>
            <a:endParaRPr dirty="0"/>
          </a:p>
          <a:p>
            <a:pPr>
              <a:lnSpc>
                <a:spcPts val="2400"/>
              </a:lnSpc>
              <a:defRPr sz="1800">
                <a:solidFill>
                  <a:srgbClr val="323232"/>
                </a:solidFill>
              </a:defRPr>
            </a:pPr>
            <a:r>
              <a:rPr b="1" dirty="0"/>
              <a:t>Recommendation</a:t>
            </a:r>
            <a:r>
              <a:rPr dirty="0"/>
              <a:t>: Improve personal engagements from Broker and Direct by Door-to-door campaigns. For Online, could enable 3D viewing of the property and with respect to NRI Desk, could assign personal Relationship Manager.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2800" b="1">
                <a:solidFill>
                  <a:srgbClr val="003366"/>
                </a:solidFill>
              </a:defRPr>
            </a:pPr>
            <a:r>
              <a:t>7. Quarterly Builder Contribution</a:t>
            </a:r>
          </a:p>
        </p:txBody>
      </p:sp>
      <p:sp>
        <p:nvSpPr>
          <p:cNvPr id="3" name="Content Placeholder 2"/>
          <p:cNvSpPr>
            <a:spLocks noGrp="1"/>
          </p:cNvSpPr>
          <p:nvPr>
            <p:ph idx="1"/>
          </p:nvPr>
        </p:nvSpPr>
        <p:spPr>
          <a:xfrm>
            <a:off x="366251" y="1166018"/>
            <a:ext cx="8411497" cy="5417344"/>
          </a:xfrm>
        </p:spPr>
        <p:txBody>
          <a:bodyPr>
            <a:noAutofit/>
          </a:bodyPr>
          <a:lstStyle/>
          <a:p>
            <a:pPr>
              <a:lnSpc>
                <a:spcPts val="2400"/>
              </a:lnSpc>
              <a:defRPr sz="1800">
                <a:solidFill>
                  <a:srgbClr val="323232"/>
                </a:solidFill>
              </a:defRPr>
            </a:pPr>
            <a:r>
              <a:rPr sz="1800" b="1" dirty="0"/>
              <a:t>Observation</a:t>
            </a:r>
            <a:r>
              <a:rPr sz="1800" dirty="0"/>
              <a:t>: Prestige, L&amp;T Realty, Godrej, and Total Environment consistently record high quarterly sales, each crossing ~14,000–15,000 Cr per quarter. Total Environment shows strong performance in 2024Q4 (₹15,263 Cr), one of the highest quarterly contributions.</a:t>
            </a:r>
          </a:p>
          <a:p>
            <a:pPr>
              <a:lnSpc>
                <a:spcPts val="2400"/>
              </a:lnSpc>
              <a:defRPr sz="1800">
                <a:solidFill>
                  <a:srgbClr val="323232"/>
                </a:solidFill>
              </a:defRPr>
            </a:pPr>
            <a:endParaRPr sz="1800" dirty="0"/>
          </a:p>
          <a:p>
            <a:pPr>
              <a:lnSpc>
                <a:spcPts val="2400"/>
              </a:lnSpc>
              <a:defRPr sz="1800">
                <a:solidFill>
                  <a:srgbClr val="323232"/>
                </a:solidFill>
              </a:defRPr>
            </a:pPr>
            <a:r>
              <a:rPr sz="1800" b="1" dirty="0"/>
              <a:t>Insight</a:t>
            </a:r>
            <a:r>
              <a:rPr sz="1800" dirty="0"/>
              <a:t>: Prestige &amp; L&amp;T Realty are the most stable players with consistent contributions across all quarters, signaling sustained demand and strong project pipelines. Godrej show quarterly volatility, suggesting sales may depend on timing of launches. Total Environment is a steady top-tier performer, peaking at ₹15,262 Cr in 2024Q4 → strong positioning in luxury projects.</a:t>
            </a:r>
          </a:p>
          <a:p>
            <a:pPr>
              <a:lnSpc>
                <a:spcPts val="2400"/>
              </a:lnSpc>
              <a:defRPr sz="1800">
                <a:solidFill>
                  <a:srgbClr val="323232"/>
                </a:solidFill>
              </a:defRPr>
            </a:pPr>
            <a:endParaRPr sz="1800" dirty="0"/>
          </a:p>
          <a:p>
            <a:pPr>
              <a:lnSpc>
                <a:spcPts val="2400"/>
              </a:lnSpc>
              <a:defRPr sz="1800">
                <a:solidFill>
                  <a:srgbClr val="323232"/>
                </a:solidFill>
              </a:defRPr>
            </a:pPr>
            <a:r>
              <a:rPr sz="1800" b="1" dirty="0"/>
              <a:t>Recommendation</a:t>
            </a:r>
            <a:r>
              <a:rPr sz="1800" dirty="0"/>
              <a:t>: Prestige &amp; L&amp;T Realty - Continue pipeline-driven growth, Expand into emerging micro-markets to further strengthen dominance, Maintain consistency in quarterly launches to hold leadership.</a:t>
            </a:r>
          </a:p>
          <a:p>
            <a:pPr marL="0" indent="0">
              <a:lnSpc>
                <a:spcPts val="2400"/>
              </a:lnSpc>
              <a:buNone/>
              <a:defRPr sz="1800">
                <a:solidFill>
                  <a:srgbClr val="323232"/>
                </a:solidFill>
              </a:defRPr>
            </a:pPr>
            <a:r>
              <a:rPr lang="en-US" sz="1800" dirty="0"/>
              <a:t>	</a:t>
            </a:r>
            <a:r>
              <a:rPr sz="1800" dirty="0"/>
              <a:t>Godrej - Smoothen out launch-driven sales cycles by diversifying project launche</a:t>
            </a:r>
            <a:r>
              <a:rPr lang="en-US" sz="1800" dirty="0"/>
              <a:t>s 	</a:t>
            </a:r>
            <a:r>
              <a:rPr sz="1800" dirty="0"/>
              <a:t>across quarters.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2800" b="1">
                <a:solidFill>
                  <a:srgbClr val="003366"/>
                </a:solidFill>
              </a:defRPr>
            </a:pPr>
            <a:r>
              <a:t>8. Possession Status Analysis</a:t>
            </a:r>
          </a:p>
        </p:txBody>
      </p:sp>
      <p:sp>
        <p:nvSpPr>
          <p:cNvPr id="3" name="Content Placeholder 2"/>
          <p:cNvSpPr>
            <a:spLocks noGrp="1"/>
          </p:cNvSpPr>
          <p:nvPr>
            <p:ph idx="1"/>
          </p:nvPr>
        </p:nvSpPr>
        <p:spPr>
          <a:xfrm>
            <a:off x="457200" y="1600200"/>
            <a:ext cx="8229600" cy="4846899"/>
          </a:xfrm>
        </p:spPr>
        <p:txBody>
          <a:bodyPr>
            <a:noAutofit/>
          </a:bodyPr>
          <a:lstStyle/>
          <a:p>
            <a:pPr>
              <a:lnSpc>
                <a:spcPts val="2400"/>
              </a:lnSpc>
              <a:defRPr sz="1800">
                <a:solidFill>
                  <a:srgbClr val="323232"/>
                </a:solidFill>
              </a:defRPr>
            </a:pPr>
            <a:r>
              <a:rPr sz="1700" b="1" dirty="0"/>
              <a:t>Observation</a:t>
            </a:r>
            <a:r>
              <a:rPr sz="1700" dirty="0"/>
              <a:t>: Launch Stage has higher bookings compared to Under construction and Ready to move projects. Booking count is almost similar across all buyer types in all stages.</a:t>
            </a:r>
          </a:p>
          <a:p>
            <a:pPr>
              <a:lnSpc>
                <a:spcPts val="2400"/>
              </a:lnSpc>
              <a:defRPr sz="1800">
                <a:solidFill>
                  <a:srgbClr val="323232"/>
                </a:solidFill>
              </a:defRPr>
            </a:pPr>
            <a:endParaRPr sz="1700" dirty="0"/>
          </a:p>
          <a:p>
            <a:pPr>
              <a:lnSpc>
                <a:spcPts val="2400"/>
              </a:lnSpc>
              <a:defRPr sz="1800">
                <a:solidFill>
                  <a:srgbClr val="323232"/>
                </a:solidFill>
              </a:defRPr>
            </a:pPr>
            <a:r>
              <a:rPr sz="1700" b="1" dirty="0"/>
              <a:t>Insight</a:t>
            </a:r>
            <a:r>
              <a:rPr sz="1700" dirty="0"/>
              <a:t>: Launch stage has higher demand since customers prefer customization and price negotiation and availability of units are also higher at the launch stage. In the luxury segment, customers may not prioritize immediate possession.</a:t>
            </a:r>
          </a:p>
          <a:p>
            <a:pPr>
              <a:lnSpc>
                <a:spcPts val="2400"/>
              </a:lnSpc>
              <a:defRPr sz="1800">
                <a:solidFill>
                  <a:srgbClr val="323232"/>
                </a:solidFill>
              </a:defRPr>
            </a:pPr>
            <a:endParaRPr sz="1700" dirty="0"/>
          </a:p>
          <a:p>
            <a:pPr>
              <a:lnSpc>
                <a:spcPts val="2400"/>
              </a:lnSpc>
              <a:defRPr sz="1800">
                <a:solidFill>
                  <a:srgbClr val="323232"/>
                </a:solidFill>
              </a:defRPr>
            </a:pPr>
            <a:r>
              <a:rPr sz="1700" b="1" dirty="0"/>
              <a:t>Recommendation</a:t>
            </a:r>
            <a:r>
              <a:rPr sz="1700" dirty="0"/>
              <a:t>: Developers should focus marketing on new project launches, highlighting exclusivity and benefits of early booking. For ready-to-move units, introduce special incentives (e.g., discounts, furnishing packages) to make them more appealing. For under-construction projects, emphasize project progress and trust signals (timely delivery, RERA compliance). Sales team should target NRI and HNI buyers during launches since they value brand-new, premium properties.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1099</TotalTime>
  <Words>1362</Words>
  <Application>Microsoft Office PowerPoint</Application>
  <PresentationFormat>On-screen Show (4:3)</PresentationFormat>
  <Paragraphs>66</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Luxury Housing Bangalore – Insights &amp; Recommendations</vt:lpstr>
      <vt:lpstr>1. Market Trends</vt:lpstr>
      <vt:lpstr>2. Builder Performance</vt:lpstr>
      <vt:lpstr>3. Amenity Score vs. Booking Conversion %</vt:lpstr>
      <vt:lpstr>4. Booking Conversion</vt:lpstr>
      <vt:lpstr>5. Configuration Demand</vt:lpstr>
      <vt:lpstr>6. Sales Channel Efficiency</vt:lpstr>
      <vt:lpstr>7. Quarterly Builder Contribution</vt:lpstr>
      <vt:lpstr>8. Possession Status Analysis</vt:lpstr>
      <vt:lpstr>9. Geographical Insights</vt:lpstr>
      <vt:lpstr>10. Top Performers</vt:lpstr>
      <vt:lpstr>Final Recommendations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roshinil.priya2@outlook.com</cp:lastModifiedBy>
  <cp:revision>6</cp:revision>
  <dcterms:created xsi:type="dcterms:W3CDTF">2013-01-27T09:14:16Z</dcterms:created>
  <dcterms:modified xsi:type="dcterms:W3CDTF">2025-09-19T06:36:43Z</dcterms:modified>
  <cp:category/>
</cp:coreProperties>
</file>