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9" r:id="rId1"/>
  </p:sldMasterIdLst>
  <p:notesMasterIdLst>
    <p:notesMasterId r:id="rId18"/>
  </p:notesMasterIdLst>
  <p:sldIdLst>
    <p:sldId id="4778" r:id="rId2"/>
    <p:sldId id="1010" r:id="rId3"/>
    <p:sldId id="4780" r:id="rId4"/>
    <p:sldId id="4779" r:id="rId5"/>
    <p:sldId id="4781" r:id="rId6"/>
    <p:sldId id="4797" r:id="rId7"/>
    <p:sldId id="4783" r:id="rId8"/>
    <p:sldId id="4787" r:id="rId9"/>
    <p:sldId id="4788" r:id="rId10"/>
    <p:sldId id="4789" r:id="rId11"/>
    <p:sldId id="4798" r:id="rId12"/>
    <p:sldId id="4784" r:id="rId13"/>
    <p:sldId id="4785" r:id="rId14"/>
    <p:sldId id="4799" r:id="rId15"/>
    <p:sldId id="4800" r:id="rId16"/>
    <p:sldId id="275" r:id="rId17"/>
  </p:sldIdLst>
  <p:sldSz cx="12192000" cy="6858000"/>
  <p:notesSz cx="6858000" cy="9144000"/>
  <p:embeddedFontLst>
    <p:embeddedFont>
      <p:font typeface="Gill Sans MT" panose="020B0502020104020203"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Light" panose="02000000000000000000" pitchFamily="2" charset="0"/>
      <p:regular r:id="rId27"/>
      <p:italic r:id="rId28"/>
    </p:embeddedFont>
    <p:embeddedFont>
      <p:font typeface="Roboto Medium" panose="02000000000000000000" pitchFamily="2" charset="0"/>
      <p:regular r:id="rId29"/>
      <p: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97"/>
            <p14:sldId id="4783"/>
            <p14:sldId id="4787"/>
            <p14:sldId id="4788"/>
            <p14:sldId id="4789"/>
            <p14:sldId id="4798"/>
            <p14:sldId id="4784"/>
            <p14:sldId id="4785"/>
            <p14:sldId id="4799"/>
            <p14:sldId id="4800"/>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p:scale>
          <a:sx n="67" d="100"/>
          <a:sy n="67" d="100"/>
        </p:scale>
        <p:origin x="884" y="6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7/07/2024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16</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11486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423590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891270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804272535"/>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1546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94889023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25501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89701739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842281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289545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586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623752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19017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74505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420436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206995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8">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0BB8767-4341-89A5-C6D7-0DCFA3721AA7}"/>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Slide Number Placeholder 6">
            <a:extLst>
              <a:ext uri="{FF2B5EF4-FFF2-40B4-BE49-F238E27FC236}">
                <a16:creationId xmlns:a16="http://schemas.microsoft.com/office/drawing/2014/main" id="{D28617E9-9641-A7CF-B843-528845F4B72D}"/>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12" name="Oval 11">
            <a:extLst>
              <a:ext uri="{FF2B5EF4-FFF2-40B4-BE49-F238E27FC236}">
                <a16:creationId xmlns:a16="http://schemas.microsoft.com/office/drawing/2014/main" id="{ED714B2D-90E3-7610-78A5-6234259C2850}"/>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18D17F74-DD56-B4AF-828E-5C015D7F83BA}"/>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2DE0C2AD-2D6D-B13A-CEAC-545B514E41C1}"/>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3D977614-B1FD-DC39-EB3A-6D6E00BF6E58}"/>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9F47214F-1D20-8183-0F3D-E09551E1ACDD}"/>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E1B9651F-18D0-9077-7E3C-28A6DBE6F3BD}"/>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33CE5FCF-BEDF-F2EE-7D11-8CAE6A3A3EA3}"/>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7A1AC37B-8A64-8640-5935-277896A4F5C5}"/>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2FEC699B-F3EA-17BD-8D80-7B2D6FCF4CB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6F0876F0-A96A-EB89-E613-1A60D406470E}"/>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AB5617A4-B949-4AB2-5E07-CC0207F97BB1}"/>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E5B26493-E1CC-55E2-01BC-CA0886A146A7}"/>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E94215A9-546F-E37D-9355-2C2C15B853B8}"/>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Oval 24">
            <a:extLst>
              <a:ext uri="{FF2B5EF4-FFF2-40B4-BE49-F238E27FC236}">
                <a16:creationId xmlns:a16="http://schemas.microsoft.com/office/drawing/2014/main" id="{FA78ABEA-0206-0B2D-6705-17751B846037}"/>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Oval 25">
            <a:extLst>
              <a:ext uri="{FF2B5EF4-FFF2-40B4-BE49-F238E27FC236}">
                <a16:creationId xmlns:a16="http://schemas.microsoft.com/office/drawing/2014/main" id="{C337BEEF-02E9-3EC4-CD7D-8B853F5DDB44}"/>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Oval 26">
            <a:extLst>
              <a:ext uri="{FF2B5EF4-FFF2-40B4-BE49-F238E27FC236}">
                <a16:creationId xmlns:a16="http://schemas.microsoft.com/office/drawing/2014/main" id="{CC9ACA2A-DF33-48E3-38DA-3037F0206AB4}"/>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Oval 27">
            <a:extLst>
              <a:ext uri="{FF2B5EF4-FFF2-40B4-BE49-F238E27FC236}">
                <a16:creationId xmlns:a16="http://schemas.microsoft.com/office/drawing/2014/main" id="{89B2D13D-B662-35DB-996A-24E58E5AEFEA}"/>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9" name="Freeform 5">
            <a:extLst>
              <a:ext uri="{FF2B5EF4-FFF2-40B4-BE49-F238E27FC236}">
                <a16:creationId xmlns:a16="http://schemas.microsoft.com/office/drawing/2014/main" id="{57660098-9A61-3494-295A-B9BA66837204}"/>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0" name="MSIPCMContentMarking" descr="{&quot;HashCode&quot;:-231024771,&quot;Placement&quot;:&quot;Footer&quot;}">
            <a:extLst>
              <a:ext uri="{FF2B5EF4-FFF2-40B4-BE49-F238E27FC236}">
                <a16:creationId xmlns:a16="http://schemas.microsoft.com/office/drawing/2014/main" id="{66D63425-615A-4380-A41E-AC7BE7A91CA2}"/>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20572073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356" userDrawn="1">
          <p15:clr>
            <a:srgbClr val="5ACBF0"/>
          </p15:clr>
        </p15:guide>
        <p15:guide id="2" orient="horz" pos="3793" userDrawn="1">
          <p15:clr>
            <a:srgbClr val="5ACBF0"/>
          </p15:clr>
        </p15:guide>
        <p15:guide id="3" orient="horz" pos="315" userDrawn="1">
          <p15:clr>
            <a:srgbClr val="5ACBF0"/>
          </p15:clr>
        </p15:guide>
        <p15:guide id="4" pos="760" userDrawn="1">
          <p15:clr>
            <a:srgbClr val="5ACBF0"/>
          </p15:clr>
        </p15:guide>
        <p15:guide id="5" orient="horz" pos="822" userDrawn="1">
          <p15:clr>
            <a:srgbClr val="FBAE40"/>
          </p15:clr>
        </p15:guide>
        <p15:guide id="6"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1ED4F-6CF6-44CF-847E-C70DAE5789CC}"/>
              </a:ext>
            </a:extLst>
          </p:cNvPr>
          <p:cNvSpPr>
            <a:spLocks noGrp="1"/>
          </p:cNvSpPr>
          <p:nvPr>
            <p:ph type="body" sz="quarter" idx="10"/>
          </p:nvPr>
        </p:nvSpPr>
        <p:spPr/>
        <p:txBody>
          <a:bodyPr/>
          <a:lstStyle/>
          <a:p>
            <a:r>
              <a:rPr lang="en-IN" dirty="0"/>
              <a:t>Average Sales per Transaction by Customer Segment</a:t>
            </a:r>
          </a:p>
        </p:txBody>
      </p:sp>
      <p:sp>
        <p:nvSpPr>
          <p:cNvPr id="4" name="TextBox 3">
            <a:extLst>
              <a:ext uri="{FF2B5EF4-FFF2-40B4-BE49-F238E27FC236}">
                <a16:creationId xmlns:a16="http://schemas.microsoft.com/office/drawing/2014/main" id="{E3DDAA78-1015-4912-AEC3-308F91A48B36}"/>
              </a:ext>
            </a:extLst>
          </p:cNvPr>
          <p:cNvSpPr txBox="1"/>
          <p:nvPr/>
        </p:nvSpPr>
        <p:spPr>
          <a:xfrm>
            <a:off x="1785257" y="5910757"/>
            <a:ext cx="8868229" cy="22878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Kettle is the most popular brand followed by Smiths, Doritos and Pringles. </a:t>
            </a:r>
            <a:endParaRPr lang="en-IN" sz="1200" dirty="0" err="1">
              <a:ea typeface="Roboto Light" panose="02000000000000000000" pitchFamily="2" charset="0"/>
            </a:endParaRPr>
          </a:p>
        </p:txBody>
      </p:sp>
      <p:pic>
        <p:nvPicPr>
          <p:cNvPr id="8194" name="Picture 2">
            <a:extLst>
              <a:ext uri="{FF2B5EF4-FFF2-40B4-BE49-F238E27FC236}">
                <a16:creationId xmlns:a16="http://schemas.microsoft.com/office/drawing/2014/main" id="{0B742350-055E-2C08-D075-CCD0EE013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895349"/>
            <a:ext cx="9258300" cy="478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88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1ED4F-6CF6-44CF-847E-C70DAE5789CC}"/>
              </a:ext>
            </a:extLst>
          </p:cNvPr>
          <p:cNvSpPr>
            <a:spLocks noGrp="1"/>
          </p:cNvSpPr>
          <p:nvPr>
            <p:ph type="body" sz="quarter" idx="10"/>
          </p:nvPr>
        </p:nvSpPr>
        <p:spPr/>
        <p:txBody>
          <a:bodyPr/>
          <a:lstStyle/>
          <a:p>
            <a:r>
              <a:rPr lang="en-IN" dirty="0"/>
              <a:t>Customer Segment</a:t>
            </a:r>
          </a:p>
        </p:txBody>
      </p:sp>
      <p:sp>
        <p:nvSpPr>
          <p:cNvPr id="4" name="TextBox 3">
            <a:extLst>
              <a:ext uri="{FF2B5EF4-FFF2-40B4-BE49-F238E27FC236}">
                <a16:creationId xmlns:a16="http://schemas.microsoft.com/office/drawing/2014/main" id="{E3DDAA78-1015-4912-AEC3-308F91A48B36}"/>
              </a:ext>
            </a:extLst>
          </p:cNvPr>
          <p:cNvSpPr txBox="1"/>
          <p:nvPr/>
        </p:nvSpPr>
        <p:spPr>
          <a:xfrm>
            <a:off x="1785257" y="5910757"/>
            <a:ext cx="8868229" cy="22878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Kettle is the most popular brand followed by Smiths, Doritos and Pringles. </a:t>
            </a:r>
            <a:endParaRPr lang="en-IN" sz="1200" dirty="0" err="1">
              <a:ea typeface="Roboto Light" panose="02000000000000000000" pitchFamily="2" charset="0"/>
            </a:endParaRPr>
          </a:p>
        </p:txBody>
      </p:sp>
      <p:pic>
        <p:nvPicPr>
          <p:cNvPr id="9218" name="Picture 2">
            <a:extLst>
              <a:ext uri="{FF2B5EF4-FFF2-40B4-BE49-F238E27FC236}">
                <a16:creationId xmlns:a16="http://schemas.microsoft.com/office/drawing/2014/main" id="{F96D174D-42FC-9563-3B6A-7314D41E9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823913"/>
            <a:ext cx="809625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02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Total Sales Comparison – Trial Stores 77 Vs Control Store 249</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10242" name="Picture 2">
            <a:extLst>
              <a:ext uri="{FF2B5EF4-FFF2-40B4-BE49-F238E27FC236}">
                <a16:creationId xmlns:a16="http://schemas.microsoft.com/office/drawing/2014/main" id="{9C3039CB-191C-E5F0-2E94-706F20520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150" y="914399"/>
            <a:ext cx="8081963" cy="5010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Total Sales Comparison – Trial Stores 86 Vs Control Store 183</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11266" name="Picture 2">
            <a:extLst>
              <a:ext uri="{FF2B5EF4-FFF2-40B4-BE49-F238E27FC236}">
                <a16:creationId xmlns:a16="http://schemas.microsoft.com/office/drawing/2014/main" id="{FA5CD00B-91AC-5A04-E41F-0533B894D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5" y="942975"/>
            <a:ext cx="8337550" cy="49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112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Total Sales Comparison – Trial Stores 88 Vs Control Store 119</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12290" name="Picture 2">
            <a:extLst>
              <a:ext uri="{FF2B5EF4-FFF2-40B4-BE49-F238E27FC236}">
                <a16:creationId xmlns:a16="http://schemas.microsoft.com/office/drawing/2014/main" id="{F2FA4787-EAE8-6B8D-3B6B-9644772A6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175" y="876300"/>
            <a:ext cx="8262938"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308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28600" indent="-228600" algn="l">
              <a:buFont typeface="+mj-lt"/>
              <a:buAutoNum type="arabicPeriod"/>
            </a:pPr>
            <a:r>
              <a:rPr lang="en-AU" sz="1200" dirty="0">
                <a:ea typeface="Roboto Light" panose="02000000000000000000" pitchFamily="2" charset="0"/>
              </a:rPr>
              <a:t>The sales increase in the month of December before the Christmas (except the day itself). So, these are the crucial times.</a:t>
            </a:r>
          </a:p>
          <a:p>
            <a:pPr marL="228600" indent="-228600" algn="l">
              <a:buFont typeface="+mj-lt"/>
              <a:buAutoNum type="arabicPeriod"/>
            </a:pPr>
            <a:r>
              <a:rPr lang="en-AU" sz="1200" dirty="0">
                <a:ea typeface="Roboto Light" panose="02000000000000000000" pitchFamily="2" charset="0"/>
              </a:rPr>
              <a:t>Kettle is the most popular brand followed by Smiths, Doritos and Pringles. So, they need to be in stock. Also 175 gram packets are the most sold.</a:t>
            </a:r>
          </a:p>
          <a:p>
            <a:pPr marL="228600" indent="-228600" algn="l">
              <a:buFont typeface="+mj-lt"/>
              <a:buAutoNum type="arabicPeriod"/>
            </a:pP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200" dirty="0">
                <a:ea typeface="Roboto Light" panose="02000000000000000000" pitchFamily="2" charset="0"/>
              </a:rPr>
              <a:t>Budget older families have the maximum contribution to sales.</a:t>
            </a:r>
          </a:p>
          <a:p>
            <a:pPr marL="228600" indent="-228600" algn="l">
              <a:buFont typeface="+mj-lt"/>
              <a:buAutoNum type="arabicPeriod"/>
            </a:pPr>
            <a:endParaRPr lang="en-AU" sz="1200" dirty="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28600" indent="-228600">
              <a:buFont typeface="+mj-lt"/>
              <a:buAutoNum type="arabicPeriod"/>
            </a:pPr>
            <a:r>
              <a:rPr lang="en-US" sz="1200" dirty="0"/>
              <a:t>One control store was selected for each trial store and the values of metrics were compared in trial and pre trial period.</a:t>
            </a:r>
            <a:r>
              <a:rPr lang="en-US" sz="1200" b="0" i="0" dirty="0">
                <a:solidFill>
                  <a:srgbClr val="000000"/>
                </a:solidFill>
                <a:effectLst/>
              </a:rPr>
              <a:t> </a:t>
            </a:r>
          </a:p>
          <a:p>
            <a:pPr marL="228600" indent="-228600">
              <a:buFont typeface="+mj-lt"/>
              <a:buAutoNum type="arabicPeriod"/>
            </a:pPr>
            <a:r>
              <a:rPr lang="en-US" sz="1200" i="0" dirty="0">
                <a:solidFill>
                  <a:srgbClr val="000000"/>
                </a:solidFill>
                <a:effectLst/>
              </a:rPr>
              <a:t>The results for trial stores 77 and 88 during the trial period show a significant difference in at least two of the three trial months but this is not the case for trial store 86. </a:t>
            </a:r>
            <a:endParaRPr lang="en-AU" sz="1200" dirty="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IN" sz="3600" b="1" dirty="0">
                <a:solidFill>
                  <a:srgbClr val="000000"/>
                </a:solidFill>
                <a:latin typeface="+mj-lt"/>
              </a:rPr>
              <a:t>C</a:t>
            </a:r>
            <a:r>
              <a:rPr lang="en-IN" sz="3600" b="1" i="0" dirty="0">
                <a:solidFill>
                  <a:srgbClr val="000000"/>
                </a:solidFill>
                <a:effectLst/>
                <a:latin typeface="+mj-lt"/>
              </a:rPr>
              <a:t>ustomer </a:t>
            </a:r>
            <a:r>
              <a:rPr lang="en-IN" sz="3600" b="1" dirty="0">
                <a:solidFill>
                  <a:srgbClr val="000000"/>
                </a:solidFill>
                <a:latin typeface="+mj-lt"/>
              </a:rPr>
              <a:t>A</a:t>
            </a:r>
            <a:r>
              <a:rPr lang="en-IN" sz="3600" b="1" i="0" dirty="0">
                <a:solidFill>
                  <a:srgbClr val="000000"/>
                </a:solidFill>
                <a:effectLst/>
                <a:latin typeface="+mj-lt"/>
              </a:rPr>
              <a:t>nalysis</a:t>
            </a:r>
          </a:p>
          <a:p>
            <a:endParaRPr lang="en-IN" dirty="0">
              <a:latin typeface="+mj-lt"/>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33" name="Picture 10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5" name="Straight Connector 103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39" name="Rectangle 1038">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043" name="Group 1042">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044" name="Rectangle 1043">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5" name="Rectangle 1044">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47" name="Rectangle 1046">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9" name="Straight Connector 1048">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ext Placeholder 3">
            <a:extLst>
              <a:ext uri="{FF2B5EF4-FFF2-40B4-BE49-F238E27FC236}">
                <a16:creationId xmlns:a16="http://schemas.microsoft.com/office/drawing/2014/main" id="{7486AA9F-F539-4EEA-B49A-94736CB859C1}"/>
              </a:ext>
            </a:extLst>
          </p:cNvPr>
          <p:cNvSpPr txBox="1">
            <a:spLocks/>
          </p:cNvSpPr>
          <p:nvPr/>
        </p:nvSpPr>
        <p:spPr>
          <a:xfrm>
            <a:off x="7218030" y="804520"/>
            <a:ext cx="3520367" cy="1049235"/>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ct val="0"/>
              </a:spcBef>
              <a:spcAft>
                <a:spcPts val="600"/>
              </a:spcAft>
            </a:pPr>
            <a:r>
              <a:rPr lang="en-US" sz="3200" cap="all">
                <a:solidFill>
                  <a:schemeClr val="tx1"/>
                </a:solidFill>
                <a:latin typeface="+mj-lt"/>
                <a:ea typeface="+mj-ea"/>
                <a:cs typeface="+mj-cs"/>
              </a:rPr>
              <a:t>Distribution of Packet size </a:t>
            </a:r>
          </a:p>
        </p:txBody>
      </p:sp>
      <p:pic>
        <p:nvPicPr>
          <p:cNvPr id="1026" name="Picture 2">
            <a:extLst>
              <a:ext uri="{FF2B5EF4-FFF2-40B4-BE49-F238E27FC236}">
                <a16:creationId xmlns:a16="http://schemas.microsoft.com/office/drawing/2014/main" id="{9FE50A24-CC13-D161-3FB0-3AA6586D52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45297" y="1541572"/>
            <a:ext cx="5376846" cy="301571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8F87D62-5DF7-4436-B3A3-40BA502366DE}"/>
              </a:ext>
            </a:extLst>
          </p:cNvPr>
          <p:cNvSpPr txBox="1"/>
          <p:nvPr/>
        </p:nvSpPr>
        <p:spPr>
          <a:xfrm>
            <a:off x="7218029" y="2015732"/>
            <a:ext cx="3520368"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a:t>The sales  have a sudden hike n the month of December before the Christmas (except the day itself). Whereas there is no sales on 25</a:t>
            </a:r>
            <a:r>
              <a:rPr lang="en-US" baseline="30000"/>
              <a:t>th.</a:t>
            </a:r>
            <a:endParaRPr lang="en-US"/>
          </a:p>
        </p:txBody>
      </p:sp>
      <p:pic>
        <p:nvPicPr>
          <p:cNvPr id="1051" name="Picture 1050">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53" name="Straight Connector 1052">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4"/>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107" name="Picture 4106">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09" name="Straight Connector 4108">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111" name="Straight Connector 4110">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13" name="Rectangle 4112">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Rectangle 4114">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 Placeholder 3">
            <a:extLst>
              <a:ext uri="{FF2B5EF4-FFF2-40B4-BE49-F238E27FC236}">
                <a16:creationId xmlns:a16="http://schemas.microsoft.com/office/drawing/2014/main" id="{7486AA9F-F539-4EEA-B49A-94736CB859C1}"/>
              </a:ext>
            </a:extLst>
          </p:cNvPr>
          <p:cNvSpPr txBox="1">
            <a:spLocks/>
          </p:cNvSpPr>
          <p:nvPr/>
        </p:nvSpPr>
        <p:spPr>
          <a:xfrm>
            <a:off x="659301" y="1474969"/>
            <a:ext cx="2823919" cy="1868760"/>
          </a:xfrm>
          <a:prstGeom prst="rect">
            <a:avLst/>
          </a:prstGeom>
        </p:spPr>
        <p:txBody>
          <a:bodyPr vert="horz" lIns="91440" tIns="45720" rIns="91440" bIns="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ct val="0"/>
              </a:spcBef>
              <a:spcAft>
                <a:spcPts val="600"/>
              </a:spcAft>
            </a:pPr>
            <a:r>
              <a:rPr lang="en-US" sz="3300" cap="all">
                <a:solidFill>
                  <a:schemeClr val="tx1"/>
                </a:solidFill>
                <a:latin typeface="+mj-lt"/>
                <a:ea typeface="+mj-ea"/>
                <a:cs typeface="+mj-cs"/>
              </a:rPr>
              <a:t>Total Sales by brand name</a:t>
            </a:r>
          </a:p>
        </p:txBody>
      </p:sp>
      <p:cxnSp>
        <p:nvCxnSpPr>
          <p:cNvPr id="4117" name="Straight Connector 4116">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119" name="Group 4118">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4120" name="Rectangle 4119">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21" name="Rectangle 4120">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100" name="Picture 4" descr="A graph with numbers and letters&#10;&#10;Description automatically generated">
            <a:extLst>
              <a:ext uri="{FF2B5EF4-FFF2-40B4-BE49-F238E27FC236}">
                <a16:creationId xmlns:a16="http://schemas.microsoft.com/office/drawing/2014/main" id="{643CCE60-C2E6-459E-03FD-18811C7693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563" r="-2" b="-2"/>
          <a:stretch/>
        </p:blipFill>
        <p:spPr bwMode="auto">
          <a:xfrm>
            <a:off x="4618374" y="1116345"/>
            <a:ext cx="6282919" cy="3866172"/>
          </a:xfrm>
          <a:prstGeom prst="rect">
            <a:avLst/>
          </a:prstGeom>
          <a:noFill/>
          <a:extLst>
            <a:ext uri="{909E8E84-426E-40DD-AFC4-6F175D3DCCD1}">
              <a14:hiddenFill xmlns:a14="http://schemas.microsoft.com/office/drawing/2010/main">
                <a:solidFill>
                  <a:srgbClr val="FFFFFF"/>
                </a:solidFill>
              </a14:hiddenFill>
            </a:ext>
          </a:extLst>
        </p:spPr>
      </p:pic>
      <p:pic>
        <p:nvPicPr>
          <p:cNvPr id="4123" name="Picture 4122">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25" name="Straight Connector 4124">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F87D62-5DF7-4436-B3A3-40BA502366DE}"/>
              </a:ext>
            </a:extLst>
          </p:cNvPr>
          <p:cNvSpPr txBox="1"/>
          <p:nvPr/>
        </p:nvSpPr>
        <p:spPr>
          <a:xfrm>
            <a:off x="7218029" y="2015732"/>
            <a:ext cx="3520368"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endParaRPr lang="en-US" dirty="0"/>
          </a:p>
        </p:txBody>
      </p:sp>
      <p:pic>
        <p:nvPicPr>
          <p:cNvPr id="10" name="Picture 9" descr="A white note with black text&#10;&#10;Description automatically generated">
            <a:extLst>
              <a:ext uri="{FF2B5EF4-FFF2-40B4-BE49-F238E27FC236}">
                <a16:creationId xmlns:a16="http://schemas.microsoft.com/office/drawing/2014/main" id="{24EC22A1-04A8-4C1E-B24F-AD7AA2EA4F2E}"/>
              </a:ext>
            </a:extLst>
          </p:cNvPr>
          <p:cNvPicPr>
            <a:picLocks noChangeAspect="1"/>
          </p:cNvPicPr>
          <p:nvPr/>
        </p:nvPicPr>
        <p:blipFill>
          <a:blip r:embed="rId4"/>
          <a:stretch>
            <a:fillRect/>
          </a:stretch>
        </p:blipFill>
        <p:spPr>
          <a:xfrm>
            <a:off x="12316275" y="0"/>
            <a:ext cx="1993565" cy="1639966"/>
          </a:xfrm>
          <a:prstGeom prst="rect">
            <a:avLst/>
          </a:prstGeom>
        </p:spPr>
      </p:pic>
    </p:spTree>
    <p:extLst>
      <p:ext uri="{BB962C8B-B14F-4D97-AF65-F5344CB8AC3E}">
        <p14:creationId xmlns:p14="http://schemas.microsoft.com/office/powerpoint/2010/main" val="34370184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283825" cy="824400"/>
          </a:xfrm>
        </p:spPr>
        <p:txBody>
          <a:bodyPr/>
          <a:lstStyle/>
          <a:p>
            <a:r>
              <a:rPr lang="en-AU" dirty="0"/>
              <a:t>Total Sales Over Time:</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sp>
        <p:nvSpPr>
          <p:cNvPr id="14" name="TextBox 13">
            <a:extLst>
              <a:ext uri="{FF2B5EF4-FFF2-40B4-BE49-F238E27FC236}">
                <a16:creationId xmlns:a16="http://schemas.microsoft.com/office/drawing/2014/main" id="{C50237F1-BF57-4976-9203-755DE102E722}"/>
              </a:ext>
            </a:extLst>
          </p:cNvPr>
          <p:cNvSpPr txBox="1"/>
          <p:nvPr/>
        </p:nvSpPr>
        <p:spPr>
          <a:xfrm>
            <a:off x="2099827" y="5767714"/>
            <a:ext cx="8302171" cy="333829"/>
          </a:xfrm>
          <a:prstGeom prst="rect">
            <a:avLst/>
          </a:prstGeom>
          <a:noFill/>
        </p:spPr>
        <p:txBody>
          <a:bodyPr wrap="square" lIns="0" tIns="0" rIns="0" bIns="0" rtlCol="0" anchor="t">
            <a:noAutofit/>
          </a:bodyPr>
          <a:lstStyle/>
          <a:p>
            <a:pPr algn="ctr"/>
            <a:r>
              <a:rPr lang="en-IN" sz="1200" dirty="0">
                <a:ea typeface="Roboto Light" panose="02000000000000000000" pitchFamily="2" charset="0"/>
              </a:rPr>
              <a:t>It can be clearly visualized that </a:t>
            </a: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customers contributing the most</a:t>
            </a:r>
            <a:endParaRPr lang="en-IN" sz="1200" dirty="0">
              <a:ea typeface="Roboto Light" panose="02000000000000000000" pitchFamily="2" charset="0"/>
            </a:endParaRPr>
          </a:p>
        </p:txBody>
      </p:sp>
      <p:pic>
        <p:nvPicPr>
          <p:cNvPr id="5122" name="Picture 2">
            <a:extLst>
              <a:ext uri="{FF2B5EF4-FFF2-40B4-BE49-F238E27FC236}">
                <a16:creationId xmlns:a16="http://schemas.microsoft.com/office/drawing/2014/main" id="{B8E24602-24CF-D061-164B-B230A6453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177" y="1099563"/>
            <a:ext cx="8302171" cy="4658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CA2687-95C3-4DE1-A6AF-3751D447F322}"/>
              </a:ext>
            </a:extLst>
          </p:cNvPr>
          <p:cNvSpPr>
            <a:spLocks noGrp="1"/>
          </p:cNvSpPr>
          <p:nvPr>
            <p:ph type="body" sz="quarter" idx="10"/>
          </p:nvPr>
        </p:nvSpPr>
        <p:spPr>
          <a:xfrm>
            <a:off x="1196975" y="404018"/>
            <a:ext cx="10479600" cy="824400"/>
          </a:xfrm>
        </p:spPr>
        <p:txBody>
          <a:bodyPr/>
          <a:lstStyle/>
          <a:p>
            <a:r>
              <a:rPr lang="en-IN" dirty="0"/>
              <a:t>Total Sales By customer </a:t>
            </a:r>
            <a:r>
              <a:rPr lang="en-IN" dirty="0" err="1"/>
              <a:t>Lifestage</a:t>
            </a:r>
            <a:endParaRPr lang="en-IN" dirty="0"/>
          </a:p>
        </p:txBody>
      </p:sp>
      <p:sp>
        <p:nvSpPr>
          <p:cNvPr id="7" name="TextBox 6">
            <a:extLst>
              <a:ext uri="{FF2B5EF4-FFF2-40B4-BE49-F238E27FC236}">
                <a16:creationId xmlns:a16="http://schemas.microsoft.com/office/drawing/2014/main" id="{067C4623-2DD8-4220-AC51-FB4AEC458E08}"/>
              </a:ext>
            </a:extLst>
          </p:cNvPr>
          <p:cNvSpPr txBox="1"/>
          <p:nvPr/>
        </p:nvSpPr>
        <p:spPr>
          <a:xfrm>
            <a:off x="2032000" y="5747657"/>
            <a:ext cx="8824686" cy="406400"/>
          </a:xfrm>
          <a:prstGeom prst="rect">
            <a:avLst/>
          </a:prstGeom>
          <a:noFill/>
        </p:spPr>
        <p:txBody>
          <a:bodyPr wrap="square" lIns="0" tIns="0" rIns="0" bIns="0" rtlCol="0" anchor="t">
            <a:noAutofit/>
          </a:bodyPr>
          <a:lstStyle/>
          <a:p>
            <a:pPr algn="ctr"/>
            <a:r>
              <a:rPr lang="en-IN" sz="1200" dirty="0">
                <a:latin typeface="+mj-lt"/>
                <a:ea typeface="Roboto Light" panose="02000000000000000000" pitchFamily="2" charset="0"/>
              </a:rPr>
              <a:t>It can be seen that retirees, </a:t>
            </a:r>
            <a:r>
              <a:rPr lang="en-IN" sz="1200" dirty="0">
                <a:solidFill>
                  <a:srgbClr val="000000"/>
                </a:solidFill>
                <a:latin typeface="+mj-lt"/>
                <a:ea typeface="Roboto Light" panose="02000000000000000000" pitchFamily="2" charset="0"/>
              </a:rPr>
              <a:t>young singles/couples, retirees are the most common customers </a:t>
            </a:r>
            <a:endParaRPr lang="en-IN" sz="1200" dirty="0">
              <a:latin typeface="+mj-lt"/>
              <a:ea typeface="Roboto Light" panose="02000000000000000000" pitchFamily="2" charset="0"/>
            </a:endParaRPr>
          </a:p>
        </p:txBody>
      </p:sp>
      <p:pic>
        <p:nvPicPr>
          <p:cNvPr id="6146" name="Picture 2">
            <a:extLst>
              <a:ext uri="{FF2B5EF4-FFF2-40B4-BE49-F238E27FC236}">
                <a16:creationId xmlns:a16="http://schemas.microsoft.com/office/drawing/2014/main" id="{9192348C-CA45-5913-8B83-3DC7FFD8C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4" y="933451"/>
            <a:ext cx="9744075" cy="480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06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398E27-AD42-4976-BE49-F54FDA615D70}"/>
              </a:ext>
            </a:extLst>
          </p:cNvPr>
          <p:cNvSpPr>
            <a:spLocks noGrp="1"/>
          </p:cNvSpPr>
          <p:nvPr>
            <p:ph type="body" sz="quarter" idx="10"/>
          </p:nvPr>
        </p:nvSpPr>
        <p:spPr/>
        <p:txBody>
          <a:bodyPr/>
          <a:lstStyle/>
          <a:p>
            <a:r>
              <a:rPr lang="en-IN" dirty="0"/>
              <a:t>Total Sales by Premium Customer Status</a:t>
            </a:r>
          </a:p>
        </p:txBody>
      </p:sp>
      <p:sp>
        <p:nvSpPr>
          <p:cNvPr id="4" name="TextBox 3">
            <a:extLst>
              <a:ext uri="{FF2B5EF4-FFF2-40B4-BE49-F238E27FC236}">
                <a16:creationId xmlns:a16="http://schemas.microsoft.com/office/drawing/2014/main" id="{3DCB8D5D-3ED5-4340-B908-EEA2770CD73F}"/>
              </a:ext>
            </a:extLst>
          </p:cNvPr>
          <p:cNvSpPr txBox="1"/>
          <p:nvPr/>
        </p:nvSpPr>
        <p:spPr>
          <a:xfrm>
            <a:off x="1466204" y="5907314"/>
            <a:ext cx="9259592" cy="319315"/>
          </a:xfrm>
          <a:prstGeom prst="rect">
            <a:avLst/>
          </a:prstGeom>
          <a:noFill/>
        </p:spPr>
        <p:txBody>
          <a:bodyPr wrap="square" lIns="0" tIns="0" rIns="0" bIns="0" rtlCol="0" anchor="t">
            <a:noAutofit/>
          </a:bodyPr>
          <a:lstStyle/>
          <a:p>
            <a:pPr algn="l"/>
            <a:endParaRPr lang="en-IN" sz="1200" dirty="0" err="1">
              <a:latin typeface="Roboto Light" panose="02000000000000000000" pitchFamily="2" charset="0"/>
              <a:ea typeface="Roboto Light" panose="02000000000000000000" pitchFamily="2" charset="0"/>
            </a:endParaRPr>
          </a:p>
        </p:txBody>
      </p:sp>
      <p:sp>
        <p:nvSpPr>
          <p:cNvPr id="6" name="TextBox 5">
            <a:extLst>
              <a:ext uri="{FF2B5EF4-FFF2-40B4-BE49-F238E27FC236}">
                <a16:creationId xmlns:a16="http://schemas.microsoft.com/office/drawing/2014/main" id="{A15E2853-0C6B-4195-BF26-855E12E0AA0D}"/>
              </a:ext>
            </a:extLst>
          </p:cNvPr>
          <p:cNvSpPr txBox="1"/>
          <p:nvPr/>
        </p:nvSpPr>
        <p:spPr>
          <a:xfrm>
            <a:off x="1466204" y="5782003"/>
            <a:ext cx="9259592" cy="44462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also spend the most</a:t>
            </a:r>
            <a:endParaRPr lang="en-IN" sz="1200" dirty="0">
              <a:ea typeface="Roboto Light" panose="02000000000000000000" pitchFamily="2" charset="0"/>
            </a:endParaRPr>
          </a:p>
        </p:txBody>
      </p:sp>
      <p:pic>
        <p:nvPicPr>
          <p:cNvPr id="7170" name="Picture 2">
            <a:extLst>
              <a:ext uri="{FF2B5EF4-FFF2-40B4-BE49-F238E27FC236}">
                <a16:creationId xmlns:a16="http://schemas.microsoft.com/office/drawing/2014/main" id="{0A34AED6-9B09-614C-81DF-1FA22708C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971550"/>
            <a:ext cx="9182100" cy="4747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1490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7013</TotalTime>
  <Words>593</Words>
  <Application>Microsoft Office PowerPoint</Application>
  <PresentationFormat>Widescreen</PresentationFormat>
  <Paragraphs>51</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Gill Sans MT</vt:lpstr>
      <vt:lpstr>Roboto Medium</vt:lpstr>
      <vt:lpstr>Roboto Light</vt:lpstr>
      <vt:lpstr>Roboto</vt:lpstr>
      <vt:lpstr>Arial</vt:lpstr>
      <vt:lpstr>Calibri</vt:lpstr>
      <vt:lpstr>Gallery</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Priya Kulkarni</cp:lastModifiedBy>
  <cp:revision>490</cp:revision>
  <dcterms:created xsi:type="dcterms:W3CDTF">2018-02-07T23:23:24Z</dcterms:created>
  <dcterms:modified xsi:type="dcterms:W3CDTF">2024-07-07T22:42:48Z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