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E7DE27-2194-4842-BB45-D1DFD9F8E340}">
  <a:tblStyle styleId="{CEE7DE27-2194-4842-BB45-D1DFD9F8E3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b8c1800d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b8c1800d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b8c1800d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b8c1800d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b8c1800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b8c1800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cfb4155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cfb4155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eb143de8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eb143de8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eb143de8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eb143de8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eb143de8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eb143de8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eb143de8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eb143de8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eb143de8b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eb143de8b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eb143de8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eb143de8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cfb41550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cfb41550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eaaf7f53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9eaaf7f53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eaaf7f53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eaaf7f53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eaaf7f53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eaaf7f53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eaaf7f53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9eaaf7f53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eaaf7f53c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eaaf7f53c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eaaf7f53c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eaaf7f53c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eaaf7f53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eaaf7f53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eaaf7f53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9eaaf7f53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9eaaf7f53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9eaaf7f53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e3cce77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e3cce77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eb143de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9eb143de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9eb143de8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9eb143de8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eb143de8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9eb143de8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eb143de8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eb143de8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eb143de8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9eb143de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9eb143de8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9eb143de8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eb143de8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9eb143de8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9eb143de8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9eb143de8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9eb143de8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9eb143de8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00a1ebe7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a00a1ebe7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3d73ff97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3d73ff97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3d73ff97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3d73ff97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3d73ff97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3d73ff97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e3cce77c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e3cce77c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e3cce77c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e3cce77c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b8c1800d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b8c1800d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1.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86" name="Google Shape;86;p13"/>
          <p:cNvSpPr txBox="1"/>
          <p:nvPr>
            <p:ph idx="1" type="subTitle"/>
          </p:nvPr>
        </p:nvSpPr>
        <p:spPr>
          <a:xfrm>
            <a:off x="598100" y="2715915"/>
            <a:ext cx="8222100" cy="15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Presenters: </a:t>
            </a:r>
            <a:r>
              <a:rPr lang="en" sz="1100"/>
              <a:t>Vijaya Cherukuri, Samantha Deokinanan, Habib Khan, &amp; Priya Shaji</a:t>
            </a:r>
            <a:endParaRPr sz="1100"/>
          </a:p>
          <a:p>
            <a:pPr indent="0" lvl="0" marL="0" rtl="0" algn="l">
              <a:spcBef>
                <a:spcPts val="0"/>
              </a:spcBef>
              <a:spcAft>
                <a:spcPts val="0"/>
              </a:spcAft>
              <a:buNone/>
            </a:pPr>
            <a:r>
              <a:rPr lang="en" sz="1100"/>
              <a:t>MSDS DATA 624</a:t>
            </a:r>
            <a:endParaRPr sz="1100"/>
          </a:p>
          <a:p>
            <a:pPr indent="0" lvl="0" marL="0" rtl="0" algn="l">
              <a:spcBef>
                <a:spcPts val="0"/>
              </a:spcBef>
              <a:spcAft>
                <a:spcPts val="0"/>
              </a:spcAft>
              <a:buNone/>
            </a:pPr>
            <a:r>
              <a:rPr lang="en" sz="1100"/>
              <a:t>October 27th, 2020</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Partial Least Squares (PLS) </a:t>
            </a:r>
            <a:endParaRPr/>
          </a:p>
        </p:txBody>
      </p:sp>
      <p:sp>
        <p:nvSpPr>
          <p:cNvPr id="196" name="Google Shape;196;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Unlike PCR, the PLS technique works by successively extracting factors from both predictive and target variables such that </a:t>
            </a:r>
            <a:r>
              <a:rPr b="1" lang="en" sz="1300"/>
              <a:t>covariance </a:t>
            </a:r>
            <a:r>
              <a:rPr lang="en" sz="1300"/>
              <a:t>between the extracted factors is maximized.</a:t>
            </a:r>
            <a:endParaRPr sz="1300"/>
          </a:p>
          <a:p>
            <a:pPr indent="-311150" lvl="0" marL="457200" rtl="0" algn="l">
              <a:lnSpc>
                <a:spcPct val="100000"/>
              </a:lnSpc>
              <a:spcBef>
                <a:spcPts val="1000"/>
              </a:spcBef>
              <a:spcAft>
                <a:spcPts val="0"/>
              </a:spcAft>
              <a:buSzPts val="1300"/>
              <a:buChar char="❖"/>
            </a:pPr>
            <a:r>
              <a:rPr lang="en" sz="1300"/>
              <a:t>PLS technique tries to find a linear decomposition of X and Y such that </a:t>
            </a:r>
            <a:endParaRPr sz="1300"/>
          </a:p>
          <a:p>
            <a:pPr indent="-311150" lvl="1" marL="914400" rtl="0" algn="l">
              <a:lnSpc>
                <a:spcPct val="100000"/>
              </a:lnSpc>
              <a:spcBef>
                <a:spcPts val="0"/>
              </a:spcBef>
              <a:spcAft>
                <a:spcPts val="0"/>
              </a:spcAft>
              <a:buSzPts val="1300"/>
              <a:buChar char="➢"/>
            </a:pPr>
            <a:r>
              <a:rPr lang="en" sz="1300"/>
              <a:t>X = </a:t>
            </a:r>
            <a:r>
              <a:rPr lang="en" sz="1300"/>
              <a:t>T</a:t>
            </a:r>
            <a:r>
              <a:rPr lang="en" sz="1300"/>
              <a:t>P</a:t>
            </a:r>
            <a:r>
              <a:rPr baseline="30000" lang="en" sz="1300"/>
              <a:t>T</a:t>
            </a:r>
            <a:r>
              <a:rPr lang="en" sz="1300"/>
              <a:t> + ε</a:t>
            </a:r>
            <a:r>
              <a:rPr baseline="-25000" lang="en" sz="1300"/>
              <a:t>X</a:t>
            </a:r>
            <a:r>
              <a:rPr lang="en" sz="1300"/>
              <a:t> </a:t>
            </a:r>
            <a:endParaRPr sz="1300"/>
          </a:p>
          <a:p>
            <a:pPr indent="-311150" lvl="1" marL="914400" rtl="0" algn="l">
              <a:spcBef>
                <a:spcPts val="0"/>
              </a:spcBef>
              <a:spcAft>
                <a:spcPts val="0"/>
              </a:spcAft>
              <a:buSzPts val="1300"/>
              <a:buChar char="➢"/>
            </a:pPr>
            <a:r>
              <a:rPr lang="en" sz="1300"/>
              <a:t>Y = </a:t>
            </a:r>
            <a:r>
              <a:rPr lang="en" sz="1300"/>
              <a:t>U</a:t>
            </a:r>
            <a:r>
              <a:rPr lang="en" sz="1300"/>
              <a:t>Q</a:t>
            </a:r>
            <a:r>
              <a:rPr baseline="30000" lang="en" sz="1300"/>
              <a:t>T</a:t>
            </a:r>
            <a:r>
              <a:rPr lang="en" sz="1300"/>
              <a:t> + ε</a:t>
            </a:r>
            <a:r>
              <a:rPr baseline="-25000" lang="en" sz="1300"/>
              <a:t>Y</a:t>
            </a:r>
            <a:endParaRPr baseline="-25000" sz="1300"/>
          </a:p>
          <a:p>
            <a:pPr indent="-311150" lvl="0" marL="457200" rtl="0" algn="l">
              <a:spcBef>
                <a:spcPts val="1000"/>
              </a:spcBef>
              <a:spcAft>
                <a:spcPts val="0"/>
              </a:spcAft>
              <a:buSzPts val="1300"/>
              <a:buChar char="❖"/>
            </a:pPr>
            <a:r>
              <a:rPr lang="en" sz="1300"/>
              <a:t>Decomposition is finalized to maximize covariance between T and U, i.e. X-scores and Y-scores. </a:t>
            </a:r>
            <a:endParaRPr sz="1300"/>
          </a:p>
          <a:p>
            <a:pPr indent="-311150" lvl="0" marL="457200" rtl="0" algn="l">
              <a:spcBef>
                <a:spcPts val="1000"/>
              </a:spcBef>
              <a:spcAft>
                <a:spcPts val="0"/>
              </a:spcAft>
              <a:buSzPts val="1300"/>
              <a:buChar char="❖"/>
            </a:pPr>
            <a:r>
              <a:rPr lang="en" sz="1300"/>
              <a:t>At the end of each iteration, X and Y are deflated by subtracting the current estimate of the predictor and response and are then used for the next iteration (i.e. X</a:t>
            </a:r>
            <a:r>
              <a:rPr baseline="-25000" lang="en" sz="1300"/>
              <a:t>1</a:t>
            </a:r>
            <a:r>
              <a:rPr lang="en" sz="1300"/>
              <a:t> = X – tt</a:t>
            </a:r>
            <a:r>
              <a:rPr baseline="30000" lang="en" sz="1300"/>
              <a:t>T</a:t>
            </a:r>
            <a:r>
              <a:rPr lang="en" sz="1300"/>
              <a:t>X and Y</a:t>
            </a:r>
            <a:r>
              <a:rPr baseline="-25000" lang="en" sz="1300"/>
              <a:t>1</a:t>
            </a:r>
            <a:r>
              <a:rPr lang="en" sz="1300"/>
              <a:t>= Y –  tt</a:t>
            </a:r>
            <a:r>
              <a:rPr baseline="30000" lang="en" sz="1300"/>
              <a:t>T</a:t>
            </a:r>
            <a:r>
              <a:rPr lang="en" sz="1300"/>
              <a:t>Y)</a:t>
            </a:r>
            <a:endParaRPr sz="1300"/>
          </a:p>
          <a:p>
            <a:pPr indent="-311150" lvl="0" marL="457200" rtl="0" algn="l">
              <a:spcBef>
                <a:spcPts val="1000"/>
              </a:spcBef>
              <a:spcAft>
                <a:spcPts val="1000"/>
              </a:spcAft>
              <a:buSzPts val="1300"/>
              <a:buChar char="❖"/>
            </a:pPr>
            <a:r>
              <a:rPr lang="en" sz="1300"/>
              <a:t>The process continues until all possible latent factors t and u is </a:t>
            </a:r>
            <a:r>
              <a:rPr lang="en" sz="1300"/>
              <a:t>extracted</a:t>
            </a:r>
            <a:r>
              <a:rPr lang="en" sz="1300"/>
              <a:t>, i.e when X is reduced to a null matrix.</a:t>
            </a:r>
            <a:endParaRPr sz="1300"/>
          </a:p>
        </p:txBody>
      </p:sp>
      <p:sp>
        <p:nvSpPr>
          <p:cNvPr id="197" name="Google Shape;197;p22"/>
          <p:cNvSpPr txBox="1"/>
          <p:nvPr/>
        </p:nvSpPr>
        <p:spPr>
          <a:xfrm>
            <a:off x="8081100" y="0"/>
            <a:ext cx="10629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Samantha</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Penalized Models</a:t>
            </a:r>
            <a:endParaRPr/>
          </a:p>
        </p:txBody>
      </p:sp>
      <p:sp>
        <p:nvSpPr>
          <p:cNvPr id="203" name="Google Shape;203;p23"/>
          <p:cNvSpPr txBox="1"/>
          <p:nvPr>
            <p:ph idx="1" type="body"/>
          </p:nvPr>
        </p:nvSpPr>
        <p:spPr>
          <a:xfrm>
            <a:off x="311700" y="1229875"/>
            <a:ext cx="55881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Shrinkage towards 0 tends to move estimated coefficients closer to the true coefficients.</a:t>
            </a:r>
            <a:endParaRPr sz="1300"/>
          </a:p>
          <a:p>
            <a:pPr indent="-311150" lvl="1" marL="914400" rtl="0" algn="l">
              <a:spcBef>
                <a:spcPts val="0"/>
              </a:spcBef>
              <a:spcAft>
                <a:spcPts val="0"/>
              </a:spcAft>
              <a:buSzPts val="1300"/>
              <a:buChar char="➢"/>
            </a:pPr>
            <a:r>
              <a:rPr lang="en" sz="1300"/>
              <a:t>imposing penalty on complexity of model to get lower variance.</a:t>
            </a:r>
            <a:endParaRPr sz="1300"/>
          </a:p>
          <a:p>
            <a:pPr indent="-311150" lvl="0" marL="457200" rtl="0" algn="l">
              <a:spcBef>
                <a:spcPts val="0"/>
              </a:spcBef>
              <a:spcAft>
                <a:spcPts val="0"/>
              </a:spcAft>
              <a:buSzPts val="1300"/>
              <a:buChar char="❖"/>
            </a:pPr>
            <a:r>
              <a:rPr lang="en" sz="1300"/>
              <a:t>Two example that added a </a:t>
            </a:r>
            <a:r>
              <a:rPr lang="en" sz="1300"/>
              <a:t>penalty</a:t>
            </a:r>
            <a:r>
              <a:rPr lang="en" sz="1300"/>
              <a:t> term for having large coefficients are:</a:t>
            </a:r>
            <a:endParaRPr sz="1300"/>
          </a:p>
          <a:p>
            <a:pPr indent="-311150" lvl="1" marL="914400" rtl="0" algn="l">
              <a:spcBef>
                <a:spcPts val="0"/>
              </a:spcBef>
              <a:spcAft>
                <a:spcPts val="0"/>
              </a:spcAft>
              <a:buSzPts val="1300"/>
              <a:buChar char="➢"/>
            </a:pPr>
            <a:r>
              <a:rPr lang="en" sz="1300"/>
              <a:t>Ridge regression by sum-of-squares of parameters.</a:t>
            </a:r>
            <a:endParaRPr sz="1300"/>
          </a:p>
          <a:p>
            <a:pPr indent="-311150" lvl="1" marL="914400" rtl="0" algn="l">
              <a:spcBef>
                <a:spcPts val="0"/>
              </a:spcBef>
              <a:spcAft>
                <a:spcPts val="0"/>
              </a:spcAft>
              <a:buSzPts val="1300"/>
              <a:buChar char="➢"/>
            </a:pPr>
            <a:r>
              <a:rPr lang="en" sz="1300"/>
              <a:t>LASSO (</a:t>
            </a:r>
            <a:r>
              <a:rPr lang="en" sz="1350">
                <a:solidFill>
                  <a:srgbClr val="3B444F"/>
                </a:solidFill>
                <a:highlight>
                  <a:srgbClr val="FFFFFF"/>
                </a:highlight>
              </a:rPr>
              <a:t>least absolute shrinkage and selection operator) </a:t>
            </a:r>
            <a:r>
              <a:rPr lang="en" sz="1300"/>
              <a:t>by absolute value of parameter.</a:t>
            </a:r>
            <a:endParaRPr sz="1300"/>
          </a:p>
          <a:p>
            <a:pPr indent="-311150" lvl="0" marL="457200" rtl="0" algn="l">
              <a:spcBef>
                <a:spcPts val="0"/>
              </a:spcBef>
              <a:spcAft>
                <a:spcPts val="0"/>
              </a:spcAft>
              <a:buSzPts val="1300"/>
              <a:buChar char="❖"/>
            </a:pPr>
            <a:r>
              <a:rPr lang="en" sz="1300"/>
              <a:t>Elastic-Net Regression combines both ridge and lasso regression </a:t>
            </a:r>
            <a:r>
              <a:rPr lang="en" sz="1300"/>
              <a:t>penalty</a:t>
            </a:r>
            <a:r>
              <a:rPr lang="en" sz="1300"/>
              <a:t>, each having their own </a:t>
            </a:r>
            <a:r>
              <a:rPr b="1" i="1" lang="en" sz="1200"/>
              <a:t>λ</a:t>
            </a:r>
            <a:r>
              <a:rPr lang="en" sz="1200"/>
              <a:t>s.</a:t>
            </a:r>
            <a:endParaRPr sz="1200"/>
          </a:p>
          <a:p>
            <a:pPr indent="-317500" lvl="1" marL="914400" rtl="0" algn="l">
              <a:spcBef>
                <a:spcPts val="0"/>
              </a:spcBef>
              <a:spcAft>
                <a:spcPts val="0"/>
              </a:spcAft>
              <a:buSzPts val="1400"/>
              <a:buChar char="➢"/>
            </a:pPr>
            <a:r>
              <a:rPr lang="en" sz="1300"/>
              <a:t>Best of both worlds plus it does a better job dealing with correlated parameters </a:t>
            </a:r>
            <a:endParaRPr/>
          </a:p>
        </p:txBody>
      </p:sp>
      <p:pic>
        <p:nvPicPr>
          <p:cNvPr id="204" name="Google Shape;204;p23"/>
          <p:cNvPicPr preferRelativeResize="0"/>
          <p:nvPr/>
        </p:nvPicPr>
        <p:blipFill>
          <a:blip r:embed="rId3">
            <a:alphaModFix/>
          </a:blip>
          <a:stretch>
            <a:fillRect/>
          </a:stretch>
        </p:blipFill>
        <p:spPr>
          <a:xfrm>
            <a:off x="6097225" y="1165600"/>
            <a:ext cx="2883025" cy="1066868"/>
          </a:xfrm>
          <a:prstGeom prst="rect">
            <a:avLst/>
          </a:prstGeom>
          <a:noFill/>
          <a:ln>
            <a:noFill/>
          </a:ln>
        </p:spPr>
      </p:pic>
      <p:pic>
        <p:nvPicPr>
          <p:cNvPr id="205" name="Google Shape;205;p23"/>
          <p:cNvPicPr preferRelativeResize="0"/>
          <p:nvPr/>
        </p:nvPicPr>
        <p:blipFill>
          <a:blip r:embed="rId4">
            <a:alphaModFix/>
          </a:blip>
          <a:stretch>
            <a:fillRect/>
          </a:stretch>
        </p:blipFill>
        <p:spPr>
          <a:xfrm>
            <a:off x="6097225" y="2417550"/>
            <a:ext cx="2883025" cy="1085725"/>
          </a:xfrm>
          <a:prstGeom prst="rect">
            <a:avLst/>
          </a:prstGeom>
          <a:noFill/>
          <a:ln>
            <a:noFill/>
          </a:ln>
        </p:spPr>
      </p:pic>
      <p:cxnSp>
        <p:nvCxnSpPr>
          <p:cNvPr id="206" name="Google Shape;206;p23"/>
          <p:cNvCxnSpPr/>
          <p:nvPr/>
        </p:nvCxnSpPr>
        <p:spPr>
          <a:xfrm flipH="1" rot="10800000">
            <a:off x="6839463" y="2398063"/>
            <a:ext cx="1610100" cy="630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23"/>
          <p:cNvSpPr txBox="1"/>
          <p:nvPr/>
        </p:nvSpPr>
        <p:spPr>
          <a:xfrm>
            <a:off x="8081100" y="0"/>
            <a:ext cx="10629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Samantha</a:t>
            </a:r>
            <a:endParaRPr>
              <a:latin typeface="Roboto"/>
              <a:ea typeface="Roboto"/>
              <a:cs typeface="Roboto"/>
              <a:sym typeface="Roboto"/>
            </a:endParaRPr>
          </a:p>
        </p:txBody>
      </p:sp>
      <p:sp>
        <p:nvSpPr>
          <p:cNvPr id="208" name="Google Shape;208;p23"/>
          <p:cNvSpPr txBox="1"/>
          <p:nvPr/>
        </p:nvSpPr>
        <p:spPr>
          <a:xfrm>
            <a:off x="6063250" y="3503275"/>
            <a:ext cx="3080700" cy="46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000">
                <a:latin typeface="Roboto"/>
                <a:ea typeface="Roboto"/>
                <a:cs typeface="Roboto"/>
                <a:sym typeface="Roboto"/>
              </a:rPr>
              <a:t>s &gt; 0, i.e. constraining the sum of the squared coefficients</a:t>
            </a:r>
            <a:endParaRPr sz="1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214" name="Google Shape;214;p24"/>
          <p:cNvSpPr txBox="1"/>
          <p:nvPr>
            <p:ph idx="1" type="body"/>
          </p:nvPr>
        </p:nvSpPr>
        <p:spPr>
          <a:xfrm>
            <a:off x="311700" y="1165600"/>
            <a:ext cx="8520600" cy="35964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300"/>
              <a:t>Both PCR and PLS convert a group of correlated predictive variables to a group of predictors.</a:t>
            </a:r>
            <a:endParaRPr sz="1300"/>
          </a:p>
          <a:p>
            <a:pPr indent="-311150" lvl="0" marL="457200" rtl="0" algn="l">
              <a:lnSpc>
                <a:spcPct val="100000"/>
              </a:lnSpc>
              <a:spcBef>
                <a:spcPts val="1000"/>
              </a:spcBef>
              <a:spcAft>
                <a:spcPts val="0"/>
              </a:spcAft>
              <a:buSzPts val="1300"/>
              <a:buChar char="❖"/>
            </a:pPr>
            <a:r>
              <a:rPr lang="en" sz="1300"/>
              <a:t>Both PCR and PLS c</a:t>
            </a:r>
            <a:r>
              <a:rPr lang="en" sz="1300"/>
              <a:t>onstruct a “strong” predictive variable from several “weaker” ones.</a:t>
            </a:r>
            <a:endParaRPr sz="1300"/>
          </a:p>
          <a:p>
            <a:pPr indent="-311150" lvl="0" marL="457200" rtl="0" algn="l">
              <a:lnSpc>
                <a:spcPct val="100000"/>
              </a:lnSpc>
              <a:spcBef>
                <a:spcPts val="1000"/>
              </a:spcBef>
              <a:spcAft>
                <a:spcPts val="0"/>
              </a:spcAft>
              <a:buSzPts val="1300"/>
              <a:buChar char="❖"/>
            </a:pPr>
            <a:r>
              <a:rPr lang="en" sz="1300"/>
              <a:t>PCR does not consider the target variable. So, PCR is an unsupervised analysis.</a:t>
            </a:r>
            <a:endParaRPr sz="1300"/>
          </a:p>
          <a:p>
            <a:pPr indent="-311150" lvl="0" marL="457200" rtl="0" algn="l">
              <a:lnSpc>
                <a:spcPct val="100000"/>
              </a:lnSpc>
              <a:spcBef>
                <a:spcPts val="1000"/>
              </a:spcBef>
              <a:spcAft>
                <a:spcPts val="0"/>
              </a:spcAft>
              <a:buSzPts val="1300"/>
              <a:buChar char="❖"/>
            </a:pPr>
            <a:r>
              <a:rPr lang="en" sz="1300"/>
              <a:t>PLS </a:t>
            </a:r>
            <a:r>
              <a:rPr lang="en" sz="1300"/>
              <a:t>maximize</a:t>
            </a:r>
            <a:r>
              <a:rPr lang="en" sz="1300"/>
              <a:t> the correlation between target and </a:t>
            </a:r>
            <a:r>
              <a:rPr lang="en" sz="1300"/>
              <a:t>predictors</a:t>
            </a:r>
            <a:r>
              <a:rPr lang="en" sz="1300"/>
              <a:t>. So, PLS is a supervised analysis.</a:t>
            </a:r>
            <a:endParaRPr sz="1300"/>
          </a:p>
          <a:p>
            <a:pPr indent="-311150" lvl="0" marL="457200" rtl="0" algn="l">
              <a:lnSpc>
                <a:spcPct val="100000"/>
              </a:lnSpc>
              <a:spcBef>
                <a:spcPts val="1000"/>
              </a:spcBef>
              <a:spcAft>
                <a:spcPts val="0"/>
              </a:spcAft>
              <a:buSzPts val="1300"/>
              <a:buChar char="❖"/>
            </a:pPr>
            <a:r>
              <a:rPr lang="en" sz="1300"/>
              <a:t>PCR discards the smallest eigenvalue components (low-variance direction). </a:t>
            </a:r>
            <a:endParaRPr sz="1300"/>
          </a:p>
          <a:p>
            <a:pPr indent="-311150" lvl="0" marL="457200" rtl="0" algn="l">
              <a:lnSpc>
                <a:spcPct val="100000"/>
              </a:lnSpc>
              <a:spcBef>
                <a:spcPts val="1000"/>
              </a:spcBef>
              <a:spcAft>
                <a:spcPts val="0"/>
              </a:spcAft>
              <a:buSzPts val="1300"/>
              <a:buChar char="❖"/>
            </a:pPr>
            <a:r>
              <a:rPr lang="en" sz="1300"/>
              <a:t>PLS shrink the low-variance direction, while inflate high variance direction. </a:t>
            </a:r>
            <a:endParaRPr sz="1300"/>
          </a:p>
          <a:p>
            <a:pPr indent="-311150" lvl="0" marL="457200" rtl="0" algn="l">
              <a:lnSpc>
                <a:spcPct val="100000"/>
              </a:lnSpc>
              <a:spcBef>
                <a:spcPts val="1000"/>
              </a:spcBef>
              <a:spcAft>
                <a:spcPts val="0"/>
              </a:spcAft>
              <a:buSzPts val="1300"/>
              <a:buChar char="❖"/>
            </a:pPr>
            <a:r>
              <a:rPr lang="en" sz="1300"/>
              <a:t>Ridge Regression works best when most of the variables are useful; LASSO when most are useless (ie  LASSO can perform parameter selection where Ridge cannot) </a:t>
            </a:r>
            <a:endParaRPr sz="1300"/>
          </a:p>
          <a:p>
            <a:pPr indent="-311150" lvl="0" marL="457200" rtl="0" algn="l">
              <a:lnSpc>
                <a:spcPct val="100000"/>
              </a:lnSpc>
              <a:spcBef>
                <a:spcPts val="1000"/>
              </a:spcBef>
              <a:spcAft>
                <a:spcPts val="1000"/>
              </a:spcAft>
              <a:buSzPts val="1300"/>
              <a:buChar char="❖"/>
            </a:pPr>
            <a:r>
              <a:rPr lang="en" sz="1300"/>
              <a:t>LASSO Regression can reduce slope to be exactly zero whereas Ridge Regression gets close to zero (due to the squaring term)</a:t>
            </a:r>
            <a:endParaRPr sz="1300"/>
          </a:p>
        </p:txBody>
      </p:sp>
      <p:sp>
        <p:nvSpPr>
          <p:cNvPr id="215" name="Google Shape;215;p24"/>
          <p:cNvSpPr txBox="1"/>
          <p:nvPr/>
        </p:nvSpPr>
        <p:spPr>
          <a:xfrm>
            <a:off x="8081100" y="0"/>
            <a:ext cx="10629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Samantha</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Selecting the Best Regression Model</a:t>
            </a:r>
            <a:endParaRPr/>
          </a:p>
          <a:p>
            <a:pPr indent="0" lvl="0" marL="0" rtl="0" algn="l">
              <a:spcBef>
                <a:spcPts val="0"/>
              </a:spcBef>
              <a:spcAft>
                <a:spcPts val="0"/>
              </a:spcAft>
              <a:buNone/>
            </a:pPr>
            <a:r>
              <a:t/>
            </a:r>
            <a:endParaRPr/>
          </a:p>
        </p:txBody>
      </p:sp>
      <p:sp>
        <p:nvSpPr>
          <p:cNvPr id="221" name="Google Shape;221;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1000"/>
              </a:spcBef>
              <a:spcAft>
                <a:spcPts val="0"/>
              </a:spcAft>
              <a:buClr>
                <a:srgbClr val="434343"/>
              </a:buClr>
              <a:buSzPts val="2000"/>
              <a:buChar char="❖"/>
            </a:pPr>
            <a:r>
              <a:rPr lang="en" sz="2000">
                <a:solidFill>
                  <a:srgbClr val="434343"/>
                </a:solidFill>
              </a:rPr>
              <a:t>Specify the maximum model.</a:t>
            </a:r>
            <a:endParaRPr sz="2000">
              <a:solidFill>
                <a:srgbClr val="434343"/>
              </a:solidFill>
            </a:endParaRPr>
          </a:p>
          <a:p>
            <a:pPr indent="-355600" lvl="0" marL="457200" rtl="0" algn="l">
              <a:lnSpc>
                <a:spcPct val="150000"/>
              </a:lnSpc>
              <a:spcBef>
                <a:spcPts val="0"/>
              </a:spcBef>
              <a:spcAft>
                <a:spcPts val="0"/>
              </a:spcAft>
              <a:buClr>
                <a:srgbClr val="434343"/>
              </a:buClr>
              <a:buSzPts val="2000"/>
              <a:buChar char="❖"/>
            </a:pPr>
            <a:r>
              <a:rPr lang="en" sz="2000">
                <a:solidFill>
                  <a:srgbClr val="434343"/>
                </a:solidFill>
              </a:rPr>
              <a:t>Specify a criterion for selecting a model.</a:t>
            </a:r>
            <a:endParaRPr sz="2000">
              <a:solidFill>
                <a:srgbClr val="434343"/>
              </a:solidFill>
            </a:endParaRPr>
          </a:p>
          <a:p>
            <a:pPr indent="-355600" lvl="0" marL="457200" rtl="0" algn="l">
              <a:lnSpc>
                <a:spcPct val="150000"/>
              </a:lnSpc>
              <a:spcBef>
                <a:spcPts val="0"/>
              </a:spcBef>
              <a:spcAft>
                <a:spcPts val="0"/>
              </a:spcAft>
              <a:buClr>
                <a:srgbClr val="434343"/>
              </a:buClr>
              <a:buSzPts val="2000"/>
              <a:buChar char="❖"/>
            </a:pPr>
            <a:r>
              <a:rPr lang="en" sz="2000">
                <a:solidFill>
                  <a:srgbClr val="434343"/>
                </a:solidFill>
              </a:rPr>
              <a:t>Specify a strategy for selecting variables.</a:t>
            </a:r>
            <a:endParaRPr sz="2000">
              <a:solidFill>
                <a:srgbClr val="434343"/>
              </a:solidFill>
            </a:endParaRPr>
          </a:p>
          <a:p>
            <a:pPr indent="-355600" lvl="0" marL="457200" rtl="0" algn="l">
              <a:lnSpc>
                <a:spcPct val="150000"/>
              </a:lnSpc>
              <a:spcBef>
                <a:spcPts val="0"/>
              </a:spcBef>
              <a:spcAft>
                <a:spcPts val="0"/>
              </a:spcAft>
              <a:buClr>
                <a:srgbClr val="434343"/>
              </a:buClr>
              <a:buSzPts val="2000"/>
              <a:buChar char="❖"/>
            </a:pPr>
            <a:r>
              <a:rPr lang="en" sz="2000">
                <a:solidFill>
                  <a:srgbClr val="434343"/>
                </a:solidFill>
              </a:rPr>
              <a:t>Fit the model.</a:t>
            </a:r>
            <a:endParaRPr sz="2000">
              <a:solidFill>
                <a:srgbClr val="434343"/>
              </a:solidFill>
            </a:endParaRPr>
          </a:p>
          <a:p>
            <a:pPr indent="-355600" lvl="0" marL="457200" rtl="0" algn="l">
              <a:lnSpc>
                <a:spcPct val="150000"/>
              </a:lnSpc>
              <a:spcBef>
                <a:spcPts val="0"/>
              </a:spcBef>
              <a:spcAft>
                <a:spcPts val="0"/>
              </a:spcAft>
              <a:buClr>
                <a:srgbClr val="434343"/>
              </a:buClr>
              <a:buSzPts val="2000"/>
              <a:buChar char="❖"/>
            </a:pPr>
            <a:r>
              <a:rPr lang="en" sz="2000">
                <a:solidFill>
                  <a:srgbClr val="434343"/>
                </a:solidFill>
              </a:rPr>
              <a:t>Evaluate the reliability of the model chosen.</a:t>
            </a:r>
            <a:endParaRPr sz="2000">
              <a:solidFill>
                <a:srgbClr val="434343"/>
              </a:solidFill>
            </a:endParaRPr>
          </a:p>
          <a:p>
            <a:pPr indent="0" lvl="0" marL="0" rtl="0" algn="l">
              <a:spcBef>
                <a:spcPts val="0"/>
              </a:spcBef>
              <a:spcAft>
                <a:spcPts val="1600"/>
              </a:spcAft>
              <a:buNone/>
            </a:pPr>
            <a:r>
              <a:t/>
            </a:r>
            <a:endParaRPr sz="1000">
              <a:solidFill>
                <a:srgbClr val="434343"/>
              </a:solidFill>
            </a:endParaRPr>
          </a:p>
        </p:txBody>
      </p:sp>
      <p:sp>
        <p:nvSpPr>
          <p:cNvPr id="222" name="Google Shape;222;p25"/>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Habib</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1- Specify the Maximum Model</a:t>
            </a:r>
            <a:endParaRPr sz="1600"/>
          </a:p>
        </p:txBody>
      </p:sp>
      <p:sp>
        <p:nvSpPr>
          <p:cNvPr id="228" name="Google Shape;228;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000"/>
              </a:spcBef>
              <a:spcAft>
                <a:spcPts val="0"/>
              </a:spcAft>
              <a:buClr>
                <a:srgbClr val="434343"/>
              </a:buClr>
              <a:buSzPts val="1400"/>
              <a:buChar char="❖"/>
            </a:pPr>
            <a:r>
              <a:rPr lang="en" sz="1400">
                <a:solidFill>
                  <a:srgbClr val="434343"/>
                </a:solidFill>
              </a:rPr>
              <a:t>Largest possible model considered at any point throughout the model selection process without excluding any predictor.</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Size of maximum model k large dependent on the sample size.</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b="1" lang="en" sz="1400">
                <a:solidFill>
                  <a:srgbClr val="434343"/>
                </a:solidFill>
              </a:rPr>
              <a:t>Requirement: </a:t>
            </a:r>
            <a:r>
              <a:rPr lang="en" sz="1400">
                <a:solidFill>
                  <a:srgbClr val="434343"/>
                </a:solidFill>
              </a:rPr>
              <a:t>Number of predictors cannot exceed number of observations.</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b="1" lang="en" sz="1400">
                <a:solidFill>
                  <a:srgbClr val="434343"/>
                </a:solidFill>
              </a:rPr>
              <a:t>Rule of Thumb</a:t>
            </a:r>
            <a:r>
              <a:rPr lang="en" sz="1400">
                <a:solidFill>
                  <a:srgbClr val="434343"/>
                </a:solidFill>
              </a:rPr>
              <a:t>: n should be greater than or equal to 5000.</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b="1" lang="en" sz="1400">
                <a:solidFill>
                  <a:srgbClr val="434343"/>
                </a:solidFill>
              </a:rPr>
              <a:t>Benefits: </a:t>
            </a:r>
            <a:r>
              <a:rPr lang="en" sz="1400">
                <a:solidFill>
                  <a:srgbClr val="434343"/>
                </a:solidFill>
              </a:rPr>
              <a:t>Ability to consider more complex predictors through interactions, controls, etc.</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b="1" lang="en" sz="1400">
                <a:solidFill>
                  <a:srgbClr val="434343"/>
                </a:solidFill>
              </a:rPr>
              <a:t>Reduces chances of making Type II error (A patient may be reported a negative result but in actual, infected).</a:t>
            </a:r>
            <a:endParaRPr b="1" sz="1400">
              <a:solidFill>
                <a:srgbClr val="434343"/>
              </a:solidFill>
            </a:endParaRPr>
          </a:p>
          <a:p>
            <a:pPr indent="0" lvl="0" marL="0" rtl="0" algn="l">
              <a:spcBef>
                <a:spcPts val="0"/>
              </a:spcBef>
              <a:spcAft>
                <a:spcPts val="1600"/>
              </a:spcAft>
              <a:buNone/>
            </a:pPr>
            <a:r>
              <a:t/>
            </a:r>
            <a:endParaRPr sz="1400">
              <a:solidFill>
                <a:srgbClr val="434343"/>
              </a:solidFill>
            </a:endParaRPr>
          </a:p>
        </p:txBody>
      </p:sp>
      <p:sp>
        <p:nvSpPr>
          <p:cNvPr id="229" name="Google Shape;229;p26"/>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Habib</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Specifying Criterion</a:t>
            </a:r>
            <a:endParaRPr/>
          </a:p>
        </p:txBody>
      </p:sp>
      <p:sp>
        <p:nvSpPr>
          <p:cNvPr id="235" name="Google Shape;235;p27"/>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400">
                <a:solidFill>
                  <a:srgbClr val="434343"/>
                </a:solidFill>
              </a:rPr>
              <a:t>A</a:t>
            </a:r>
            <a:r>
              <a:rPr lang="en" sz="1400">
                <a:solidFill>
                  <a:srgbClr val="434343"/>
                </a:solidFill>
              </a:rPr>
              <a:t> metric that can be computed for each potential final model and compared against all others in contention to determine the best one.</a:t>
            </a:r>
            <a:endParaRPr sz="1400">
              <a:solidFill>
                <a:srgbClr val="434343"/>
              </a:solidFill>
            </a:endParaRPr>
          </a:p>
          <a:p>
            <a:pPr indent="-317500" lvl="0" marL="457200" rtl="0" algn="l">
              <a:lnSpc>
                <a:spcPct val="150000"/>
              </a:lnSpc>
              <a:spcBef>
                <a:spcPts val="500"/>
              </a:spcBef>
              <a:spcAft>
                <a:spcPts val="0"/>
              </a:spcAft>
              <a:buClr>
                <a:srgbClr val="434343"/>
              </a:buClr>
              <a:buSzPts val="1400"/>
              <a:buChar char="❖"/>
            </a:pPr>
            <a:r>
              <a:rPr lang="en" sz="1400">
                <a:solidFill>
                  <a:srgbClr val="434343"/>
                </a:solidFill>
              </a:rPr>
              <a:t>F-stats</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R-squared</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Adjusted R-squared</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RMSE</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RSE</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Mallow’s Cp</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AIC</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BIC</a:t>
            </a:r>
            <a:endParaRPr sz="1400">
              <a:solidFill>
                <a:srgbClr val="434343"/>
              </a:solidFill>
            </a:endParaRPr>
          </a:p>
          <a:p>
            <a:pPr indent="0" lvl="0" marL="0" rtl="0" algn="l">
              <a:spcBef>
                <a:spcPts val="0"/>
              </a:spcBef>
              <a:spcAft>
                <a:spcPts val="1600"/>
              </a:spcAft>
              <a:buNone/>
            </a:pPr>
            <a:r>
              <a:t/>
            </a:r>
            <a:endParaRPr sz="1400">
              <a:solidFill>
                <a:srgbClr val="434343"/>
              </a:solidFill>
            </a:endParaRPr>
          </a:p>
        </p:txBody>
      </p:sp>
      <p:sp>
        <p:nvSpPr>
          <p:cNvPr id="236" name="Google Shape;236;p27"/>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Habib</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Specifying a strategy</a:t>
            </a:r>
            <a:endParaRPr/>
          </a:p>
        </p:txBody>
      </p:sp>
      <p:sp>
        <p:nvSpPr>
          <p:cNvPr id="242" name="Google Shape;242;p28"/>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000"/>
              </a:spcBef>
              <a:spcAft>
                <a:spcPts val="0"/>
              </a:spcAft>
              <a:buClr>
                <a:srgbClr val="434343"/>
              </a:buClr>
              <a:buSzPts val="1400"/>
              <a:buChar char="❖"/>
            </a:pPr>
            <a:r>
              <a:rPr b="1" lang="en" sz="1400">
                <a:solidFill>
                  <a:srgbClr val="434343"/>
                </a:solidFill>
              </a:rPr>
              <a:t>Forward Selection</a:t>
            </a:r>
            <a:endParaRPr b="1"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Insert the predictors that has highest correlation with the predictor.</a:t>
            </a:r>
            <a:endParaRPr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Calculate the f-statistic for every variable and p-value each time with adding a predictor.</a:t>
            </a:r>
            <a:endParaRPr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Repeat the steps until you get all significant predictors.</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b="1" lang="en" sz="1400">
                <a:solidFill>
                  <a:srgbClr val="434343"/>
                </a:solidFill>
              </a:rPr>
              <a:t>Backward Elimination</a:t>
            </a:r>
            <a:endParaRPr b="1"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Removes a predictor one-by-one that has highest level of significance (p-value).</a:t>
            </a:r>
            <a:endParaRPr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Repeat it until all the predictors are significant.</a:t>
            </a:r>
            <a:endParaRPr sz="1400">
              <a:solidFill>
                <a:srgbClr val="434343"/>
              </a:solidFill>
            </a:endParaRPr>
          </a:p>
          <a:p>
            <a:pPr indent="0" lvl="0" marL="457200" rtl="0" algn="l">
              <a:spcBef>
                <a:spcPts val="0"/>
              </a:spcBef>
              <a:spcAft>
                <a:spcPts val="1600"/>
              </a:spcAft>
              <a:buNone/>
            </a:pPr>
            <a:r>
              <a:t/>
            </a:r>
            <a:endParaRPr sz="1400">
              <a:solidFill>
                <a:srgbClr val="434343"/>
              </a:solidFill>
            </a:endParaRPr>
          </a:p>
        </p:txBody>
      </p:sp>
      <p:sp>
        <p:nvSpPr>
          <p:cNvPr id="243" name="Google Shape;243;p28"/>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Habib</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Specifying a Strategy (cont)</a:t>
            </a:r>
            <a:endParaRPr/>
          </a:p>
        </p:txBody>
      </p:sp>
      <p:sp>
        <p:nvSpPr>
          <p:cNvPr id="249" name="Google Shape;249;p29"/>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000"/>
              </a:spcBef>
              <a:spcAft>
                <a:spcPts val="0"/>
              </a:spcAft>
              <a:buClr>
                <a:srgbClr val="434343"/>
              </a:buClr>
              <a:buSzPts val="1400"/>
              <a:buChar char="❖"/>
            </a:pPr>
            <a:r>
              <a:rPr b="1" lang="en" sz="1400">
                <a:solidFill>
                  <a:srgbClr val="434343"/>
                </a:solidFill>
              </a:rPr>
              <a:t>Stepwise Regression</a:t>
            </a:r>
            <a:endParaRPr b="1"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It is a step-by-step iterative construction of a regression model that involves the selection of independent variables to be used in a final by adding or removing predictors in each iteration until get the best model.</a:t>
            </a:r>
            <a:endParaRPr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An automated model selection with </a:t>
            </a:r>
            <a:r>
              <a:rPr i="1" lang="en" sz="1400">
                <a:solidFill>
                  <a:srgbClr val="434343"/>
                </a:solidFill>
              </a:rPr>
              <a:t>glmulti()</a:t>
            </a:r>
            <a:r>
              <a:rPr lang="en" sz="1400">
                <a:solidFill>
                  <a:srgbClr val="434343"/>
                </a:solidFill>
              </a:rPr>
              <a:t>: It is an automated model selection function in R which builds all possible unique model and selects the best model in terms of accuracy and performance.</a:t>
            </a:r>
            <a:endParaRPr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It is time-consuming but practically brings the best model as compared with others.</a:t>
            </a:r>
            <a:endParaRPr sz="1400">
              <a:solidFill>
                <a:srgbClr val="434343"/>
              </a:solidFill>
            </a:endParaRPr>
          </a:p>
          <a:p>
            <a:pPr indent="0" lvl="0" marL="0" rtl="0" algn="l">
              <a:spcBef>
                <a:spcPts val="0"/>
              </a:spcBef>
              <a:spcAft>
                <a:spcPts val="1600"/>
              </a:spcAft>
              <a:buNone/>
            </a:pPr>
            <a:r>
              <a:t/>
            </a:r>
            <a:endParaRPr sz="1400"/>
          </a:p>
        </p:txBody>
      </p:sp>
      <p:sp>
        <p:nvSpPr>
          <p:cNvPr id="250" name="Google Shape;250;p29"/>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Habib</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Fit the Model</a:t>
            </a:r>
            <a:endParaRPr/>
          </a:p>
        </p:txBody>
      </p:sp>
      <p:sp>
        <p:nvSpPr>
          <p:cNvPr id="256" name="Google Shape;256;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500"/>
              </a:spcBef>
              <a:spcAft>
                <a:spcPts val="0"/>
              </a:spcAft>
              <a:buClr>
                <a:srgbClr val="434343"/>
              </a:buClr>
              <a:buSzPts val="1400"/>
              <a:buAutoNum type="arabicPeriod"/>
            </a:pPr>
            <a:r>
              <a:rPr lang="en" sz="1400">
                <a:solidFill>
                  <a:srgbClr val="434343"/>
                </a:solidFill>
              </a:rPr>
              <a:t>Model fitting is a measure of how well a model generalizes to similar data on which it was trained.</a:t>
            </a:r>
            <a:endParaRPr sz="1400">
              <a:solidFill>
                <a:srgbClr val="434343"/>
              </a:solidFill>
            </a:endParaRPr>
          </a:p>
          <a:p>
            <a:pPr indent="-317500" lvl="0" marL="457200" rtl="0" algn="l">
              <a:lnSpc>
                <a:spcPct val="150000"/>
              </a:lnSpc>
              <a:spcBef>
                <a:spcPts val="0"/>
              </a:spcBef>
              <a:spcAft>
                <a:spcPts val="0"/>
              </a:spcAft>
              <a:buClr>
                <a:srgbClr val="434343"/>
              </a:buClr>
              <a:buSzPts val="1400"/>
              <a:buAutoNum type="arabicPeriod"/>
            </a:pPr>
            <a:r>
              <a:rPr lang="en" sz="1400">
                <a:solidFill>
                  <a:srgbClr val="434343"/>
                </a:solidFill>
              </a:rPr>
              <a:t>A well-fitted model will produce accurate predictions.</a:t>
            </a:r>
            <a:endParaRPr sz="1400">
              <a:solidFill>
                <a:srgbClr val="434343"/>
              </a:solidFill>
            </a:endParaRPr>
          </a:p>
          <a:p>
            <a:pPr indent="-317500" lvl="0" marL="457200" rtl="0" algn="l">
              <a:lnSpc>
                <a:spcPct val="150000"/>
              </a:lnSpc>
              <a:spcBef>
                <a:spcPts val="0"/>
              </a:spcBef>
              <a:spcAft>
                <a:spcPts val="0"/>
              </a:spcAft>
              <a:buClr>
                <a:srgbClr val="434343"/>
              </a:buClr>
              <a:buSzPts val="1400"/>
              <a:buAutoNum type="arabicPeriod"/>
            </a:pPr>
            <a:r>
              <a:rPr lang="en" sz="1400">
                <a:solidFill>
                  <a:srgbClr val="434343"/>
                </a:solidFill>
              </a:rPr>
              <a:t>Check the regression diagnostics.</a:t>
            </a:r>
            <a:endParaRPr sz="1400">
              <a:solidFill>
                <a:srgbClr val="434343"/>
              </a:solidFill>
            </a:endParaRPr>
          </a:p>
          <a:p>
            <a:pPr indent="-317500" lvl="0" marL="457200" rtl="0" algn="l">
              <a:lnSpc>
                <a:spcPct val="150000"/>
              </a:lnSpc>
              <a:spcBef>
                <a:spcPts val="0"/>
              </a:spcBef>
              <a:spcAft>
                <a:spcPts val="0"/>
              </a:spcAft>
              <a:buClr>
                <a:srgbClr val="434343"/>
              </a:buClr>
              <a:buSzPts val="1400"/>
              <a:buAutoNum type="arabicPeriod"/>
            </a:pPr>
            <a:r>
              <a:rPr lang="en" sz="1400">
                <a:solidFill>
                  <a:srgbClr val="434343"/>
                </a:solidFill>
              </a:rPr>
              <a:t>It is used to evaluate model assumptions which are linearity, homoscedasticity, independence and normality.</a:t>
            </a:r>
            <a:endParaRPr sz="1400">
              <a:solidFill>
                <a:srgbClr val="434343"/>
              </a:solidFill>
            </a:endParaRPr>
          </a:p>
          <a:p>
            <a:pPr indent="-317500" lvl="0" marL="457200" rtl="0" algn="l">
              <a:lnSpc>
                <a:spcPct val="150000"/>
              </a:lnSpc>
              <a:spcBef>
                <a:spcPts val="0"/>
              </a:spcBef>
              <a:spcAft>
                <a:spcPts val="0"/>
              </a:spcAft>
              <a:buClr>
                <a:srgbClr val="434343"/>
              </a:buClr>
              <a:buSzPts val="1400"/>
              <a:buAutoNum type="arabicPeriod"/>
            </a:pPr>
            <a:r>
              <a:rPr lang="en" sz="1400">
                <a:solidFill>
                  <a:srgbClr val="434343"/>
                </a:solidFill>
              </a:rPr>
              <a:t>Check for overfit and underfit </a:t>
            </a:r>
            <a:endParaRPr sz="1400">
              <a:solidFill>
                <a:srgbClr val="434343"/>
              </a:solidFill>
            </a:endParaRPr>
          </a:p>
          <a:p>
            <a:pPr indent="0" lvl="0" marL="0" rtl="0" algn="l">
              <a:spcBef>
                <a:spcPts val="0"/>
              </a:spcBef>
              <a:spcAft>
                <a:spcPts val="1600"/>
              </a:spcAft>
              <a:buNone/>
            </a:pPr>
            <a:r>
              <a:t/>
            </a:r>
            <a:endParaRPr sz="1400"/>
          </a:p>
        </p:txBody>
      </p:sp>
      <p:sp>
        <p:nvSpPr>
          <p:cNvPr id="257" name="Google Shape;257;p30"/>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Habib</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Evaluate Reliability</a:t>
            </a:r>
            <a:endParaRPr/>
          </a:p>
        </p:txBody>
      </p:sp>
      <p:sp>
        <p:nvSpPr>
          <p:cNvPr id="263" name="Google Shape;263;p31"/>
          <p:cNvSpPr txBox="1"/>
          <p:nvPr>
            <p:ph idx="1" type="body"/>
          </p:nvPr>
        </p:nvSpPr>
        <p:spPr>
          <a:xfrm>
            <a:off x="311700" y="902250"/>
            <a:ext cx="8520600" cy="3748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000"/>
              </a:spcBef>
              <a:spcAft>
                <a:spcPts val="0"/>
              </a:spcAft>
              <a:buClr>
                <a:srgbClr val="434343"/>
              </a:buClr>
              <a:buSzPts val="1400"/>
              <a:buChar char="❖"/>
            </a:pPr>
            <a:r>
              <a:rPr b="1" lang="en" sz="1400">
                <a:solidFill>
                  <a:srgbClr val="434343"/>
                </a:solidFill>
              </a:rPr>
              <a:t>Reliable Model</a:t>
            </a:r>
            <a:endParaRPr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A model that predicts well for subsequent samples in the population that were not used in the original model fitting process.</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A model that is </a:t>
            </a:r>
            <a:r>
              <a:rPr b="1" lang="en" sz="1400">
                <a:solidFill>
                  <a:srgbClr val="434343"/>
                </a:solidFill>
              </a:rPr>
              <a:t>overfit</a:t>
            </a:r>
            <a:r>
              <a:rPr lang="en" sz="1400">
                <a:solidFill>
                  <a:srgbClr val="434343"/>
                </a:solidFill>
              </a:rPr>
              <a:t> will fit the data well but will have a poor ability to predict new observations.</a:t>
            </a:r>
            <a:endParaRPr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Typically, occurs when there are too many predictors but not enough sample size.</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b="1" lang="en" sz="1400">
                <a:solidFill>
                  <a:srgbClr val="434343"/>
                </a:solidFill>
              </a:rPr>
              <a:t>Split sample approach </a:t>
            </a:r>
            <a:r>
              <a:rPr lang="en" sz="1400">
                <a:solidFill>
                  <a:srgbClr val="434343"/>
                </a:solidFill>
              </a:rPr>
              <a:t>can help to evaluate reliability through splitting data into training and test.</a:t>
            </a:r>
            <a:endParaRPr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Randomly assign each observation to either training or test set</a:t>
            </a:r>
            <a:endParaRPr sz="1400">
              <a:solidFill>
                <a:srgbClr val="434343"/>
              </a:solidFill>
            </a:endParaRPr>
          </a:p>
          <a:p>
            <a:pPr indent="-317500" lvl="1" marL="914400" rtl="0" algn="l">
              <a:lnSpc>
                <a:spcPct val="150000"/>
              </a:lnSpc>
              <a:spcBef>
                <a:spcPts val="0"/>
              </a:spcBef>
              <a:spcAft>
                <a:spcPts val="0"/>
              </a:spcAft>
              <a:buClr>
                <a:srgbClr val="434343"/>
              </a:buClr>
              <a:buSzPts val="1400"/>
              <a:buChar char="➢"/>
            </a:pPr>
            <a:r>
              <a:rPr lang="en" sz="1400">
                <a:solidFill>
                  <a:srgbClr val="434343"/>
                </a:solidFill>
              </a:rPr>
              <a:t>Fit the regression model on training set. Obtain the regression coefficients and save predicted responses from training set.</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Calculate R-square, adjusted R2, AIC, BIC and RMSE for both sets.</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Calculate Shrinkage if required.</a:t>
            </a:r>
            <a:endParaRPr sz="1400">
              <a:solidFill>
                <a:srgbClr val="434343"/>
              </a:solidFill>
            </a:endParaRPr>
          </a:p>
          <a:p>
            <a:pPr indent="0" lvl="0" marL="0" rtl="0" algn="l">
              <a:spcBef>
                <a:spcPts val="0"/>
              </a:spcBef>
              <a:spcAft>
                <a:spcPts val="1600"/>
              </a:spcAft>
              <a:buNone/>
            </a:pPr>
            <a:r>
              <a:t/>
            </a:r>
            <a:endParaRPr sz="1400"/>
          </a:p>
        </p:txBody>
      </p:sp>
      <p:sp>
        <p:nvSpPr>
          <p:cNvPr id="264" name="Google Shape;264;p31"/>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Habib</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190675"/>
            <a:ext cx="8520600" cy="4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Outline</a:t>
            </a:r>
            <a:endParaRPr sz="2600"/>
          </a:p>
        </p:txBody>
      </p:sp>
      <p:graphicFrame>
        <p:nvGraphicFramePr>
          <p:cNvPr id="92" name="Google Shape;92;p14"/>
          <p:cNvGraphicFramePr/>
          <p:nvPr/>
        </p:nvGraphicFramePr>
        <p:xfrm>
          <a:off x="551138" y="947197"/>
          <a:ext cx="3000000" cy="3000000"/>
        </p:xfrm>
        <a:graphic>
          <a:graphicData uri="http://schemas.openxmlformats.org/drawingml/2006/table">
            <a:tbl>
              <a:tblPr>
                <a:noFill/>
                <a:tableStyleId>{CEE7DE27-2194-4842-BB45-D1DFD9F8E340}</a:tableStyleId>
              </a:tblPr>
              <a:tblGrid>
                <a:gridCol w="6344625"/>
                <a:gridCol w="1967750"/>
              </a:tblGrid>
              <a:tr h="834700">
                <a:tc>
                  <a:txBody>
                    <a:bodyPr/>
                    <a:lstStyle/>
                    <a:p>
                      <a:pPr indent="-311150" lvl="0" marL="457200" rtl="0" algn="l">
                        <a:lnSpc>
                          <a:spcPct val="100000"/>
                        </a:lnSpc>
                        <a:spcBef>
                          <a:spcPts val="0"/>
                        </a:spcBef>
                        <a:spcAft>
                          <a:spcPts val="0"/>
                        </a:spcAft>
                        <a:buClr>
                          <a:schemeClr val="dk2"/>
                        </a:buClr>
                        <a:buSzPts val="1300"/>
                        <a:buFont typeface="Roboto"/>
                        <a:buChar char="❖"/>
                      </a:pPr>
                      <a:r>
                        <a:rPr lang="en" sz="1300">
                          <a:solidFill>
                            <a:schemeClr val="dk2"/>
                          </a:solidFill>
                          <a:highlight>
                            <a:schemeClr val="lt1"/>
                          </a:highlight>
                          <a:latin typeface="Roboto"/>
                          <a:ea typeface="Roboto"/>
                          <a:cs typeface="Roboto"/>
                          <a:sym typeface="Roboto"/>
                        </a:rPr>
                        <a:t>Definition of Ordinary Least Square &amp; What is a Best Fit?</a:t>
                      </a:r>
                      <a:endParaRPr sz="1300">
                        <a:solidFill>
                          <a:schemeClr val="dk2"/>
                        </a:solidFill>
                        <a:highlight>
                          <a:schemeClr val="lt1"/>
                        </a:highlight>
                        <a:latin typeface="Roboto"/>
                        <a:ea typeface="Roboto"/>
                        <a:cs typeface="Roboto"/>
                        <a:sym typeface="Roboto"/>
                      </a:endParaRPr>
                    </a:p>
                    <a:p>
                      <a:pPr indent="-311150" lvl="1" marL="914400" rtl="0" algn="l">
                        <a:lnSpc>
                          <a:spcPct val="100000"/>
                        </a:lnSpc>
                        <a:spcBef>
                          <a:spcPts val="0"/>
                        </a:spcBef>
                        <a:spcAft>
                          <a:spcPts val="0"/>
                        </a:spcAft>
                        <a:buClr>
                          <a:schemeClr val="dk2"/>
                        </a:buClr>
                        <a:buSzPts val="1300"/>
                        <a:buFont typeface="Roboto"/>
                        <a:buChar char="➢"/>
                      </a:pPr>
                      <a:r>
                        <a:rPr lang="en" sz="1300">
                          <a:solidFill>
                            <a:schemeClr val="dk2"/>
                          </a:solidFill>
                          <a:highlight>
                            <a:schemeClr val="lt1"/>
                          </a:highlight>
                          <a:latin typeface="Roboto"/>
                          <a:ea typeface="Roboto"/>
                          <a:cs typeface="Roboto"/>
                          <a:sym typeface="Roboto"/>
                        </a:rPr>
                        <a:t>Simple Linear Regression</a:t>
                      </a:r>
                      <a:endParaRPr sz="1300">
                        <a:solidFill>
                          <a:schemeClr val="dk2"/>
                        </a:solidFill>
                        <a:highlight>
                          <a:schemeClr val="lt1"/>
                        </a:highlight>
                        <a:latin typeface="Roboto"/>
                        <a:ea typeface="Roboto"/>
                        <a:cs typeface="Roboto"/>
                        <a:sym typeface="Roboto"/>
                      </a:endParaRPr>
                    </a:p>
                    <a:p>
                      <a:pPr indent="-311150" lvl="1" marL="914400" rtl="0" algn="l">
                        <a:lnSpc>
                          <a:spcPct val="100000"/>
                        </a:lnSpc>
                        <a:spcBef>
                          <a:spcPts val="0"/>
                        </a:spcBef>
                        <a:spcAft>
                          <a:spcPts val="0"/>
                        </a:spcAft>
                        <a:buClr>
                          <a:schemeClr val="dk2"/>
                        </a:buClr>
                        <a:buSzPts val="1300"/>
                        <a:buFont typeface="Roboto"/>
                        <a:buChar char="➢"/>
                      </a:pPr>
                      <a:r>
                        <a:rPr lang="en" sz="1300">
                          <a:solidFill>
                            <a:schemeClr val="dk2"/>
                          </a:solidFill>
                          <a:highlight>
                            <a:schemeClr val="lt1"/>
                          </a:highlight>
                          <a:latin typeface="Roboto"/>
                          <a:ea typeface="Roboto"/>
                          <a:cs typeface="Roboto"/>
                          <a:sym typeface="Roboto"/>
                        </a:rPr>
                        <a:t>Multivariate Regression Model</a:t>
                      </a:r>
                      <a:endParaRPr>
                        <a:highlight>
                          <a:schemeClr val="lt1"/>
                        </a:highlight>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300">
                          <a:highlight>
                            <a:schemeClr val="lt1"/>
                          </a:highlight>
                        </a:rPr>
                        <a:t>Priya Shaji</a:t>
                      </a:r>
                      <a:endParaRPr sz="1300">
                        <a:highlight>
                          <a:schemeClr val="lt1"/>
                        </a:highlight>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1047950">
                <a:tc>
                  <a:txBody>
                    <a:bodyPr/>
                    <a:lstStyle/>
                    <a:p>
                      <a:pPr indent="-311150" lvl="0" marL="457200" rtl="0" algn="l">
                        <a:lnSpc>
                          <a:spcPct val="100000"/>
                        </a:lnSpc>
                        <a:spcBef>
                          <a:spcPts val="0"/>
                        </a:spcBef>
                        <a:spcAft>
                          <a:spcPts val="0"/>
                        </a:spcAft>
                        <a:buClr>
                          <a:schemeClr val="dk2"/>
                        </a:buClr>
                        <a:buSzPts val="1300"/>
                        <a:buFont typeface="Roboto"/>
                        <a:buChar char="❖"/>
                      </a:pPr>
                      <a:r>
                        <a:rPr lang="en" sz="1300">
                          <a:solidFill>
                            <a:schemeClr val="dk2"/>
                          </a:solidFill>
                          <a:highlight>
                            <a:schemeClr val="lt1"/>
                          </a:highlight>
                          <a:latin typeface="Roboto"/>
                          <a:ea typeface="Roboto"/>
                          <a:cs typeface="Roboto"/>
                          <a:sym typeface="Roboto"/>
                        </a:rPr>
                        <a:t>Pre-processing the Predictors</a:t>
                      </a:r>
                      <a:endParaRPr sz="1300">
                        <a:solidFill>
                          <a:schemeClr val="dk2"/>
                        </a:solidFill>
                        <a:highlight>
                          <a:schemeClr val="lt1"/>
                        </a:highlight>
                        <a:latin typeface="Roboto"/>
                        <a:ea typeface="Roboto"/>
                        <a:cs typeface="Roboto"/>
                        <a:sym typeface="Roboto"/>
                      </a:endParaRPr>
                    </a:p>
                    <a:p>
                      <a:pPr indent="-311150" lvl="1" marL="914400" rtl="0" algn="l">
                        <a:lnSpc>
                          <a:spcPct val="100000"/>
                        </a:lnSpc>
                        <a:spcBef>
                          <a:spcPts val="0"/>
                        </a:spcBef>
                        <a:spcAft>
                          <a:spcPts val="0"/>
                        </a:spcAft>
                        <a:buClr>
                          <a:schemeClr val="dk2"/>
                        </a:buClr>
                        <a:buSzPts val="1300"/>
                        <a:buFont typeface="Roboto"/>
                        <a:buChar char="➢"/>
                      </a:pPr>
                      <a:r>
                        <a:rPr lang="en" sz="1300">
                          <a:solidFill>
                            <a:schemeClr val="dk2"/>
                          </a:solidFill>
                          <a:highlight>
                            <a:schemeClr val="lt1"/>
                          </a:highlight>
                          <a:latin typeface="Roboto"/>
                          <a:ea typeface="Roboto"/>
                          <a:cs typeface="Roboto"/>
                          <a:sym typeface="Roboto"/>
                        </a:rPr>
                        <a:t>Principal Component Analysis</a:t>
                      </a:r>
                      <a:endParaRPr sz="1300">
                        <a:solidFill>
                          <a:schemeClr val="dk2"/>
                        </a:solidFill>
                        <a:highlight>
                          <a:schemeClr val="lt1"/>
                        </a:highlight>
                        <a:latin typeface="Roboto"/>
                        <a:ea typeface="Roboto"/>
                        <a:cs typeface="Roboto"/>
                        <a:sym typeface="Roboto"/>
                      </a:endParaRPr>
                    </a:p>
                    <a:p>
                      <a:pPr indent="-311150" lvl="1" marL="914400" rtl="0" algn="l">
                        <a:lnSpc>
                          <a:spcPct val="100000"/>
                        </a:lnSpc>
                        <a:spcBef>
                          <a:spcPts val="0"/>
                        </a:spcBef>
                        <a:spcAft>
                          <a:spcPts val="0"/>
                        </a:spcAft>
                        <a:buClr>
                          <a:schemeClr val="dk2"/>
                        </a:buClr>
                        <a:buSzPts val="1300"/>
                        <a:buFont typeface="Roboto"/>
                        <a:buChar char="➢"/>
                      </a:pPr>
                      <a:r>
                        <a:rPr lang="en" sz="1300">
                          <a:solidFill>
                            <a:schemeClr val="dk2"/>
                          </a:solidFill>
                          <a:highlight>
                            <a:schemeClr val="lt1"/>
                          </a:highlight>
                          <a:latin typeface="Roboto"/>
                          <a:ea typeface="Roboto"/>
                          <a:cs typeface="Roboto"/>
                          <a:sym typeface="Roboto"/>
                        </a:rPr>
                        <a:t>Partial Least Squares</a:t>
                      </a:r>
                      <a:endParaRPr sz="1300">
                        <a:solidFill>
                          <a:schemeClr val="dk2"/>
                        </a:solidFill>
                        <a:highlight>
                          <a:schemeClr val="lt1"/>
                        </a:highlight>
                        <a:latin typeface="Roboto"/>
                        <a:ea typeface="Roboto"/>
                        <a:cs typeface="Roboto"/>
                        <a:sym typeface="Roboto"/>
                      </a:endParaRPr>
                    </a:p>
                    <a:p>
                      <a:pPr indent="-311150" lvl="1" marL="914400" rtl="0" algn="l">
                        <a:lnSpc>
                          <a:spcPct val="100000"/>
                        </a:lnSpc>
                        <a:spcBef>
                          <a:spcPts val="0"/>
                        </a:spcBef>
                        <a:spcAft>
                          <a:spcPts val="0"/>
                        </a:spcAft>
                        <a:buClr>
                          <a:schemeClr val="dk2"/>
                        </a:buClr>
                        <a:buSzPts val="1300"/>
                        <a:buFont typeface="Roboto"/>
                        <a:buChar char="➢"/>
                      </a:pPr>
                      <a:r>
                        <a:rPr lang="en" sz="1300">
                          <a:solidFill>
                            <a:schemeClr val="dk2"/>
                          </a:solidFill>
                          <a:highlight>
                            <a:schemeClr val="lt1"/>
                          </a:highlight>
                          <a:latin typeface="Roboto"/>
                          <a:ea typeface="Roboto"/>
                          <a:cs typeface="Roboto"/>
                          <a:sym typeface="Roboto"/>
                        </a:rPr>
                        <a:t>Penalized Models</a:t>
                      </a:r>
                      <a:endParaRPr>
                        <a:highlight>
                          <a:schemeClr val="lt1"/>
                        </a:highlight>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300">
                          <a:highlight>
                            <a:schemeClr val="lt1"/>
                          </a:highlight>
                        </a:rPr>
                        <a:t>Samantha Deokinanan</a:t>
                      </a:r>
                      <a:endParaRPr sz="1300">
                        <a:highlight>
                          <a:schemeClr val="lt1"/>
                        </a:highlight>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621450">
                <a:tc>
                  <a:txBody>
                    <a:bodyPr/>
                    <a:lstStyle/>
                    <a:p>
                      <a:pPr indent="-311150" lvl="0" marL="457200" rtl="0" algn="l">
                        <a:lnSpc>
                          <a:spcPct val="100000"/>
                        </a:lnSpc>
                        <a:spcBef>
                          <a:spcPts val="0"/>
                        </a:spcBef>
                        <a:spcAft>
                          <a:spcPts val="0"/>
                        </a:spcAft>
                        <a:buClr>
                          <a:schemeClr val="dk2"/>
                        </a:buClr>
                        <a:buSzPts val="1300"/>
                        <a:buFont typeface="Roboto"/>
                        <a:buChar char="❖"/>
                      </a:pPr>
                      <a:r>
                        <a:rPr lang="en" sz="1300">
                          <a:solidFill>
                            <a:schemeClr val="dk2"/>
                          </a:solidFill>
                          <a:highlight>
                            <a:schemeClr val="lt1"/>
                          </a:highlight>
                          <a:latin typeface="Roboto"/>
                          <a:ea typeface="Roboto"/>
                          <a:cs typeface="Roboto"/>
                          <a:sym typeface="Roboto"/>
                        </a:rPr>
                        <a:t>Selecting the Best</a:t>
                      </a:r>
                      <a:r>
                        <a:rPr lang="en" sz="1300">
                          <a:solidFill>
                            <a:schemeClr val="dk2"/>
                          </a:solidFill>
                          <a:highlight>
                            <a:schemeClr val="lt1"/>
                          </a:highlight>
                          <a:latin typeface="Roboto"/>
                          <a:ea typeface="Roboto"/>
                          <a:cs typeface="Roboto"/>
                          <a:sym typeface="Roboto"/>
                        </a:rPr>
                        <a:t> Regression Models</a:t>
                      </a:r>
                      <a:endParaRPr sz="1300">
                        <a:solidFill>
                          <a:schemeClr val="dk2"/>
                        </a:solidFill>
                        <a:highlight>
                          <a:schemeClr val="lt1"/>
                        </a:highlight>
                        <a:latin typeface="Roboto"/>
                        <a:ea typeface="Roboto"/>
                        <a:cs typeface="Roboto"/>
                        <a:sym typeface="Roboto"/>
                      </a:endParaRPr>
                    </a:p>
                    <a:p>
                      <a:pPr indent="-311150" lvl="1" marL="914400" rtl="0" algn="l">
                        <a:lnSpc>
                          <a:spcPct val="100000"/>
                        </a:lnSpc>
                        <a:spcBef>
                          <a:spcPts val="0"/>
                        </a:spcBef>
                        <a:spcAft>
                          <a:spcPts val="0"/>
                        </a:spcAft>
                        <a:buClr>
                          <a:schemeClr val="dk2"/>
                        </a:buClr>
                        <a:buSzPts val="1300"/>
                        <a:buFont typeface="Roboto"/>
                        <a:buChar char="➢"/>
                      </a:pPr>
                      <a:r>
                        <a:rPr lang="en" sz="1300">
                          <a:solidFill>
                            <a:schemeClr val="dk2"/>
                          </a:solidFill>
                          <a:highlight>
                            <a:schemeClr val="lt1"/>
                          </a:highlight>
                          <a:latin typeface="Roboto"/>
                          <a:ea typeface="Roboto"/>
                          <a:cs typeface="Roboto"/>
                          <a:sym typeface="Roboto"/>
                        </a:rPr>
                        <a:t>R-squared, RMSE, AIC, etc</a:t>
                      </a:r>
                      <a:endParaRPr>
                        <a:highlight>
                          <a:schemeClr val="lt1"/>
                        </a:highlight>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300">
                          <a:highlight>
                            <a:schemeClr val="lt1"/>
                          </a:highlight>
                        </a:rPr>
                        <a:t>Habib Khan</a:t>
                      </a:r>
                      <a:endParaRPr sz="1300">
                        <a:highlight>
                          <a:schemeClr val="lt1"/>
                        </a:highlight>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462050">
                <a:tc>
                  <a:txBody>
                    <a:bodyPr/>
                    <a:lstStyle/>
                    <a:p>
                      <a:pPr indent="-311150" lvl="0" marL="457200" rtl="0" algn="l">
                        <a:lnSpc>
                          <a:spcPct val="100000"/>
                        </a:lnSpc>
                        <a:spcBef>
                          <a:spcPts val="0"/>
                        </a:spcBef>
                        <a:spcAft>
                          <a:spcPts val="0"/>
                        </a:spcAft>
                        <a:buClr>
                          <a:schemeClr val="dk2"/>
                        </a:buClr>
                        <a:buSzPts val="1300"/>
                        <a:buFont typeface="Roboto"/>
                        <a:buChar char="❖"/>
                      </a:pPr>
                      <a:r>
                        <a:rPr lang="en" sz="1300">
                          <a:solidFill>
                            <a:schemeClr val="dk2"/>
                          </a:solidFill>
                          <a:highlight>
                            <a:schemeClr val="lt1"/>
                          </a:highlight>
                          <a:latin typeface="Roboto"/>
                          <a:ea typeface="Roboto"/>
                          <a:cs typeface="Roboto"/>
                          <a:sym typeface="Roboto"/>
                        </a:rPr>
                        <a:t>Example/Implementation</a:t>
                      </a:r>
                      <a:endParaRPr>
                        <a:highlight>
                          <a:schemeClr val="lt1"/>
                        </a:highlight>
                      </a:endParaRPr>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300">
                          <a:highlight>
                            <a:schemeClr val="lt1"/>
                          </a:highlight>
                        </a:rPr>
                        <a:t>V</a:t>
                      </a:r>
                      <a:r>
                        <a:rPr lang="en" sz="1300">
                          <a:highlight>
                            <a:schemeClr val="lt1"/>
                          </a:highlight>
                        </a:rPr>
                        <a:t>ijaya Cherukuri</a:t>
                      </a:r>
                      <a:endParaRPr sz="1300">
                        <a:highlight>
                          <a:schemeClr val="lt1"/>
                        </a:highlight>
                      </a:endParaRPr>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Linear Regression in R</a:t>
            </a:r>
            <a:endParaRPr/>
          </a:p>
        </p:txBody>
      </p:sp>
      <p:sp>
        <p:nvSpPr>
          <p:cNvPr id="270" name="Google Shape;270;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Simple Linear Regression</a:t>
            </a:r>
            <a:endParaRPr sz="1600"/>
          </a:p>
          <a:p>
            <a:pPr indent="-330200" lvl="0" marL="457200" rtl="0" algn="l">
              <a:spcBef>
                <a:spcPts val="0"/>
              </a:spcBef>
              <a:spcAft>
                <a:spcPts val="0"/>
              </a:spcAft>
              <a:buSzPts val="1600"/>
              <a:buChar char="❖"/>
            </a:pPr>
            <a:r>
              <a:rPr lang="en" sz="1600"/>
              <a:t>Multiple Linear Regression</a:t>
            </a:r>
            <a:endParaRPr sz="1600"/>
          </a:p>
          <a:p>
            <a:pPr indent="-317500" lvl="1" marL="914400" rtl="0" algn="l">
              <a:spcBef>
                <a:spcPts val="0"/>
              </a:spcBef>
              <a:spcAft>
                <a:spcPts val="0"/>
              </a:spcAft>
              <a:buSzPts val="1400"/>
              <a:buChar char="➢"/>
            </a:pPr>
            <a:r>
              <a:rPr lang="en"/>
              <a:t>Penalized models : Lasso, Ridge, Elastic Net</a:t>
            </a:r>
            <a:endParaRPr/>
          </a:p>
          <a:p>
            <a:pPr indent="-317500" lvl="1" marL="914400" rtl="0" algn="l">
              <a:spcBef>
                <a:spcPts val="0"/>
              </a:spcBef>
              <a:spcAft>
                <a:spcPts val="0"/>
              </a:spcAft>
              <a:buSzPts val="1400"/>
              <a:buChar char="➢"/>
            </a:pPr>
            <a:r>
              <a:rPr lang="en"/>
              <a:t>Principal Component and Partial Least Squares Regression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71" name="Google Shape;271;p32"/>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a:t>
            </a:r>
            <a:r>
              <a:rPr lang="en"/>
              <a:t> &amp; Multiple Linear Regression in R</a:t>
            </a:r>
            <a:endParaRPr/>
          </a:p>
        </p:txBody>
      </p:sp>
      <p:sp>
        <p:nvSpPr>
          <p:cNvPr id="277" name="Google Shape;277;p33"/>
          <p:cNvSpPr txBox="1"/>
          <p:nvPr>
            <p:ph idx="1" type="body"/>
          </p:nvPr>
        </p:nvSpPr>
        <p:spPr>
          <a:xfrm>
            <a:off x="311700" y="1229875"/>
            <a:ext cx="45714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latin typeface="Calibri"/>
                <a:ea typeface="Calibri"/>
                <a:cs typeface="Calibri"/>
                <a:sym typeface="Calibri"/>
              </a:rPr>
              <a:t>Load packages and verify data :</a:t>
            </a:r>
            <a:endParaRPr b="1" sz="2400">
              <a:solidFill>
                <a:srgbClr val="434343"/>
              </a:solidFill>
              <a:latin typeface="Calibri"/>
              <a:ea typeface="Calibri"/>
              <a:cs typeface="Calibri"/>
              <a:sym typeface="Calibri"/>
            </a:endParaRPr>
          </a:p>
          <a:p>
            <a:pPr indent="0" lvl="0" marL="0" rtl="0" algn="l">
              <a:spcBef>
                <a:spcPts val="0"/>
              </a:spcBef>
              <a:spcAft>
                <a:spcPts val="0"/>
              </a:spcAft>
              <a:buNone/>
            </a:pPr>
            <a:r>
              <a:rPr lang="en">
                <a:solidFill>
                  <a:srgbClr val="434343"/>
                </a:solidFill>
                <a:latin typeface="Calibri"/>
                <a:ea typeface="Calibri"/>
                <a:cs typeface="Calibri"/>
                <a:sym typeface="Calibri"/>
              </a:rPr>
              <a:t>We’ll use the marketing data set [datarium package]. It contains the impact of three advertising medias (youtube, facebook and newspaper) on sales. Data are the advertising budget in thousands of dollars along with the sales.</a:t>
            </a:r>
            <a:endParaRPr>
              <a:solidFill>
                <a:srgbClr val="434343"/>
              </a:solidFill>
              <a:latin typeface="Calibri"/>
              <a:ea typeface="Calibri"/>
              <a:cs typeface="Calibri"/>
              <a:sym typeface="Calibri"/>
            </a:endParaRPr>
          </a:p>
          <a:p>
            <a:pPr indent="0" lvl="0" marL="0" rtl="0" algn="l">
              <a:spcBef>
                <a:spcPts val="0"/>
              </a:spcBef>
              <a:spcAft>
                <a:spcPts val="0"/>
              </a:spcAft>
              <a:buNone/>
            </a:pPr>
            <a:r>
              <a:t/>
            </a:r>
            <a:endParaRPr>
              <a:solidFill>
                <a:srgbClr val="434343"/>
              </a:solidFill>
            </a:endParaRPr>
          </a:p>
          <a:p>
            <a:pPr indent="0" lvl="0" marL="0" rtl="0" algn="l">
              <a:spcBef>
                <a:spcPts val="1600"/>
              </a:spcBef>
              <a:spcAft>
                <a:spcPts val="1600"/>
              </a:spcAft>
              <a:buNone/>
            </a:pPr>
            <a:r>
              <a:t/>
            </a:r>
            <a:endParaRPr>
              <a:solidFill>
                <a:srgbClr val="434343"/>
              </a:solidFill>
            </a:endParaRPr>
          </a:p>
        </p:txBody>
      </p:sp>
      <p:pic>
        <p:nvPicPr>
          <p:cNvPr id="278" name="Google Shape;278;p33"/>
          <p:cNvPicPr preferRelativeResize="0"/>
          <p:nvPr/>
        </p:nvPicPr>
        <p:blipFill>
          <a:blip r:embed="rId3">
            <a:alphaModFix/>
          </a:blip>
          <a:stretch>
            <a:fillRect/>
          </a:stretch>
        </p:blipFill>
        <p:spPr>
          <a:xfrm>
            <a:off x="5086775" y="1285875"/>
            <a:ext cx="3676650" cy="2571750"/>
          </a:xfrm>
          <a:prstGeom prst="rect">
            <a:avLst/>
          </a:prstGeom>
          <a:noFill/>
          <a:ln>
            <a:noFill/>
          </a:ln>
        </p:spPr>
      </p:pic>
      <p:sp>
        <p:nvSpPr>
          <p:cNvPr id="279" name="Google Shape;279;p33"/>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arenR"/>
            </a:pPr>
            <a:r>
              <a:rPr lang="en"/>
              <a:t>Simple Linear Regression</a:t>
            </a:r>
            <a:endParaRPr/>
          </a:p>
        </p:txBody>
      </p:sp>
      <p:sp>
        <p:nvSpPr>
          <p:cNvPr id="285" name="Google Shape;285;p34"/>
          <p:cNvSpPr txBox="1"/>
          <p:nvPr>
            <p:ph idx="1" type="body"/>
          </p:nvPr>
        </p:nvSpPr>
        <p:spPr>
          <a:xfrm>
            <a:off x="5601625" y="1229875"/>
            <a:ext cx="3230700" cy="1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Calibri"/>
                <a:ea typeface="Calibri"/>
                <a:cs typeface="Calibri"/>
                <a:sym typeface="Calibri"/>
              </a:rPr>
              <a:t>Create a scatter plot displaying the sales units versus youtube advertising budget and add a smoothed line</a:t>
            </a:r>
            <a:endParaRPr>
              <a:solidFill>
                <a:srgbClr val="434343"/>
              </a:solidFill>
              <a:latin typeface="Calibri"/>
              <a:ea typeface="Calibri"/>
              <a:cs typeface="Calibri"/>
              <a:sym typeface="Calibri"/>
            </a:endParaRPr>
          </a:p>
          <a:p>
            <a:pPr indent="0" lvl="0" marL="0" rtl="0" algn="l">
              <a:spcBef>
                <a:spcPts val="0"/>
              </a:spcBef>
              <a:spcAft>
                <a:spcPts val="0"/>
              </a:spcAft>
              <a:buNone/>
            </a:pPr>
            <a:r>
              <a:t/>
            </a:r>
            <a:endParaRPr>
              <a:solidFill>
                <a:srgbClr val="434343"/>
              </a:solidFill>
            </a:endParaRPr>
          </a:p>
          <a:p>
            <a:pPr indent="0" lvl="0" marL="0" rtl="0" algn="l">
              <a:spcBef>
                <a:spcPts val="1600"/>
              </a:spcBef>
              <a:spcAft>
                <a:spcPts val="1600"/>
              </a:spcAft>
              <a:buNone/>
            </a:pPr>
            <a:r>
              <a:t/>
            </a:r>
            <a:endParaRPr>
              <a:solidFill>
                <a:srgbClr val="434343"/>
              </a:solidFill>
            </a:endParaRPr>
          </a:p>
        </p:txBody>
      </p:sp>
      <p:pic>
        <p:nvPicPr>
          <p:cNvPr id="286" name="Google Shape;286;p34"/>
          <p:cNvPicPr preferRelativeResize="0"/>
          <p:nvPr/>
        </p:nvPicPr>
        <p:blipFill>
          <a:blip r:embed="rId3">
            <a:alphaModFix/>
          </a:blip>
          <a:stretch>
            <a:fillRect/>
          </a:stretch>
        </p:blipFill>
        <p:spPr>
          <a:xfrm>
            <a:off x="405400" y="1520150"/>
            <a:ext cx="4962525" cy="3155275"/>
          </a:xfrm>
          <a:prstGeom prst="rect">
            <a:avLst/>
          </a:prstGeom>
          <a:noFill/>
          <a:ln>
            <a:noFill/>
          </a:ln>
        </p:spPr>
      </p:pic>
      <p:pic>
        <p:nvPicPr>
          <p:cNvPr id="287" name="Google Shape;287;p34"/>
          <p:cNvPicPr preferRelativeResize="0"/>
          <p:nvPr/>
        </p:nvPicPr>
        <p:blipFill>
          <a:blip r:embed="rId4">
            <a:alphaModFix/>
          </a:blip>
          <a:stretch>
            <a:fillRect/>
          </a:stretch>
        </p:blipFill>
        <p:spPr>
          <a:xfrm>
            <a:off x="5601625" y="2889450"/>
            <a:ext cx="3520350" cy="1009650"/>
          </a:xfrm>
          <a:prstGeom prst="rect">
            <a:avLst/>
          </a:prstGeom>
          <a:noFill/>
          <a:ln>
            <a:noFill/>
          </a:ln>
        </p:spPr>
      </p:pic>
      <p:sp>
        <p:nvSpPr>
          <p:cNvPr id="288" name="Google Shape;288;p34"/>
          <p:cNvSpPr txBox="1"/>
          <p:nvPr/>
        </p:nvSpPr>
        <p:spPr>
          <a:xfrm>
            <a:off x="885025" y="1051600"/>
            <a:ext cx="34671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Roboto"/>
                <a:ea typeface="Roboto"/>
                <a:cs typeface="Roboto"/>
                <a:sym typeface="Roboto"/>
              </a:rPr>
              <a:t>Visualization</a:t>
            </a:r>
            <a:endParaRPr b="1" sz="2000">
              <a:latin typeface="Roboto"/>
              <a:ea typeface="Roboto"/>
              <a:cs typeface="Roboto"/>
              <a:sym typeface="Roboto"/>
            </a:endParaRPr>
          </a:p>
        </p:txBody>
      </p:sp>
      <p:sp>
        <p:nvSpPr>
          <p:cNvPr id="289" name="Google Shape;289;p34"/>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t>
            </a:r>
            <a:endParaRPr/>
          </a:p>
        </p:txBody>
      </p:sp>
      <p:pic>
        <p:nvPicPr>
          <p:cNvPr id="295" name="Google Shape;295;p35"/>
          <p:cNvPicPr preferRelativeResize="0"/>
          <p:nvPr/>
        </p:nvPicPr>
        <p:blipFill>
          <a:blip r:embed="rId3">
            <a:alphaModFix/>
          </a:blip>
          <a:stretch>
            <a:fillRect/>
          </a:stretch>
        </p:blipFill>
        <p:spPr>
          <a:xfrm>
            <a:off x="4883200" y="1247775"/>
            <a:ext cx="4041725" cy="2647950"/>
          </a:xfrm>
          <a:prstGeom prst="rect">
            <a:avLst/>
          </a:prstGeom>
          <a:noFill/>
          <a:ln>
            <a:noFill/>
          </a:ln>
        </p:spPr>
      </p:pic>
      <p:sp>
        <p:nvSpPr>
          <p:cNvPr id="296" name="Google Shape;296;p35"/>
          <p:cNvSpPr txBox="1"/>
          <p:nvPr>
            <p:ph idx="1" type="body"/>
          </p:nvPr>
        </p:nvSpPr>
        <p:spPr>
          <a:xfrm>
            <a:off x="387900" y="1229875"/>
            <a:ext cx="42603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The simple linear regression tries to find the best line to predict sales on the basis of youtube advertising budget.</a:t>
            </a:r>
            <a:endParaRPr sz="1300"/>
          </a:p>
          <a:p>
            <a:pPr indent="-311150" lvl="0" marL="457200" rtl="0" algn="l">
              <a:spcBef>
                <a:spcPts val="1000"/>
              </a:spcBef>
              <a:spcAft>
                <a:spcPts val="0"/>
              </a:spcAft>
              <a:buSzPts val="1300"/>
              <a:buChar char="❖"/>
            </a:pPr>
            <a:r>
              <a:rPr lang="en" sz="1300"/>
              <a:t>The linear model equation can be written as follow: sales = b0 + b1 * youtube</a:t>
            </a:r>
            <a:endParaRPr sz="1300"/>
          </a:p>
          <a:p>
            <a:pPr indent="-311150" lvl="0" marL="457200" rtl="0" algn="l">
              <a:spcBef>
                <a:spcPts val="1000"/>
              </a:spcBef>
              <a:spcAft>
                <a:spcPts val="1000"/>
              </a:spcAft>
              <a:buSzPts val="1300"/>
              <a:buChar char="❖"/>
            </a:pPr>
            <a:r>
              <a:rPr lang="en" sz="1300"/>
              <a:t>The R function lm() can be used to determine the beta coefficients of the linear model:</a:t>
            </a:r>
            <a:endParaRPr sz="1300"/>
          </a:p>
        </p:txBody>
      </p:sp>
      <p:sp>
        <p:nvSpPr>
          <p:cNvPr id="297" name="Google Shape;297;p35"/>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Line</a:t>
            </a:r>
            <a:endParaRPr/>
          </a:p>
        </p:txBody>
      </p:sp>
      <p:sp>
        <p:nvSpPr>
          <p:cNvPr id="303" name="Google Shape;303;p36"/>
          <p:cNvSpPr txBox="1"/>
          <p:nvPr>
            <p:ph idx="1" type="body"/>
          </p:nvPr>
        </p:nvSpPr>
        <p:spPr>
          <a:xfrm>
            <a:off x="4810325" y="1229875"/>
            <a:ext cx="41754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Calibri"/>
                <a:ea typeface="Calibri"/>
                <a:cs typeface="Calibri"/>
                <a:sym typeface="Calibri"/>
              </a:rPr>
              <a:t>We used stat_smooth() function available under ggplot2 to add regression line for scatter plot.</a:t>
            </a:r>
            <a:endParaRPr>
              <a:solidFill>
                <a:srgbClr val="434343"/>
              </a:solidFill>
              <a:latin typeface="Calibri"/>
              <a:ea typeface="Calibri"/>
              <a:cs typeface="Calibri"/>
              <a:sym typeface="Calibri"/>
            </a:endParaRPr>
          </a:p>
          <a:p>
            <a:pPr indent="0" lvl="0" marL="0" rtl="0" algn="l">
              <a:spcBef>
                <a:spcPts val="1600"/>
              </a:spcBef>
              <a:spcAft>
                <a:spcPts val="0"/>
              </a:spcAft>
              <a:buNone/>
            </a:pPr>
            <a:r>
              <a:rPr lang="en">
                <a:solidFill>
                  <a:srgbClr val="434343"/>
                </a:solidFill>
                <a:latin typeface="Calibri"/>
                <a:ea typeface="Calibri"/>
                <a:cs typeface="Calibri"/>
                <a:sym typeface="Calibri"/>
              </a:rPr>
              <a:t>By default, the fitted line is presented with confidence interval around it.</a:t>
            </a:r>
            <a:endParaRPr>
              <a:solidFill>
                <a:srgbClr val="434343"/>
              </a:solidFill>
              <a:latin typeface="Calibri"/>
              <a:ea typeface="Calibri"/>
              <a:cs typeface="Calibri"/>
              <a:sym typeface="Calibri"/>
            </a:endParaRPr>
          </a:p>
          <a:p>
            <a:pPr indent="0" lvl="0" marL="0" rtl="0" algn="l">
              <a:spcBef>
                <a:spcPts val="0"/>
              </a:spcBef>
              <a:spcAft>
                <a:spcPts val="0"/>
              </a:spcAft>
              <a:buNone/>
            </a:pPr>
            <a:r>
              <a:t/>
            </a:r>
            <a:endParaRPr>
              <a:solidFill>
                <a:srgbClr val="434343"/>
              </a:solidFill>
            </a:endParaRPr>
          </a:p>
          <a:p>
            <a:pPr indent="0" lvl="0" marL="0" rtl="0" algn="l">
              <a:spcBef>
                <a:spcPts val="1600"/>
              </a:spcBef>
              <a:spcAft>
                <a:spcPts val="1600"/>
              </a:spcAft>
              <a:buNone/>
            </a:pPr>
            <a:r>
              <a:t/>
            </a:r>
            <a:endParaRPr>
              <a:solidFill>
                <a:srgbClr val="434343"/>
              </a:solidFill>
            </a:endParaRPr>
          </a:p>
        </p:txBody>
      </p:sp>
      <p:pic>
        <p:nvPicPr>
          <p:cNvPr id="304" name="Google Shape;304;p36"/>
          <p:cNvPicPr preferRelativeResize="0"/>
          <p:nvPr/>
        </p:nvPicPr>
        <p:blipFill>
          <a:blip r:embed="rId3">
            <a:alphaModFix/>
          </a:blip>
          <a:stretch>
            <a:fillRect/>
          </a:stretch>
        </p:blipFill>
        <p:spPr>
          <a:xfrm>
            <a:off x="476325" y="1066100"/>
            <a:ext cx="3664793" cy="3820900"/>
          </a:xfrm>
          <a:prstGeom prst="rect">
            <a:avLst/>
          </a:prstGeom>
          <a:noFill/>
          <a:ln>
            <a:noFill/>
          </a:ln>
        </p:spPr>
      </p:pic>
      <p:sp>
        <p:nvSpPr>
          <p:cNvPr id="305" name="Google Shape;305;p36"/>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Summary &amp; Accuracy</a:t>
            </a:r>
            <a:endParaRPr/>
          </a:p>
        </p:txBody>
      </p:sp>
      <p:sp>
        <p:nvSpPr>
          <p:cNvPr id="311" name="Google Shape;311;p37"/>
          <p:cNvSpPr txBox="1"/>
          <p:nvPr>
            <p:ph idx="1" type="body"/>
          </p:nvPr>
        </p:nvSpPr>
        <p:spPr>
          <a:xfrm>
            <a:off x="4810325" y="1229875"/>
            <a:ext cx="4175400" cy="19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Calibri"/>
                <a:ea typeface="Calibri"/>
                <a:cs typeface="Calibri"/>
                <a:sym typeface="Calibri"/>
              </a:rPr>
              <a:t>We start by displaying the statistical summary of the model using the R function summary():</a:t>
            </a:r>
            <a:endParaRPr>
              <a:solidFill>
                <a:srgbClr val="434343"/>
              </a:solidFill>
              <a:latin typeface="Calibri"/>
              <a:ea typeface="Calibri"/>
              <a:cs typeface="Calibri"/>
              <a:sym typeface="Calibri"/>
            </a:endParaRPr>
          </a:p>
          <a:p>
            <a:pPr indent="0" lvl="0" marL="0" rtl="0" algn="l">
              <a:spcBef>
                <a:spcPts val="1600"/>
              </a:spcBef>
              <a:spcAft>
                <a:spcPts val="0"/>
              </a:spcAft>
              <a:buNone/>
            </a:pPr>
            <a:r>
              <a:rPr lang="en">
                <a:solidFill>
                  <a:srgbClr val="434343"/>
                </a:solidFill>
                <a:latin typeface="Calibri"/>
                <a:ea typeface="Calibri"/>
                <a:cs typeface="Calibri"/>
                <a:sym typeface="Calibri"/>
              </a:rPr>
              <a:t>The quality of the fit can be accessed by 3 values </a:t>
            </a:r>
            <a:endParaRPr>
              <a:solidFill>
                <a:srgbClr val="434343"/>
              </a:solidFill>
            </a:endParaRPr>
          </a:p>
        </p:txBody>
      </p:sp>
      <p:pic>
        <p:nvPicPr>
          <p:cNvPr id="312" name="Google Shape;312;p37"/>
          <p:cNvPicPr preferRelativeResize="0"/>
          <p:nvPr/>
        </p:nvPicPr>
        <p:blipFill>
          <a:blip r:embed="rId3">
            <a:alphaModFix/>
          </a:blip>
          <a:stretch>
            <a:fillRect/>
          </a:stretch>
        </p:blipFill>
        <p:spPr>
          <a:xfrm>
            <a:off x="152400" y="1170200"/>
            <a:ext cx="4467225" cy="3543300"/>
          </a:xfrm>
          <a:prstGeom prst="rect">
            <a:avLst/>
          </a:prstGeom>
          <a:noFill/>
          <a:ln>
            <a:noFill/>
          </a:ln>
        </p:spPr>
      </p:pic>
      <p:pic>
        <p:nvPicPr>
          <p:cNvPr id="313" name="Google Shape;313;p37"/>
          <p:cNvPicPr preferRelativeResize="0"/>
          <p:nvPr/>
        </p:nvPicPr>
        <p:blipFill>
          <a:blip r:embed="rId4">
            <a:alphaModFix/>
          </a:blip>
          <a:stretch>
            <a:fillRect/>
          </a:stretch>
        </p:blipFill>
        <p:spPr>
          <a:xfrm>
            <a:off x="5709100" y="2869975"/>
            <a:ext cx="2781300" cy="876300"/>
          </a:xfrm>
          <a:prstGeom prst="rect">
            <a:avLst/>
          </a:prstGeom>
          <a:noFill/>
          <a:ln>
            <a:noFill/>
          </a:ln>
        </p:spPr>
      </p:pic>
      <p:sp>
        <p:nvSpPr>
          <p:cNvPr id="314" name="Google Shape;314;p37"/>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Multiple linear Regression - </a:t>
            </a:r>
            <a:r>
              <a:rPr lang="en"/>
              <a:t>Building model</a:t>
            </a:r>
            <a:endParaRPr/>
          </a:p>
        </p:txBody>
      </p:sp>
      <p:sp>
        <p:nvSpPr>
          <p:cNvPr id="320" name="Google Shape;320;p38"/>
          <p:cNvSpPr txBox="1"/>
          <p:nvPr>
            <p:ph idx="1" type="body"/>
          </p:nvPr>
        </p:nvSpPr>
        <p:spPr>
          <a:xfrm>
            <a:off x="5476675" y="1229875"/>
            <a:ext cx="3509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Calibri"/>
                <a:ea typeface="Calibri"/>
                <a:cs typeface="Calibri"/>
                <a:sym typeface="Calibri"/>
              </a:rPr>
              <a:t>We want to build a model for estimating sales based on the advertising budget invested in youtube, facebook and newspaper, as follow:</a:t>
            </a:r>
            <a:endParaRPr>
              <a:solidFill>
                <a:srgbClr val="434343"/>
              </a:solidFill>
              <a:latin typeface="Calibri"/>
              <a:ea typeface="Calibri"/>
              <a:cs typeface="Calibri"/>
              <a:sym typeface="Calibri"/>
            </a:endParaRPr>
          </a:p>
          <a:p>
            <a:pPr indent="0" lvl="0" marL="0" rtl="0" algn="l">
              <a:spcBef>
                <a:spcPts val="1600"/>
              </a:spcBef>
              <a:spcAft>
                <a:spcPts val="0"/>
              </a:spcAft>
              <a:buNone/>
            </a:pPr>
            <a:r>
              <a:rPr lang="en">
                <a:solidFill>
                  <a:srgbClr val="434343"/>
                </a:solidFill>
                <a:latin typeface="Calibri"/>
                <a:ea typeface="Calibri"/>
                <a:cs typeface="Calibri"/>
                <a:sym typeface="Calibri"/>
              </a:rPr>
              <a:t>sales = b0 + b1*youtube + b2*facebook + b3*newspaper</a:t>
            </a:r>
            <a:endParaRPr>
              <a:solidFill>
                <a:srgbClr val="434343"/>
              </a:solidFill>
              <a:latin typeface="Calibri"/>
              <a:ea typeface="Calibri"/>
              <a:cs typeface="Calibri"/>
              <a:sym typeface="Calibri"/>
            </a:endParaRPr>
          </a:p>
          <a:p>
            <a:pPr indent="0" lvl="0" marL="0" rtl="0" algn="l">
              <a:spcBef>
                <a:spcPts val="1600"/>
              </a:spcBef>
              <a:spcAft>
                <a:spcPts val="0"/>
              </a:spcAft>
              <a:buNone/>
            </a:pPr>
            <a:r>
              <a:t/>
            </a:r>
            <a:endParaRPr>
              <a:solidFill>
                <a:srgbClr val="434343"/>
              </a:solidFill>
              <a:latin typeface="Calibri"/>
              <a:ea typeface="Calibri"/>
              <a:cs typeface="Calibri"/>
              <a:sym typeface="Calibri"/>
            </a:endParaRPr>
          </a:p>
          <a:p>
            <a:pPr indent="0" lvl="0" marL="0" rtl="0" algn="l">
              <a:spcBef>
                <a:spcPts val="1600"/>
              </a:spcBef>
              <a:spcAft>
                <a:spcPts val="0"/>
              </a:spcAft>
              <a:buNone/>
            </a:pPr>
            <a:r>
              <a:t/>
            </a:r>
            <a:endParaRPr>
              <a:solidFill>
                <a:srgbClr val="434343"/>
              </a:solidFill>
            </a:endParaRPr>
          </a:p>
          <a:p>
            <a:pPr indent="0" lvl="0" marL="0" rtl="0" algn="l">
              <a:spcBef>
                <a:spcPts val="1600"/>
              </a:spcBef>
              <a:spcAft>
                <a:spcPts val="1600"/>
              </a:spcAft>
              <a:buNone/>
            </a:pPr>
            <a:r>
              <a:t/>
            </a:r>
            <a:endParaRPr>
              <a:solidFill>
                <a:srgbClr val="434343"/>
              </a:solidFill>
            </a:endParaRPr>
          </a:p>
        </p:txBody>
      </p:sp>
      <p:pic>
        <p:nvPicPr>
          <p:cNvPr id="321" name="Google Shape;321;p38"/>
          <p:cNvPicPr preferRelativeResize="0"/>
          <p:nvPr/>
        </p:nvPicPr>
        <p:blipFill>
          <a:blip r:embed="rId3">
            <a:alphaModFix/>
          </a:blip>
          <a:stretch>
            <a:fillRect/>
          </a:stretch>
        </p:blipFill>
        <p:spPr>
          <a:xfrm>
            <a:off x="152400" y="1170200"/>
            <a:ext cx="5084800" cy="3275700"/>
          </a:xfrm>
          <a:prstGeom prst="rect">
            <a:avLst/>
          </a:prstGeom>
          <a:noFill/>
          <a:ln>
            <a:noFill/>
          </a:ln>
        </p:spPr>
      </p:pic>
      <p:sp>
        <p:nvSpPr>
          <p:cNvPr id="322" name="Google Shape;322;p38"/>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a:t>
            </a:r>
            <a:endParaRPr/>
          </a:p>
        </p:txBody>
      </p:sp>
      <p:sp>
        <p:nvSpPr>
          <p:cNvPr id="328" name="Google Shape;328;p39"/>
          <p:cNvSpPr txBox="1"/>
          <p:nvPr>
            <p:ph idx="1" type="body"/>
          </p:nvPr>
        </p:nvSpPr>
        <p:spPr>
          <a:xfrm>
            <a:off x="311700" y="1017800"/>
            <a:ext cx="52380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To see which predictor variables are significant, you can examine the coefficients table, which shows the estimate of regression beta coefficients and the associated t-</a:t>
            </a:r>
            <a:r>
              <a:rPr lang="en" sz="1300"/>
              <a:t>statistic</a:t>
            </a:r>
            <a:r>
              <a:rPr lang="en" sz="1300"/>
              <a:t> p-values:</a:t>
            </a:r>
            <a:endParaRPr sz="1300"/>
          </a:p>
          <a:p>
            <a:pPr indent="-311150" lvl="0" marL="457200" rtl="0" algn="l">
              <a:spcBef>
                <a:spcPts val="0"/>
              </a:spcBef>
              <a:spcAft>
                <a:spcPts val="0"/>
              </a:spcAft>
              <a:buSzPts val="1300"/>
              <a:buChar char="❖"/>
            </a:pPr>
            <a:r>
              <a:rPr lang="en" sz="1300"/>
              <a:t>It can be seen that, changing in youtube and facebook advertising budget are significantly associated to changes in sales while changes in newspaper budget is not significantly associated with sales.</a:t>
            </a:r>
            <a:endParaRPr sz="1300"/>
          </a:p>
          <a:p>
            <a:pPr indent="-311150" lvl="1" marL="914400" rtl="0" algn="l">
              <a:spcBef>
                <a:spcPts val="0"/>
              </a:spcBef>
              <a:spcAft>
                <a:spcPts val="0"/>
              </a:spcAft>
              <a:buSzPts val="1300"/>
              <a:buChar char="➢"/>
            </a:pPr>
            <a:r>
              <a:rPr lang="en" sz="1300"/>
              <a:t>Spending an additional 1 000 dollars on facebook advertising leads to an increase in sales by approximately 0.1885*1000 = 189 sale units, on average where as for YouTube it is 0.045*1000 = 45 sales units</a:t>
            </a:r>
            <a:endParaRPr sz="1300"/>
          </a:p>
          <a:p>
            <a:pPr indent="-311150" lvl="1" marL="914400" rtl="0" algn="l">
              <a:spcBef>
                <a:spcPts val="0"/>
              </a:spcBef>
              <a:spcAft>
                <a:spcPts val="0"/>
              </a:spcAft>
              <a:buSzPts val="1300"/>
              <a:buChar char="➢"/>
            </a:pPr>
            <a:r>
              <a:rPr lang="en" sz="1300"/>
              <a:t>Newspaper is not significant in the model means changing advertisements budget will not significantly affect sales.</a:t>
            </a:r>
            <a:endParaRPr/>
          </a:p>
        </p:txBody>
      </p:sp>
      <p:pic>
        <p:nvPicPr>
          <p:cNvPr id="329" name="Google Shape;329;p39"/>
          <p:cNvPicPr preferRelativeResize="0"/>
          <p:nvPr/>
        </p:nvPicPr>
        <p:blipFill>
          <a:blip r:embed="rId3">
            <a:alphaModFix/>
          </a:blip>
          <a:stretch>
            <a:fillRect/>
          </a:stretch>
        </p:blipFill>
        <p:spPr>
          <a:xfrm>
            <a:off x="5549575" y="1413675"/>
            <a:ext cx="3415100" cy="2334625"/>
          </a:xfrm>
          <a:prstGeom prst="rect">
            <a:avLst/>
          </a:prstGeom>
          <a:noFill/>
          <a:ln>
            <a:noFill/>
          </a:ln>
        </p:spPr>
      </p:pic>
      <p:sp>
        <p:nvSpPr>
          <p:cNvPr id="330" name="Google Shape;330;p39"/>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a:t>
            </a:r>
            <a:endParaRPr/>
          </a:p>
        </p:txBody>
      </p:sp>
      <p:pic>
        <p:nvPicPr>
          <p:cNvPr id="336" name="Google Shape;336;p40"/>
          <p:cNvPicPr preferRelativeResize="0"/>
          <p:nvPr/>
        </p:nvPicPr>
        <p:blipFill>
          <a:blip r:embed="rId3">
            <a:alphaModFix/>
          </a:blip>
          <a:stretch>
            <a:fillRect/>
          </a:stretch>
        </p:blipFill>
        <p:spPr>
          <a:xfrm>
            <a:off x="594775" y="1176550"/>
            <a:ext cx="5860625" cy="3432550"/>
          </a:xfrm>
          <a:prstGeom prst="rect">
            <a:avLst/>
          </a:prstGeom>
          <a:noFill/>
          <a:ln>
            <a:noFill/>
          </a:ln>
        </p:spPr>
      </p:pic>
      <p:sp>
        <p:nvSpPr>
          <p:cNvPr id="337" name="Google Shape;337;p40"/>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Accuracy &amp; Summary</a:t>
            </a:r>
            <a:endParaRPr/>
          </a:p>
        </p:txBody>
      </p:sp>
      <p:sp>
        <p:nvSpPr>
          <p:cNvPr id="343" name="Google Shape;343;p41"/>
          <p:cNvSpPr txBox="1"/>
          <p:nvPr>
            <p:ph idx="1" type="body"/>
          </p:nvPr>
        </p:nvSpPr>
        <p:spPr>
          <a:xfrm>
            <a:off x="311700" y="1017800"/>
            <a:ext cx="52380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solidFill>
                  <a:srgbClr val="000000"/>
                </a:solidFill>
                <a:latin typeface="Calibri"/>
                <a:ea typeface="Calibri"/>
                <a:cs typeface="Calibri"/>
                <a:sym typeface="Calibri"/>
              </a:rPr>
              <a:t>R Squared </a:t>
            </a:r>
            <a:r>
              <a:rPr lang="en">
                <a:solidFill>
                  <a:srgbClr val="000000"/>
                </a:solidFill>
                <a:latin typeface="Calibri"/>
                <a:ea typeface="Calibri"/>
                <a:cs typeface="Calibri"/>
                <a:sym typeface="Calibri"/>
              </a:rPr>
              <a:t>: </a:t>
            </a:r>
            <a:endParaRPr>
              <a:solidFill>
                <a:srgbClr val="000000"/>
              </a:solidFill>
              <a:latin typeface="Calibri"/>
              <a:ea typeface="Calibri"/>
              <a:cs typeface="Calibri"/>
              <a:sym typeface="Calibri"/>
            </a:endParaRPr>
          </a:p>
          <a:p>
            <a:pPr indent="-311150" lvl="1" marL="914400" rtl="0" algn="l">
              <a:spcBef>
                <a:spcPts val="0"/>
              </a:spcBef>
              <a:spcAft>
                <a:spcPts val="0"/>
              </a:spcAft>
              <a:buSzPts val="1300"/>
              <a:buChar char="➢"/>
            </a:pPr>
            <a:r>
              <a:rPr lang="en" sz="1300"/>
              <a:t>With the predictor variables, the adjusted R2 = 0.89, i.e. “89% of the variance in the measure of sales can be predicted by youtube and facebook advertising budgets. This model is better than the simple linear model with only youtube in simple-linear-regression, which had an adjusted R2 of 0.61.</a:t>
            </a:r>
            <a:endParaRPr sz="1300"/>
          </a:p>
          <a:p>
            <a:pPr indent="-311150" lvl="0" marL="457200" rtl="0" algn="l">
              <a:spcBef>
                <a:spcPts val="0"/>
              </a:spcBef>
              <a:spcAft>
                <a:spcPts val="0"/>
              </a:spcAft>
              <a:buSzPts val="1300"/>
              <a:buChar char="❖"/>
            </a:pPr>
            <a:r>
              <a:rPr b="1" lang="en">
                <a:solidFill>
                  <a:srgbClr val="000000"/>
                </a:solidFill>
                <a:latin typeface="Calibri"/>
                <a:ea typeface="Calibri"/>
                <a:cs typeface="Calibri"/>
                <a:sym typeface="Calibri"/>
              </a:rPr>
              <a:t>Residual Standard Error</a:t>
            </a:r>
            <a:r>
              <a:rPr lang="en">
                <a:solidFill>
                  <a:srgbClr val="000000"/>
                </a:solidFill>
                <a:latin typeface="Calibri"/>
                <a:ea typeface="Calibri"/>
                <a:cs typeface="Calibri"/>
                <a:sym typeface="Calibri"/>
              </a:rPr>
              <a:t> (RSE) :</a:t>
            </a:r>
            <a:endParaRPr>
              <a:solidFill>
                <a:srgbClr val="000000"/>
              </a:solidFill>
              <a:latin typeface="Calibri"/>
              <a:ea typeface="Calibri"/>
              <a:cs typeface="Calibri"/>
              <a:sym typeface="Calibri"/>
            </a:endParaRPr>
          </a:p>
          <a:p>
            <a:pPr indent="-311150" lvl="1" marL="914400" rtl="0" algn="l">
              <a:spcBef>
                <a:spcPts val="0"/>
              </a:spcBef>
              <a:spcAft>
                <a:spcPts val="0"/>
              </a:spcAft>
              <a:buSzPts val="1300"/>
              <a:buChar char="➢"/>
            </a:pPr>
            <a:r>
              <a:rPr lang="en" sz="1300"/>
              <a:t>RSE is 2.023 corresponding to 12% error rate.</a:t>
            </a:r>
            <a:endParaRPr sz="1300"/>
          </a:p>
          <a:p>
            <a:pPr indent="-311150" lvl="1" marL="914400" rtl="0" algn="l">
              <a:spcBef>
                <a:spcPts val="0"/>
              </a:spcBef>
              <a:spcAft>
                <a:spcPts val="0"/>
              </a:spcAft>
              <a:buSzPts val="1300"/>
              <a:buChar char="➢"/>
            </a:pPr>
            <a:r>
              <a:rPr lang="en" sz="1300"/>
              <a:t>Again, better than the simple model, with only youtube variable, where the RSE was 3.9 (~23% error rate) in simple-linear-regression.</a:t>
            </a:r>
            <a:endParaRPr/>
          </a:p>
        </p:txBody>
      </p:sp>
      <p:pic>
        <p:nvPicPr>
          <p:cNvPr id="344" name="Google Shape;344;p41"/>
          <p:cNvPicPr preferRelativeResize="0"/>
          <p:nvPr/>
        </p:nvPicPr>
        <p:blipFill>
          <a:blip r:embed="rId3">
            <a:alphaModFix/>
          </a:blip>
          <a:stretch>
            <a:fillRect/>
          </a:stretch>
        </p:blipFill>
        <p:spPr>
          <a:xfrm>
            <a:off x="5816650" y="2357150"/>
            <a:ext cx="3067050" cy="1333500"/>
          </a:xfrm>
          <a:prstGeom prst="rect">
            <a:avLst/>
          </a:prstGeom>
          <a:noFill/>
          <a:ln>
            <a:noFill/>
          </a:ln>
        </p:spPr>
      </p:pic>
      <p:sp>
        <p:nvSpPr>
          <p:cNvPr id="345" name="Google Shape;345;p41"/>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Calibri"/>
                <a:ea typeface="Calibri"/>
                <a:cs typeface="Calibri"/>
                <a:sym typeface="Calibri"/>
              </a:rPr>
              <a:t>Definition</a:t>
            </a:r>
            <a:endParaRPr>
              <a:latin typeface="Calibri"/>
              <a:ea typeface="Calibri"/>
              <a:cs typeface="Calibri"/>
              <a:sym typeface="Calibri"/>
            </a:endParaRPr>
          </a:p>
        </p:txBody>
      </p:sp>
      <p:sp>
        <p:nvSpPr>
          <p:cNvPr id="98" name="Google Shape;98;p15"/>
          <p:cNvSpPr txBox="1"/>
          <p:nvPr>
            <p:ph idx="1" type="body"/>
          </p:nvPr>
        </p:nvSpPr>
        <p:spPr>
          <a:xfrm>
            <a:off x="311700" y="123852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latin typeface="Calibri"/>
                <a:ea typeface="Calibri"/>
                <a:cs typeface="Calibri"/>
                <a:sym typeface="Calibri"/>
              </a:rPr>
              <a:t>It’s a method to predict the target variable(Y) by fitting the best linear relationship between the dependent and independent variable(X).</a:t>
            </a:r>
            <a:endParaRPr sz="1900">
              <a:latin typeface="Calibri"/>
              <a:ea typeface="Calibri"/>
              <a:cs typeface="Calibri"/>
              <a:sym typeface="Calibri"/>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9" name="Google Shape;99;p15"/>
          <p:cNvPicPr preferRelativeResize="0"/>
          <p:nvPr/>
        </p:nvPicPr>
        <p:blipFill>
          <a:blip r:embed="rId3">
            <a:alphaModFix/>
          </a:blip>
          <a:stretch>
            <a:fillRect/>
          </a:stretch>
        </p:blipFill>
        <p:spPr>
          <a:xfrm>
            <a:off x="1132450" y="2053050"/>
            <a:ext cx="5299076" cy="2474775"/>
          </a:xfrm>
          <a:prstGeom prst="rect">
            <a:avLst/>
          </a:prstGeom>
          <a:noFill/>
          <a:ln>
            <a:noFill/>
          </a:ln>
        </p:spPr>
      </p:pic>
      <p:sp>
        <p:nvSpPr>
          <p:cNvPr id="100" name="Google Shape;100;p15"/>
          <p:cNvSpPr txBox="1"/>
          <p:nvPr/>
        </p:nvSpPr>
        <p:spPr>
          <a:xfrm>
            <a:off x="8551675" y="0"/>
            <a:ext cx="5922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Priya</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Penalized Models</a:t>
            </a:r>
            <a:endParaRPr/>
          </a:p>
        </p:txBody>
      </p:sp>
      <p:sp>
        <p:nvSpPr>
          <p:cNvPr id="351" name="Google Shape;351;p42"/>
          <p:cNvSpPr txBox="1"/>
          <p:nvPr>
            <p:ph idx="1" type="body"/>
          </p:nvPr>
        </p:nvSpPr>
        <p:spPr>
          <a:xfrm>
            <a:off x="311700" y="1229875"/>
            <a:ext cx="5238000" cy="1404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solidFill>
                  <a:srgbClr val="000000"/>
                </a:solidFill>
                <a:latin typeface="Calibri"/>
                <a:ea typeface="Calibri"/>
                <a:cs typeface="Calibri"/>
                <a:sym typeface="Calibri"/>
              </a:rPr>
              <a:t>Load Libraries and Load Data</a:t>
            </a:r>
            <a:r>
              <a:rPr lang="en">
                <a:solidFill>
                  <a:srgbClr val="000000"/>
                </a:solidFill>
                <a:latin typeface="Calibri"/>
                <a:ea typeface="Calibri"/>
                <a:cs typeface="Calibri"/>
                <a:sym typeface="Calibri"/>
              </a:rPr>
              <a:t> </a:t>
            </a:r>
            <a:endParaRPr>
              <a:solidFill>
                <a:srgbClr val="000000"/>
              </a:solidFill>
              <a:latin typeface="Calibri"/>
              <a:ea typeface="Calibri"/>
              <a:cs typeface="Calibri"/>
              <a:sym typeface="Calibri"/>
            </a:endParaRPr>
          </a:p>
          <a:p>
            <a:pPr indent="-311150" lvl="0" marL="457200" rtl="0" algn="l">
              <a:spcBef>
                <a:spcPts val="0"/>
              </a:spcBef>
              <a:spcAft>
                <a:spcPts val="0"/>
              </a:spcAft>
              <a:buSzPts val="1300"/>
              <a:buChar char="❖"/>
            </a:pPr>
            <a:r>
              <a:rPr lang="en" sz="1300"/>
              <a:t>Load the libraries and load Boston data available under MASS package. Additionally do some data preparation for computations</a:t>
            </a:r>
            <a:endParaRPr/>
          </a:p>
        </p:txBody>
      </p:sp>
      <p:pic>
        <p:nvPicPr>
          <p:cNvPr id="352" name="Google Shape;352;p42"/>
          <p:cNvPicPr preferRelativeResize="0"/>
          <p:nvPr/>
        </p:nvPicPr>
        <p:blipFill>
          <a:blip r:embed="rId3">
            <a:alphaModFix/>
          </a:blip>
          <a:stretch>
            <a:fillRect/>
          </a:stretch>
        </p:blipFill>
        <p:spPr>
          <a:xfrm>
            <a:off x="6607950" y="1229875"/>
            <a:ext cx="1847850" cy="962025"/>
          </a:xfrm>
          <a:prstGeom prst="rect">
            <a:avLst/>
          </a:prstGeom>
          <a:noFill/>
          <a:ln>
            <a:noFill/>
          </a:ln>
        </p:spPr>
      </p:pic>
      <p:pic>
        <p:nvPicPr>
          <p:cNvPr id="353" name="Google Shape;353;p42"/>
          <p:cNvPicPr preferRelativeResize="0"/>
          <p:nvPr/>
        </p:nvPicPr>
        <p:blipFill>
          <a:blip r:embed="rId4">
            <a:alphaModFix/>
          </a:blip>
          <a:stretch>
            <a:fillRect/>
          </a:stretch>
        </p:blipFill>
        <p:spPr>
          <a:xfrm>
            <a:off x="571500" y="2529275"/>
            <a:ext cx="4000500" cy="2076450"/>
          </a:xfrm>
          <a:prstGeom prst="rect">
            <a:avLst/>
          </a:prstGeom>
          <a:noFill/>
          <a:ln>
            <a:noFill/>
          </a:ln>
        </p:spPr>
      </p:pic>
      <p:pic>
        <p:nvPicPr>
          <p:cNvPr id="354" name="Google Shape;354;p42"/>
          <p:cNvPicPr preferRelativeResize="0"/>
          <p:nvPr/>
        </p:nvPicPr>
        <p:blipFill>
          <a:blip r:embed="rId5">
            <a:alphaModFix/>
          </a:blip>
          <a:stretch>
            <a:fillRect/>
          </a:stretch>
        </p:blipFill>
        <p:spPr>
          <a:xfrm>
            <a:off x="5174700" y="2634175"/>
            <a:ext cx="3657600" cy="1104900"/>
          </a:xfrm>
          <a:prstGeom prst="rect">
            <a:avLst/>
          </a:prstGeom>
          <a:noFill/>
          <a:ln>
            <a:noFill/>
          </a:ln>
        </p:spPr>
      </p:pic>
      <p:sp>
        <p:nvSpPr>
          <p:cNvPr id="355" name="Google Shape;355;p42"/>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 Ridge Regression</a:t>
            </a:r>
            <a:endParaRPr/>
          </a:p>
        </p:txBody>
      </p:sp>
      <p:sp>
        <p:nvSpPr>
          <p:cNvPr id="361" name="Google Shape;361;p43"/>
          <p:cNvSpPr txBox="1"/>
          <p:nvPr>
            <p:ph idx="1" type="body"/>
          </p:nvPr>
        </p:nvSpPr>
        <p:spPr>
          <a:xfrm>
            <a:off x="311700" y="1229875"/>
            <a:ext cx="52380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alibri"/>
                <a:ea typeface="Calibri"/>
                <a:cs typeface="Calibri"/>
                <a:sym typeface="Calibri"/>
              </a:rPr>
              <a:t>Display Lambda value,coefficients &amp; Prediction on test data</a:t>
            </a:r>
            <a:endParaRPr b="1">
              <a:solidFill>
                <a:srgbClr val="000000"/>
              </a:solidFill>
              <a:latin typeface="Calibri"/>
              <a:ea typeface="Calibri"/>
              <a:cs typeface="Calibri"/>
              <a:sym typeface="Calibri"/>
            </a:endParaRPr>
          </a:p>
          <a:p>
            <a:pPr indent="0" lvl="0" marL="0" rtl="0" algn="l">
              <a:lnSpc>
                <a:spcPct val="70000"/>
              </a:lnSpc>
              <a:spcBef>
                <a:spcPts val="1600"/>
              </a:spcBef>
              <a:spcAft>
                <a:spcPts val="0"/>
              </a:spcAft>
              <a:buNone/>
            </a:pPr>
            <a:r>
              <a:rPr lang="en" sz="1000">
                <a:solidFill>
                  <a:srgbClr val="000000"/>
                </a:solidFill>
                <a:latin typeface="Courier New"/>
                <a:ea typeface="Courier New"/>
                <a:cs typeface="Courier New"/>
                <a:sym typeface="Courier New"/>
              </a:rPr>
              <a:t>cv</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&lt;-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cv.glmnet</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x</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y</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alpha</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0000CD"/>
                </a:solidFill>
                <a:latin typeface="Courier New"/>
                <a:ea typeface="Courier New"/>
                <a:cs typeface="Courier New"/>
                <a:sym typeface="Courier New"/>
              </a:rPr>
              <a:t>0</a:t>
            </a:r>
            <a:r>
              <a:rPr lang="en" sz="1000">
                <a:solidFill>
                  <a:srgbClr val="687687"/>
                </a:solidFill>
                <a:latin typeface="Courier New"/>
                <a:ea typeface="Courier New"/>
                <a:cs typeface="Courier New"/>
                <a:sym typeface="Courier New"/>
              </a:rPr>
              <a:t>)</a:t>
            </a:r>
            <a:endParaRPr sz="1000">
              <a:solidFill>
                <a:srgbClr val="687687"/>
              </a:solidFill>
              <a:latin typeface="Courier New"/>
              <a:ea typeface="Courier New"/>
              <a:cs typeface="Courier New"/>
              <a:sym typeface="Courier New"/>
            </a:endParaRPr>
          </a:p>
          <a:p>
            <a:pPr indent="0" lvl="0" marL="0" rtl="0" algn="l">
              <a:lnSpc>
                <a:spcPct val="70000"/>
              </a:lnSpc>
              <a:spcBef>
                <a:spcPts val="1600"/>
              </a:spcBef>
              <a:spcAft>
                <a:spcPts val="0"/>
              </a:spcAft>
              <a:buNone/>
            </a:pPr>
            <a:r>
              <a:rPr lang="en" sz="1000">
                <a:solidFill>
                  <a:srgbClr val="000000"/>
                </a:solidFill>
                <a:latin typeface="Courier New"/>
                <a:ea typeface="Courier New"/>
                <a:cs typeface="Courier New"/>
                <a:sym typeface="Courier New"/>
              </a:rPr>
              <a:t>cv</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lambda.min</a:t>
            </a:r>
            <a:endParaRPr sz="1000">
              <a:solidFill>
                <a:srgbClr val="000000"/>
              </a:solidFill>
              <a:latin typeface="Courier New"/>
              <a:ea typeface="Courier New"/>
              <a:cs typeface="Courier New"/>
              <a:sym typeface="Courier New"/>
            </a:endParaRPr>
          </a:p>
          <a:p>
            <a:pPr indent="0" lvl="0" marL="0" rtl="0" algn="l">
              <a:lnSpc>
                <a:spcPct val="70000"/>
              </a:lnSpc>
              <a:spcBef>
                <a:spcPts val="1600"/>
              </a:spcBef>
              <a:spcAft>
                <a:spcPts val="0"/>
              </a:spcAft>
              <a:buNone/>
            </a:pPr>
            <a:r>
              <a:rPr lang="en" sz="1000">
                <a:solidFill>
                  <a:srgbClr val="000000"/>
                </a:solidFill>
                <a:latin typeface="Courier New"/>
                <a:ea typeface="Courier New"/>
                <a:cs typeface="Courier New"/>
                <a:sym typeface="Courier New"/>
              </a:rPr>
              <a:t>model</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&lt;-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glmnet</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x</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y</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alpha</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0000CD"/>
                </a:solidFill>
                <a:latin typeface="Courier New"/>
                <a:ea typeface="Courier New"/>
                <a:cs typeface="Courier New"/>
                <a:sym typeface="Courier New"/>
              </a:rPr>
              <a:t>0</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lambda</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cv</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lambda.min</a:t>
            </a:r>
            <a:r>
              <a:rPr lang="en" sz="1000">
                <a:solidFill>
                  <a:srgbClr val="687687"/>
                </a:solidFill>
                <a:latin typeface="Courier New"/>
                <a:ea typeface="Courier New"/>
                <a:cs typeface="Courier New"/>
                <a:sym typeface="Courier New"/>
              </a:rPr>
              <a:t>)</a:t>
            </a:r>
            <a:endParaRPr sz="1000">
              <a:solidFill>
                <a:srgbClr val="021B34"/>
              </a:solidFill>
              <a:highlight>
                <a:srgbClr val="F5F5F5"/>
              </a:highlight>
              <a:latin typeface="Courier New"/>
              <a:ea typeface="Courier New"/>
              <a:cs typeface="Courier New"/>
              <a:sym typeface="Courier New"/>
            </a:endParaRPr>
          </a:p>
          <a:p>
            <a:pPr indent="0" lvl="0" marL="0" rtl="0" algn="l">
              <a:lnSpc>
                <a:spcPct val="70000"/>
              </a:lnSpc>
              <a:spcBef>
                <a:spcPts val="1600"/>
              </a:spcBef>
              <a:spcAft>
                <a:spcPts val="0"/>
              </a:spcAft>
              <a:buNone/>
            </a:pPr>
            <a:r>
              <a:rPr lang="en" sz="1000">
                <a:solidFill>
                  <a:srgbClr val="000000"/>
                </a:solidFill>
                <a:latin typeface="Courier New"/>
                <a:ea typeface="Courier New"/>
                <a:cs typeface="Courier New"/>
                <a:sym typeface="Courier New"/>
              </a:rPr>
              <a:t>coef</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model</a:t>
            </a:r>
            <a:r>
              <a:rPr lang="en" sz="1000">
                <a:solidFill>
                  <a:srgbClr val="687687"/>
                </a:solidFill>
                <a:latin typeface="Courier New"/>
                <a:ea typeface="Courier New"/>
                <a:cs typeface="Courier New"/>
                <a:sym typeface="Courier New"/>
              </a:rPr>
              <a:t>)</a:t>
            </a:r>
            <a:endParaRPr sz="1000">
              <a:solidFill>
                <a:srgbClr val="687687"/>
              </a:solidFill>
              <a:latin typeface="Courier New"/>
              <a:ea typeface="Courier New"/>
              <a:cs typeface="Courier New"/>
              <a:sym typeface="Courier New"/>
            </a:endParaRPr>
          </a:p>
          <a:p>
            <a:pPr indent="0" lvl="0" marL="0" rtl="0" algn="l">
              <a:lnSpc>
                <a:spcPct val="70000"/>
              </a:lnSpc>
              <a:spcBef>
                <a:spcPts val="1600"/>
              </a:spcBef>
              <a:spcAft>
                <a:spcPts val="0"/>
              </a:spcAft>
              <a:buNone/>
            </a:pPr>
            <a:r>
              <a:rPr lang="en" sz="1000">
                <a:solidFill>
                  <a:srgbClr val="000000"/>
                </a:solidFill>
                <a:latin typeface="Courier New"/>
                <a:ea typeface="Courier New"/>
                <a:cs typeface="Courier New"/>
                <a:sym typeface="Courier New"/>
              </a:rPr>
              <a:t>x.test</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&lt;-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model.matrix</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medv</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test.data</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a:t>
            </a:r>
            <a:r>
              <a:rPr lang="en" sz="1000">
                <a:solidFill>
                  <a:srgbClr val="687687"/>
                </a:solidFill>
                <a:latin typeface="Courier New"/>
                <a:ea typeface="Courier New"/>
                <a:cs typeface="Courier New"/>
                <a:sym typeface="Courier New"/>
              </a:rPr>
              <a:t>-</a:t>
            </a:r>
            <a:r>
              <a:rPr lang="en" sz="1000">
                <a:solidFill>
                  <a:srgbClr val="0000CD"/>
                </a:solidFill>
                <a:latin typeface="Courier New"/>
                <a:ea typeface="Courier New"/>
                <a:cs typeface="Courier New"/>
                <a:sym typeface="Courier New"/>
              </a:rPr>
              <a:t>1</a:t>
            </a:r>
            <a:r>
              <a:rPr lang="en" sz="1000">
                <a:solidFill>
                  <a:srgbClr val="687687"/>
                </a:solidFill>
                <a:latin typeface="Courier New"/>
                <a:ea typeface="Courier New"/>
                <a:cs typeface="Courier New"/>
                <a:sym typeface="Courier New"/>
              </a:rPr>
              <a:t>]</a:t>
            </a:r>
            <a:endParaRPr sz="1000">
              <a:solidFill>
                <a:srgbClr val="021B34"/>
              </a:solidFill>
              <a:highlight>
                <a:srgbClr val="F5F5F5"/>
              </a:highlight>
              <a:latin typeface="Courier New"/>
              <a:ea typeface="Courier New"/>
              <a:cs typeface="Courier New"/>
              <a:sym typeface="Courier New"/>
            </a:endParaRPr>
          </a:p>
          <a:p>
            <a:pPr indent="0" lvl="0" marL="0" rtl="0" algn="l">
              <a:lnSpc>
                <a:spcPct val="70000"/>
              </a:lnSpc>
              <a:spcBef>
                <a:spcPts val="1600"/>
              </a:spcBef>
              <a:spcAft>
                <a:spcPts val="0"/>
              </a:spcAft>
              <a:buNone/>
            </a:pPr>
            <a:r>
              <a:rPr lang="en" sz="1000">
                <a:solidFill>
                  <a:srgbClr val="000000"/>
                </a:solidFill>
                <a:latin typeface="Courier New"/>
                <a:ea typeface="Courier New"/>
                <a:cs typeface="Courier New"/>
                <a:sym typeface="Courier New"/>
              </a:rPr>
              <a:t>predictions</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&lt;-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model</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%&gt;%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predict</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x.test</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%&gt;%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as.vector</a:t>
            </a:r>
            <a:r>
              <a:rPr lang="en" sz="1000">
                <a:solidFill>
                  <a:srgbClr val="687687"/>
                </a:solidFill>
                <a:latin typeface="Courier New"/>
                <a:ea typeface="Courier New"/>
                <a:cs typeface="Courier New"/>
                <a:sym typeface="Courier New"/>
              </a:rPr>
              <a:t>()</a:t>
            </a:r>
            <a:endParaRPr sz="1000">
              <a:solidFill>
                <a:srgbClr val="021B34"/>
              </a:solidFill>
              <a:highlight>
                <a:srgbClr val="F5F5F5"/>
              </a:highlight>
              <a:latin typeface="Courier New"/>
              <a:ea typeface="Courier New"/>
              <a:cs typeface="Courier New"/>
              <a:sym typeface="Courier New"/>
            </a:endParaRPr>
          </a:p>
          <a:p>
            <a:pPr indent="0" lvl="0" marL="0" rtl="0" algn="l">
              <a:lnSpc>
                <a:spcPct val="70000"/>
              </a:lnSpc>
              <a:spcBef>
                <a:spcPts val="1600"/>
              </a:spcBef>
              <a:spcAft>
                <a:spcPts val="0"/>
              </a:spcAft>
              <a:buNone/>
            </a:pPr>
            <a:r>
              <a:rPr lang="en" sz="1000">
                <a:solidFill>
                  <a:srgbClr val="000000"/>
                </a:solidFill>
                <a:latin typeface="Courier New"/>
                <a:ea typeface="Courier New"/>
                <a:cs typeface="Courier New"/>
                <a:sym typeface="Courier New"/>
              </a:rPr>
              <a:t>data.frame</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RMSE</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RMSE</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predictions</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test.data</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medv</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a:t>
            </a:r>
            <a:endParaRPr sz="1000">
              <a:solidFill>
                <a:srgbClr val="021B34"/>
              </a:solidFill>
              <a:highlight>
                <a:srgbClr val="F5F5F5"/>
              </a:highlight>
              <a:latin typeface="Courier New"/>
              <a:ea typeface="Courier New"/>
              <a:cs typeface="Courier New"/>
              <a:sym typeface="Courier New"/>
            </a:endParaRPr>
          </a:p>
          <a:p>
            <a:pPr indent="0" lvl="0" marL="0" rtl="0" algn="l">
              <a:lnSpc>
                <a:spcPct val="70000"/>
              </a:lnSpc>
              <a:spcBef>
                <a:spcPts val="1600"/>
              </a:spcBef>
              <a:spcAft>
                <a:spcPts val="1600"/>
              </a:spcAft>
              <a:buNone/>
            </a:pP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Rsquare</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R2</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predictions</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test.data</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medv</a:t>
            </a:r>
            <a:r>
              <a:rPr lang="en" sz="1000">
                <a:solidFill>
                  <a:srgbClr val="687687"/>
                </a:solidFill>
                <a:latin typeface="Courier New"/>
                <a:ea typeface="Courier New"/>
                <a:cs typeface="Courier New"/>
                <a:sym typeface="Courier New"/>
              </a:rPr>
              <a:t>))</a:t>
            </a:r>
            <a:endParaRPr sz="1000">
              <a:solidFill>
                <a:srgbClr val="687687"/>
              </a:solidFill>
              <a:latin typeface="Courier New"/>
              <a:ea typeface="Courier New"/>
              <a:cs typeface="Courier New"/>
              <a:sym typeface="Courier New"/>
            </a:endParaRPr>
          </a:p>
        </p:txBody>
      </p:sp>
      <p:pic>
        <p:nvPicPr>
          <p:cNvPr id="362" name="Google Shape;362;p43"/>
          <p:cNvPicPr preferRelativeResize="0"/>
          <p:nvPr/>
        </p:nvPicPr>
        <p:blipFill>
          <a:blip r:embed="rId3">
            <a:alphaModFix/>
          </a:blip>
          <a:stretch>
            <a:fillRect/>
          </a:stretch>
        </p:blipFill>
        <p:spPr>
          <a:xfrm>
            <a:off x="6358075" y="2010550"/>
            <a:ext cx="1724025" cy="666750"/>
          </a:xfrm>
          <a:prstGeom prst="rect">
            <a:avLst/>
          </a:prstGeom>
          <a:noFill/>
          <a:ln>
            <a:noFill/>
          </a:ln>
        </p:spPr>
      </p:pic>
      <p:sp>
        <p:nvSpPr>
          <p:cNvPr id="363" name="Google Shape;363;p43"/>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 Lasso Regression</a:t>
            </a:r>
            <a:endParaRPr/>
          </a:p>
        </p:txBody>
      </p:sp>
      <p:sp>
        <p:nvSpPr>
          <p:cNvPr id="369" name="Google Shape;369;p44"/>
          <p:cNvSpPr txBox="1"/>
          <p:nvPr>
            <p:ph idx="1" type="body"/>
          </p:nvPr>
        </p:nvSpPr>
        <p:spPr>
          <a:xfrm>
            <a:off x="311700" y="1229875"/>
            <a:ext cx="52380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alibri"/>
                <a:ea typeface="Calibri"/>
                <a:cs typeface="Calibri"/>
                <a:sym typeface="Calibri"/>
              </a:rPr>
              <a:t>Display Lambda value,coefficients &amp; Prediction on test data</a:t>
            </a:r>
            <a:endParaRPr b="1">
              <a:solidFill>
                <a:srgbClr val="000000"/>
              </a:solidFill>
              <a:latin typeface="Calibri"/>
              <a:ea typeface="Calibri"/>
              <a:cs typeface="Calibri"/>
              <a:sym typeface="Calibri"/>
            </a:endParaRPr>
          </a:p>
          <a:p>
            <a:pPr indent="0" lvl="0" marL="0" rtl="0" algn="l">
              <a:lnSpc>
                <a:spcPct val="70000"/>
              </a:lnSpc>
              <a:spcBef>
                <a:spcPts val="1600"/>
              </a:spcBef>
              <a:spcAft>
                <a:spcPts val="0"/>
              </a:spcAft>
              <a:buNone/>
            </a:pPr>
            <a:r>
              <a:rPr lang="en" sz="1000">
                <a:solidFill>
                  <a:srgbClr val="000000"/>
                </a:solidFill>
                <a:latin typeface="Courier New"/>
                <a:ea typeface="Courier New"/>
                <a:cs typeface="Courier New"/>
                <a:sym typeface="Courier New"/>
              </a:rPr>
              <a:t>cv</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&lt;-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cv.glmnet</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x</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y</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alpha</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0000CD"/>
                </a:solidFill>
                <a:latin typeface="Courier New"/>
                <a:ea typeface="Courier New"/>
                <a:cs typeface="Courier New"/>
                <a:sym typeface="Courier New"/>
              </a:rPr>
              <a:t>1</a:t>
            </a:r>
            <a:r>
              <a:rPr lang="en" sz="1000">
                <a:solidFill>
                  <a:srgbClr val="687687"/>
                </a:solidFill>
                <a:latin typeface="Courier New"/>
                <a:ea typeface="Courier New"/>
                <a:cs typeface="Courier New"/>
                <a:sym typeface="Courier New"/>
              </a:rPr>
              <a:t>)</a:t>
            </a:r>
            <a:endParaRPr sz="1000">
              <a:solidFill>
                <a:srgbClr val="687687"/>
              </a:solidFill>
              <a:latin typeface="Courier New"/>
              <a:ea typeface="Courier New"/>
              <a:cs typeface="Courier New"/>
              <a:sym typeface="Courier New"/>
            </a:endParaRPr>
          </a:p>
          <a:p>
            <a:pPr indent="0" lvl="0" marL="0" rtl="0" algn="l">
              <a:lnSpc>
                <a:spcPct val="70000"/>
              </a:lnSpc>
              <a:spcBef>
                <a:spcPts val="1600"/>
              </a:spcBef>
              <a:spcAft>
                <a:spcPts val="0"/>
              </a:spcAft>
              <a:buNone/>
            </a:pPr>
            <a:r>
              <a:rPr lang="en" sz="1000">
                <a:solidFill>
                  <a:srgbClr val="000000"/>
                </a:solidFill>
                <a:latin typeface="Courier New"/>
                <a:ea typeface="Courier New"/>
                <a:cs typeface="Courier New"/>
                <a:sym typeface="Courier New"/>
              </a:rPr>
              <a:t>cv</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lambda.min</a:t>
            </a:r>
            <a:endParaRPr sz="1000">
              <a:solidFill>
                <a:srgbClr val="000000"/>
              </a:solidFill>
              <a:latin typeface="Courier New"/>
              <a:ea typeface="Courier New"/>
              <a:cs typeface="Courier New"/>
              <a:sym typeface="Courier New"/>
            </a:endParaRPr>
          </a:p>
          <a:p>
            <a:pPr indent="0" lvl="0" marL="0" rtl="0" algn="l">
              <a:lnSpc>
                <a:spcPct val="70000"/>
              </a:lnSpc>
              <a:spcBef>
                <a:spcPts val="1600"/>
              </a:spcBef>
              <a:spcAft>
                <a:spcPts val="0"/>
              </a:spcAft>
              <a:buNone/>
            </a:pPr>
            <a:r>
              <a:rPr lang="en" sz="1000">
                <a:solidFill>
                  <a:srgbClr val="000000"/>
                </a:solidFill>
                <a:latin typeface="Courier New"/>
                <a:ea typeface="Courier New"/>
                <a:cs typeface="Courier New"/>
                <a:sym typeface="Courier New"/>
              </a:rPr>
              <a:t>model</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&lt;-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glmnet</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x</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y</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alpha</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0000CD"/>
                </a:solidFill>
                <a:latin typeface="Courier New"/>
                <a:ea typeface="Courier New"/>
                <a:cs typeface="Courier New"/>
                <a:sym typeface="Courier New"/>
              </a:rPr>
              <a:t>1</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lambda</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cv</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lambda.min</a:t>
            </a:r>
            <a:r>
              <a:rPr lang="en" sz="1000">
                <a:solidFill>
                  <a:srgbClr val="687687"/>
                </a:solidFill>
                <a:latin typeface="Courier New"/>
                <a:ea typeface="Courier New"/>
                <a:cs typeface="Courier New"/>
                <a:sym typeface="Courier New"/>
              </a:rPr>
              <a:t>)</a:t>
            </a:r>
            <a:endParaRPr sz="1000">
              <a:solidFill>
                <a:srgbClr val="021B34"/>
              </a:solidFill>
              <a:highlight>
                <a:srgbClr val="F5F5F5"/>
              </a:highlight>
              <a:latin typeface="Courier New"/>
              <a:ea typeface="Courier New"/>
              <a:cs typeface="Courier New"/>
              <a:sym typeface="Courier New"/>
            </a:endParaRPr>
          </a:p>
          <a:p>
            <a:pPr indent="0" lvl="0" marL="0" rtl="0" algn="l">
              <a:lnSpc>
                <a:spcPct val="70000"/>
              </a:lnSpc>
              <a:spcBef>
                <a:spcPts val="1600"/>
              </a:spcBef>
              <a:spcAft>
                <a:spcPts val="0"/>
              </a:spcAft>
              <a:buNone/>
            </a:pPr>
            <a:r>
              <a:rPr lang="en" sz="1000">
                <a:solidFill>
                  <a:srgbClr val="000000"/>
                </a:solidFill>
                <a:latin typeface="Courier New"/>
                <a:ea typeface="Courier New"/>
                <a:cs typeface="Courier New"/>
                <a:sym typeface="Courier New"/>
              </a:rPr>
              <a:t>coef</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model</a:t>
            </a:r>
            <a:r>
              <a:rPr lang="en" sz="1000">
                <a:solidFill>
                  <a:srgbClr val="687687"/>
                </a:solidFill>
                <a:latin typeface="Courier New"/>
                <a:ea typeface="Courier New"/>
                <a:cs typeface="Courier New"/>
                <a:sym typeface="Courier New"/>
              </a:rPr>
              <a:t>)</a:t>
            </a:r>
            <a:endParaRPr sz="1000">
              <a:solidFill>
                <a:srgbClr val="687687"/>
              </a:solidFill>
              <a:latin typeface="Courier New"/>
              <a:ea typeface="Courier New"/>
              <a:cs typeface="Courier New"/>
              <a:sym typeface="Courier New"/>
            </a:endParaRPr>
          </a:p>
          <a:p>
            <a:pPr indent="0" lvl="0" marL="0" rtl="0" algn="l">
              <a:lnSpc>
                <a:spcPct val="70000"/>
              </a:lnSpc>
              <a:spcBef>
                <a:spcPts val="1600"/>
              </a:spcBef>
              <a:spcAft>
                <a:spcPts val="0"/>
              </a:spcAft>
              <a:buNone/>
            </a:pPr>
            <a:r>
              <a:rPr lang="en" sz="1000">
                <a:solidFill>
                  <a:srgbClr val="000000"/>
                </a:solidFill>
                <a:latin typeface="Courier New"/>
                <a:ea typeface="Courier New"/>
                <a:cs typeface="Courier New"/>
                <a:sym typeface="Courier New"/>
              </a:rPr>
              <a:t>x.test</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&lt;-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model.matrix</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medv</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test.data</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a:t>
            </a:r>
            <a:r>
              <a:rPr lang="en" sz="1000">
                <a:solidFill>
                  <a:srgbClr val="687687"/>
                </a:solidFill>
                <a:latin typeface="Courier New"/>
                <a:ea typeface="Courier New"/>
                <a:cs typeface="Courier New"/>
                <a:sym typeface="Courier New"/>
              </a:rPr>
              <a:t>-</a:t>
            </a:r>
            <a:r>
              <a:rPr lang="en" sz="1000">
                <a:solidFill>
                  <a:srgbClr val="0000CD"/>
                </a:solidFill>
                <a:latin typeface="Courier New"/>
                <a:ea typeface="Courier New"/>
                <a:cs typeface="Courier New"/>
                <a:sym typeface="Courier New"/>
              </a:rPr>
              <a:t>1</a:t>
            </a:r>
            <a:r>
              <a:rPr lang="en" sz="1000">
                <a:solidFill>
                  <a:srgbClr val="687687"/>
                </a:solidFill>
                <a:latin typeface="Courier New"/>
                <a:ea typeface="Courier New"/>
                <a:cs typeface="Courier New"/>
                <a:sym typeface="Courier New"/>
              </a:rPr>
              <a:t>]</a:t>
            </a:r>
            <a:endParaRPr sz="1000">
              <a:solidFill>
                <a:srgbClr val="021B34"/>
              </a:solidFill>
              <a:highlight>
                <a:srgbClr val="F5F5F5"/>
              </a:highlight>
              <a:latin typeface="Courier New"/>
              <a:ea typeface="Courier New"/>
              <a:cs typeface="Courier New"/>
              <a:sym typeface="Courier New"/>
            </a:endParaRPr>
          </a:p>
          <a:p>
            <a:pPr indent="0" lvl="0" marL="0" rtl="0" algn="l">
              <a:lnSpc>
                <a:spcPct val="70000"/>
              </a:lnSpc>
              <a:spcBef>
                <a:spcPts val="1600"/>
              </a:spcBef>
              <a:spcAft>
                <a:spcPts val="0"/>
              </a:spcAft>
              <a:buNone/>
            </a:pPr>
            <a:r>
              <a:rPr lang="en" sz="1000">
                <a:solidFill>
                  <a:srgbClr val="000000"/>
                </a:solidFill>
                <a:latin typeface="Courier New"/>
                <a:ea typeface="Courier New"/>
                <a:cs typeface="Courier New"/>
                <a:sym typeface="Courier New"/>
              </a:rPr>
              <a:t>predictions</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&lt;-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model</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%&gt;%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predict</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x.test</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%&gt;%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as.vector</a:t>
            </a:r>
            <a:r>
              <a:rPr lang="en" sz="1000">
                <a:solidFill>
                  <a:srgbClr val="687687"/>
                </a:solidFill>
                <a:latin typeface="Courier New"/>
                <a:ea typeface="Courier New"/>
                <a:cs typeface="Courier New"/>
                <a:sym typeface="Courier New"/>
              </a:rPr>
              <a:t>()</a:t>
            </a:r>
            <a:endParaRPr sz="1000">
              <a:solidFill>
                <a:srgbClr val="021B34"/>
              </a:solidFill>
              <a:highlight>
                <a:srgbClr val="F5F5F5"/>
              </a:highlight>
              <a:latin typeface="Courier New"/>
              <a:ea typeface="Courier New"/>
              <a:cs typeface="Courier New"/>
              <a:sym typeface="Courier New"/>
            </a:endParaRPr>
          </a:p>
          <a:p>
            <a:pPr indent="0" lvl="0" marL="0" rtl="0" algn="l">
              <a:lnSpc>
                <a:spcPct val="70000"/>
              </a:lnSpc>
              <a:spcBef>
                <a:spcPts val="1600"/>
              </a:spcBef>
              <a:spcAft>
                <a:spcPts val="0"/>
              </a:spcAft>
              <a:buNone/>
            </a:pPr>
            <a:r>
              <a:rPr lang="en" sz="1000">
                <a:solidFill>
                  <a:srgbClr val="228B22"/>
                </a:solidFill>
                <a:latin typeface="Courier New"/>
                <a:ea typeface="Courier New"/>
                <a:cs typeface="Courier New"/>
                <a:sym typeface="Courier New"/>
              </a:rPr>
              <a:t># Model performance metrics</a:t>
            </a:r>
            <a:endParaRPr sz="1000">
              <a:solidFill>
                <a:srgbClr val="021B34"/>
              </a:solidFill>
              <a:highlight>
                <a:srgbClr val="F5F5F5"/>
              </a:highlight>
              <a:latin typeface="Courier New"/>
              <a:ea typeface="Courier New"/>
              <a:cs typeface="Courier New"/>
              <a:sym typeface="Courier New"/>
            </a:endParaRPr>
          </a:p>
          <a:p>
            <a:pPr indent="0" lvl="0" marL="0" rtl="0" algn="l">
              <a:lnSpc>
                <a:spcPct val="70000"/>
              </a:lnSpc>
              <a:spcBef>
                <a:spcPts val="1600"/>
              </a:spcBef>
              <a:spcAft>
                <a:spcPts val="0"/>
              </a:spcAft>
              <a:buNone/>
            </a:pPr>
            <a:r>
              <a:rPr lang="en" sz="1000">
                <a:solidFill>
                  <a:srgbClr val="000000"/>
                </a:solidFill>
                <a:latin typeface="Courier New"/>
                <a:ea typeface="Courier New"/>
                <a:cs typeface="Courier New"/>
                <a:sym typeface="Courier New"/>
              </a:rPr>
              <a:t>data.frame</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RMSE</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RMSE</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predictions</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test.data</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medv</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a:t>
            </a:r>
            <a:endParaRPr sz="1000">
              <a:solidFill>
                <a:srgbClr val="021B34"/>
              </a:solidFill>
              <a:highlight>
                <a:srgbClr val="F5F5F5"/>
              </a:highlight>
              <a:latin typeface="Courier New"/>
              <a:ea typeface="Courier New"/>
              <a:cs typeface="Courier New"/>
              <a:sym typeface="Courier New"/>
            </a:endParaRPr>
          </a:p>
          <a:p>
            <a:pPr indent="0" lvl="0" marL="0" rtl="0" algn="l">
              <a:lnSpc>
                <a:spcPct val="70000"/>
              </a:lnSpc>
              <a:spcBef>
                <a:spcPts val="1600"/>
              </a:spcBef>
              <a:spcAft>
                <a:spcPts val="1600"/>
              </a:spcAft>
              <a:buNone/>
            </a:pP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Rsquare</a:t>
            </a:r>
            <a:r>
              <a:rPr lang="en" sz="1000">
                <a:solidFill>
                  <a:srgbClr val="021B34"/>
                </a:solidFill>
                <a:highlight>
                  <a:srgbClr val="F5F5F5"/>
                </a:highlight>
                <a:latin typeface="Courier New"/>
                <a:ea typeface="Courier New"/>
                <a:cs typeface="Courier New"/>
                <a:sym typeface="Courier New"/>
              </a:rPr>
              <a:t> </a:t>
            </a:r>
            <a:r>
              <a:rPr lang="en" sz="1000">
                <a:solidFill>
                  <a:srgbClr val="687687"/>
                </a:solidFill>
                <a:latin typeface="Courier New"/>
                <a:ea typeface="Courier New"/>
                <a:cs typeface="Courier New"/>
                <a:sym typeface="Courier New"/>
              </a:rPr>
              <a:t>=</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R2</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predictions</a:t>
            </a:r>
            <a:r>
              <a:rPr lang="en" sz="1000">
                <a:solidFill>
                  <a:srgbClr val="021B34"/>
                </a:solidFill>
                <a:highlight>
                  <a:srgbClr val="F5F5F5"/>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test.data</a:t>
            </a:r>
            <a:r>
              <a:rPr lang="en" sz="1000">
                <a:solidFill>
                  <a:srgbClr val="687687"/>
                </a:solidFill>
                <a:latin typeface="Courier New"/>
                <a:ea typeface="Courier New"/>
                <a:cs typeface="Courier New"/>
                <a:sym typeface="Courier New"/>
              </a:rPr>
              <a:t>$</a:t>
            </a:r>
            <a:r>
              <a:rPr lang="en" sz="1000">
                <a:solidFill>
                  <a:srgbClr val="000000"/>
                </a:solidFill>
                <a:latin typeface="Courier New"/>
                <a:ea typeface="Courier New"/>
                <a:cs typeface="Courier New"/>
                <a:sym typeface="Courier New"/>
              </a:rPr>
              <a:t>medv</a:t>
            </a:r>
            <a:r>
              <a:rPr lang="en" sz="1000">
                <a:solidFill>
                  <a:srgbClr val="687687"/>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p:txBody>
      </p:sp>
      <p:pic>
        <p:nvPicPr>
          <p:cNvPr id="370" name="Google Shape;370;p44"/>
          <p:cNvPicPr preferRelativeResize="0"/>
          <p:nvPr/>
        </p:nvPicPr>
        <p:blipFill>
          <a:blip r:embed="rId3">
            <a:alphaModFix/>
          </a:blip>
          <a:stretch>
            <a:fillRect/>
          </a:stretch>
        </p:blipFill>
        <p:spPr>
          <a:xfrm>
            <a:off x="6264325" y="1763675"/>
            <a:ext cx="1905000" cy="704850"/>
          </a:xfrm>
          <a:prstGeom prst="rect">
            <a:avLst/>
          </a:prstGeom>
          <a:noFill/>
          <a:ln>
            <a:noFill/>
          </a:ln>
        </p:spPr>
      </p:pic>
      <p:sp>
        <p:nvSpPr>
          <p:cNvPr id="371" name="Google Shape;371;p44"/>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 Elastic Net  Regression</a:t>
            </a:r>
            <a:endParaRPr/>
          </a:p>
        </p:txBody>
      </p:sp>
      <p:pic>
        <p:nvPicPr>
          <p:cNvPr id="377" name="Google Shape;377;p45"/>
          <p:cNvPicPr preferRelativeResize="0"/>
          <p:nvPr/>
        </p:nvPicPr>
        <p:blipFill>
          <a:blip r:embed="rId3">
            <a:alphaModFix/>
          </a:blip>
          <a:stretch>
            <a:fillRect/>
          </a:stretch>
        </p:blipFill>
        <p:spPr>
          <a:xfrm>
            <a:off x="631375" y="1503400"/>
            <a:ext cx="4162425" cy="3028950"/>
          </a:xfrm>
          <a:prstGeom prst="rect">
            <a:avLst/>
          </a:prstGeom>
          <a:noFill/>
          <a:ln>
            <a:noFill/>
          </a:ln>
        </p:spPr>
      </p:pic>
      <p:pic>
        <p:nvPicPr>
          <p:cNvPr id="378" name="Google Shape;378;p45"/>
          <p:cNvPicPr preferRelativeResize="0"/>
          <p:nvPr/>
        </p:nvPicPr>
        <p:blipFill>
          <a:blip r:embed="rId4">
            <a:alphaModFix/>
          </a:blip>
          <a:stretch>
            <a:fillRect/>
          </a:stretch>
        </p:blipFill>
        <p:spPr>
          <a:xfrm>
            <a:off x="5008675" y="1017800"/>
            <a:ext cx="4045400" cy="1928775"/>
          </a:xfrm>
          <a:prstGeom prst="rect">
            <a:avLst/>
          </a:prstGeom>
          <a:noFill/>
          <a:ln>
            <a:noFill/>
          </a:ln>
        </p:spPr>
      </p:pic>
      <p:pic>
        <p:nvPicPr>
          <p:cNvPr id="379" name="Google Shape;379;p45"/>
          <p:cNvPicPr preferRelativeResize="0"/>
          <p:nvPr/>
        </p:nvPicPr>
        <p:blipFill>
          <a:blip r:embed="rId5">
            <a:alphaModFix/>
          </a:blip>
          <a:stretch>
            <a:fillRect/>
          </a:stretch>
        </p:blipFill>
        <p:spPr>
          <a:xfrm>
            <a:off x="5008675" y="3021550"/>
            <a:ext cx="4045400" cy="876300"/>
          </a:xfrm>
          <a:prstGeom prst="rect">
            <a:avLst/>
          </a:prstGeom>
          <a:noFill/>
          <a:ln>
            <a:noFill/>
          </a:ln>
        </p:spPr>
      </p:pic>
      <p:sp>
        <p:nvSpPr>
          <p:cNvPr id="380" name="Google Shape;380;p45"/>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 Component Regression</a:t>
            </a:r>
            <a:endParaRPr/>
          </a:p>
        </p:txBody>
      </p:sp>
      <p:sp>
        <p:nvSpPr>
          <p:cNvPr id="386" name="Google Shape;386;p46"/>
          <p:cNvSpPr txBox="1"/>
          <p:nvPr>
            <p:ph idx="1" type="body"/>
          </p:nvPr>
        </p:nvSpPr>
        <p:spPr>
          <a:xfrm>
            <a:off x="311700" y="1229875"/>
            <a:ext cx="5238000" cy="56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Build the model and check for model predictions</a:t>
            </a:r>
            <a:endParaRPr sz="1300"/>
          </a:p>
        </p:txBody>
      </p:sp>
      <p:pic>
        <p:nvPicPr>
          <p:cNvPr id="387" name="Google Shape;387;p46"/>
          <p:cNvPicPr preferRelativeResize="0"/>
          <p:nvPr/>
        </p:nvPicPr>
        <p:blipFill>
          <a:blip r:embed="rId3">
            <a:alphaModFix/>
          </a:blip>
          <a:stretch>
            <a:fillRect/>
          </a:stretch>
        </p:blipFill>
        <p:spPr>
          <a:xfrm>
            <a:off x="5723600" y="1081000"/>
            <a:ext cx="3257575" cy="2813075"/>
          </a:xfrm>
          <a:prstGeom prst="rect">
            <a:avLst/>
          </a:prstGeom>
          <a:noFill/>
          <a:ln>
            <a:noFill/>
          </a:ln>
        </p:spPr>
      </p:pic>
      <p:pic>
        <p:nvPicPr>
          <p:cNvPr id="388" name="Google Shape;388;p46"/>
          <p:cNvPicPr preferRelativeResize="0"/>
          <p:nvPr/>
        </p:nvPicPr>
        <p:blipFill>
          <a:blip r:embed="rId4">
            <a:alphaModFix/>
          </a:blip>
          <a:stretch>
            <a:fillRect/>
          </a:stretch>
        </p:blipFill>
        <p:spPr>
          <a:xfrm>
            <a:off x="652775" y="1832550"/>
            <a:ext cx="4555836" cy="2620925"/>
          </a:xfrm>
          <a:prstGeom prst="rect">
            <a:avLst/>
          </a:prstGeom>
          <a:noFill/>
          <a:ln>
            <a:noFill/>
          </a:ln>
        </p:spPr>
      </p:pic>
      <p:sp>
        <p:nvSpPr>
          <p:cNvPr id="389" name="Google Shape;389;p46"/>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PCR Prediction</a:t>
            </a:r>
            <a:endParaRPr/>
          </a:p>
        </p:txBody>
      </p:sp>
      <p:pic>
        <p:nvPicPr>
          <p:cNvPr id="395" name="Google Shape;395;p47"/>
          <p:cNvPicPr preferRelativeResize="0"/>
          <p:nvPr/>
        </p:nvPicPr>
        <p:blipFill>
          <a:blip r:embed="rId3">
            <a:alphaModFix/>
          </a:blip>
          <a:stretch>
            <a:fillRect/>
          </a:stretch>
        </p:blipFill>
        <p:spPr>
          <a:xfrm>
            <a:off x="610525" y="1391450"/>
            <a:ext cx="4168434" cy="2620925"/>
          </a:xfrm>
          <a:prstGeom prst="rect">
            <a:avLst/>
          </a:prstGeom>
          <a:noFill/>
          <a:ln>
            <a:noFill/>
          </a:ln>
        </p:spPr>
      </p:pic>
      <p:pic>
        <p:nvPicPr>
          <p:cNvPr id="396" name="Google Shape;396;p47"/>
          <p:cNvPicPr preferRelativeResize="0"/>
          <p:nvPr/>
        </p:nvPicPr>
        <p:blipFill>
          <a:blip r:embed="rId4">
            <a:alphaModFix/>
          </a:blip>
          <a:stretch>
            <a:fillRect/>
          </a:stretch>
        </p:blipFill>
        <p:spPr>
          <a:xfrm>
            <a:off x="5150000" y="1070450"/>
            <a:ext cx="4060250" cy="2771550"/>
          </a:xfrm>
          <a:prstGeom prst="rect">
            <a:avLst/>
          </a:prstGeom>
          <a:noFill/>
          <a:ln>
            <a:noFill/>
          </a:ln>
        </p:spPr>
      </p:pic>
      <p:sp>
        <p:nvSpPr>
          <p:cNvPr id="397" name="Google Shape;397;p47"/>
          <p:cNvSpPr txBox="1"/>
          <p:nvPr/>
        </p:nvSpPr>
        <p:spPr>
          <a:xfrm>
            <a:off x="551825" y="4227250"/>
            <a:ext cx="52998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Our analysis shows that, choosing five principal components (ncomp = 5) gives the smallest prediction error RMSE.</a:t>
            </a:r>
            <a:endParaRPr>
              <a:latin typeface="Roboto"/>
              <a:ea typeface="Roboto"/>
              <a:cs typeface="Roboto"/>
              <a:sym typeface="Roboto"/>
            </a:endParaRPr>
          </a:p>
        </p:txBody>
      </p:sp>
      <p:sp>
        <p:nvSpPr>
          <p:cNvPr id="398" name="Google Shape;398;p47"/>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Partial Least Squares</a:t>
            </a:r>
            <a:r>
              <a:rPr lang="en"/>
              <a:t> Regression</a:t>
            </a:r>
            <a:endParaRPr/>
          </a:p>
        </p:txBody>
      </p:sp>
      <p:sp>
        <p:nvSpPr>
          <p:cNvPr id="404" name="Google Shape;404;p48"/>
          <p:cNvSpPr txBox="1"/>
          <p:nvPr>
            <p:ph idx="1" type="body"/>
          </p:nvPr>
        </p:nvSpPr>
        <p:spPr>
          <a:xfrm>
            <a:off x="311700" y="1229875"/>
            <a:ext cx="8652900" cy="607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Build the model in same way as we did for PCR by changing method as “pls”</a:t>
            </a:r>
            <a:endParaRPr sz="1300"/>
          </a:p>
        </p:txBody>
      </p:sp>
      <p:pic>
        <p:nvPicPr>
          <p:cNvPr id="405" name="Google Shape;405;p48"/>
          <p:cNvPicPr preferRelativeResize="0"/>
          <p:nvPr/>
        </p:nvPicPr>
        <p:blipFill>
          <a:blip r:embed="rId3">
            <a:alphaModFix/>
          </a:blip>
          <a:stretch>
            <a:fillRect/>
          </a:stretch>
        </p:blipFill>
        <p:spPr>
          <a:xfrm>
            <a:off x="6797873" y="1228975"/>
            <a:ext cx="1276350" cy="609600"/>
          </a:xfrm>
          <a:prstGeom prst="rect">
            <a:avLst/>
          </a:prstGeom>
          <a:noFill/>
          <a:ln>
            <a:noFill/>
          </a:ln>
        </p:spPr>
      </p:pic>
      <p:pic>
        <p:nvPicPr>
          <p:cNvPr id="406" name="Google Shape;406;p48"/>
          <p:cNvPicPr preferRelativeResize="0"/>
          <p:nvPr/>
        </p:nvPicPr>
        <p:blipFill>
          <a:blip r:embed="rId4">
            <a:alphaModFix/>
          </a:blip>
          <a:stretch>
            <a:fillRect/>
          </a:stretch>
        </p:blipFill>
        <p:spPr>
          <a:xfrm>
            <a:off x="371050" y="1751500"/>
            <a:ext cx="5946994" cy="3000125"/>
          </a:xfrm>
          <a:prstGeom prst="rect">
            <a:avLst/>
          </a:prstGeom>
          <a:noFill/>
          <a:ln>
            <a:noFill/>
          </a:ln>
        </p:spPr>
      </p:pic>
      <p:sp>
        <p:nvSpPr>
          <p:cNvPr id="407" name="Google Shape;407;p48"/>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PLS Prediction</a:t>
            </a:r>
            <a:endParaRPr/>
          </a:p>
        </p:txBody>
      </p:sp>
      <p:sp>
        <p:nvSpPr>
          <p:cNvPr id="413" name="Google Shape;413;p49"/>
          <p:cNvSpPr txBox="1"/>
          <p:nvPr/>
        </p:nvSpPr>
        <p:spPr>
          <a:xfrm>
            <a:off x="551825" y="3800350"/>
            <a:ext cx="52998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Cross-validation error RMSE obtained with the PLS model is lower than the RMSE obtained using the PCR method. So, the PLS model is the best model, for explaining our data, compared to the PCR model.</a:t>
            </a:r>
            <a:endParaRPr>
              <a:latin typeface="Roboto"/>
              <a:ea typeface="Roboto"/>
              <a:cs typeface="Roboto"/>
              <a:sym typeface="Roboto"/>
            </a:endParaRPr>
          </a:p>
        </p:txBody>
      </p:sp>
      <p:pic>
        <p:nvPicPr>
          <p:cNvPr id="414" name="Google Shape;414;p49"/>
          <p:cNvPicPr preferRelativeResize="0"/>
          <p:nvPr/>
        </p:nvPicPr>
        <p:blipFill>
          <a:blip r:embed="rId3">
            <a:alphaModFix/>
          </a:blip>
          <a:stretch>
            <a:fillRect/>
          </a:stretch>
        </p:blipFill>
        <p:spPr>
          <a:xfrm>
            <a:off x="412700" y="1203300"/>
            <a:ext cx="4591050" cy="2545000"/>
          </a:xfrm>
          <a:prstGeom prst="rect">
            <a:avLst/>
          </a:prstGeom>
          <a:noFill/>
          <a:ln>
            <a:noFill/>
          </a:ln>
        </p:spPr>
      </p:pic>
      <p:pic>
        <p:nvPicPr>
          <p:cNvPr id="415" name="Google Shape;415;p49"/>
          <p:cNvPicPr preferRelativeResize="0"/>
          <p:nvPr/>
        </p:nvPicPr>
        <p:blipFill>
          <a:blip r:embed="rId4">
            <a:alphaModFix/>
          </a:blip>
          <a:stretch>
            <a:fillRect/>
          </a:stretch>
        </p:blipFill>
        <p:spPr>
          <a:xfrm>
            <a:off x="5156150" y="1146424"/>
            <a:ext cx="3835450" cy="2695575"/>
          </a:xfrm>
          <a:prstGeom prst="rect">
            <a:avLst/>
          </a:prstGeom>
          <a:noFill/>
          <a:ln>
            <a:noFill/>
          </a:ln>
        </p:spPr>
      </p:pic>
      <p:sp>
        <p:nvSpPr>
          <p:cNvPr id="416" name="Google Shape;416;p49"/>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22" name="Google Shape;422;p50"/>
          <p:cNvSpPr txBox="1"/>
          <p:nvPr>
            <p:ph idx="1" type="body"/>
          </p:nvPr>
        </p:nvSpPr>
        <p:spPr>
          <a:xfrm>
            <a:off x="311700" y="1229875"/>
            <a:ext cx="8278200" cy="2133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In our example dataset, while comparing Ridge, Lasso and Elastic net regression, we got lower RMSE for Elastic Net regression.</a:t>
            </a:r>
            <a:endParaRPr sz="1300"/>
          </a:p>
          <a:p>
            <a:pPr indent="-311150" lvl="0" marL="457200" rtl="0" algn="l">
              <a:spcBef>
                <a:spcPts val="0"/>
              </a:spcBef>
              <a:spcAft>
                <a:spcPts val="0"/>
              </a:spcAft>
              <a:buSzPts val="1300"/>
              <a:buChar char="❖"/>
            </a:pPr>
            <a:r>
              <a:rPr lang="en" sz="1300"/>
              <a:t>Similarly, when compared to PLS and PCR, we got less RMSE for PLS.</a:t>
            </a:r>
            <a:endParaRPr sz="1300"/>
          </a:p>
          <a:p>
            <a:pPr indent="-311150" lvl="0" marL="457200" rtl="0" algn="l">
              <a:spcBef>
                <a:spcPts val="0"/>
              </a:spcBef>
              <a:spcAft>
                <a:spcPts val="0"/>
              </a:spcAft>
              <a:buSzPts val="1300"/>
              <a:buChar char="❖"/>
            </a:pPr>
            <a:r>
              <a:rPr lang="en" sz="1300"/>
              <a:t>The </a:t>
            </a:r>
            <a:r>
              <a:rPr lang="en" sz="1300"/>
              <a:t>takeaway</a:t>
            </a:r>
            <a:r>
              <a:rPr lang="en" sz="1300"/>
              <a:t> is :</a:t>
            </a:r>
            <a:endParaRPr sz="1300"/>
          </a:p>
          <a:p>
            <a:pPr indent="-311150" lvl="1" marL="914400" rtl="0" algn="l">
              <a:spcBef>
                <a:spcPts val="0"/>
              </a:spcBef>
              <a:spcAft>
                <a:spcPts val="0"/>
              </a:spcAft>
              <a:buSzPts val="1300"/>
              <a:buChar char="➢"/>
            </a:pPr>
            <a:r>
              <a:rPr lang="en" sz="1300"/>
              <a:t>When compared to ridge regression and lasso, the final PCR and PLS models are more difficult to interpret, because they do not perform any kind of variable selection or even directly produce regression coefficient estimates.</a:t>
            </a:r>
            <a:endParaRPr sz="1300"/>
          </a:p>
        </p:txBody>
      </p:sp>
      <p:sp>
        <p:nvSpPr>
          <p:cNvPr id="423" name="Google Shape;423;p50"/>
          <p:cNvSpPr txBox="1"/>
          <p:nvPr/>
        </p:nvSpPr>
        <p:spPr>
          <a:xfrm>
            <a:off x="8468375" y="0"/>
            <a:ext cx="6756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Vijaya</a:t>
            </a:r>
            <a:endParaRPr>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29" name="Google Shape;429;p5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04800" lvl="0" marL="457200" rtl="0" algn="l">
              <a:spcBef>
                <a:spcPts val="800"/>
              </a:spcBef>
              <a:spcAft>
                <a:spcPts val="0"/>
              </a:spcAft>
              <a:buSzPts val="1200"/>
              <a:buChar char="❖"/>
            </a:pPr>
            <a:r>
              <a:rPr lang="en" sz="1200">
                <a:latin typeface="Arial"/>
                <a:ea typeface="Arial"/>
                <a:cs typeface="Arial"/>
                <a:sym typeface="Arial"/>
              </a:rPr>
              <a:t>Agresti, A. (2015). </a:t>
            </a:r>
            <a:r>
              <a:rPr i="1" lang="en" sz="1200">
                <a:latin typeface="Arial"/>
                <a:ea typeface="Arial"/>
                <a:cs typeface="Arial"/>
                <a:sym typeface="Arial"/>
              </a:rPr>
              <a:t>Foundations of Linear and Generalized Linear Models</a:t>
            </a:r>
            <a:r>
              <a:rPr lang="en" sz="1200">
                <a:latin typeface="Arial"/>
                <a:ea typeface="Arial"/>
                <a:cs typeface="Arial"/>
                <a:sym typeface="Arial"/>
              </a:rPr>
              <a:t>. Wiley, Hoboken, New Jersey. 1st edition.</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t>Kuhn, M., &amp; Johnson, K. (2013). </a:t>
            </a:r>
            <a:r>
              <a:rPr i="1" lang="en" sz="1200"/>
              <a:t>Applied Predictive Modeling</a:t>
            </a:r>
            <a:r>
              <a:rPr lang="en" sz="1200"/>
              <a:t>. New York: Springer.</a:t>
            </a:r>
            <a:endParaRPr sz="1200"/>
          </a:p>
          <a:p>
            <a:pPr indent="-304800" lvl="0" marL="457200" rtl="0" algn="l">
              <a:spcBef>
                <a:spcPts val="0"/>
              </a:spcBef>
              <a:spcAft>
                <a:spcPts val="0"/>
              </a:spcAft>
              <a:buSzPts val="1200"/>
              <a:buChar char="❖"/>
            </a:pPr>
            <a:r>
              <a:rPr lang="en" sz="1200">
                <a:latin typeface="Arial"/>
                <a:ea typeface="Arial"/>
                <a:cs typeface="Arial"/>
                <a:sym typeface="Arial"/>
              </a:rPr>
              <a:t>Zhang, Y., &amp; Collins-Thompson, K. (2002). </a:t>
            </a:r>
            <a:r>
              <a:rPr i="1" lang="en" sz="1200">
                <a:latin typeface="Arial"/>
                <a:ea typeface="Arial"/>
                <a:cs typeface="Arial"/>
                <a:sym typeface="Arial"/>
              </a:rPr>
              <a:t>Linear Methods for Regression</a:t>
            </a:r>
            <a:r>
              <a:rPr lang="en" sz="1200">
                <a:latin typeface="Arial"/>
                <a:ea typeface="Arial"/>
                <a:cs typeface="Arial"/>
                <a:sym typeface="Arial"/>
              </a:rPr>
              <a:t>. </a:t>
            </a:r>
            <a:r>
              <a:rPr lang="en" sz="1200"/>
              <a:t>Advanced Statistical Learning Seminar.</a:t>
            </a:r>
            <a:endParaRPr sz="1200"/>
          </a:p>
          <a:p>
            <a:pPr indent="-304800" lvl="0" marL="457200" rtl="0" algn="l">
              <a:spcBef>
                <a:spcPts val="0"/>
              </a:spcBef>
              <a:spcAft>
                <a:spcPts val="0"/>
              </a:spcAft>
              <a:buSzPts val="1200"/>
              <a:buChar char="❖"/>
            </a:pPr>
            <a:r>
              <a:rPr lang="en" sz="1200"/>
              <a:t>Bruce, Peter, and Andrew Bruce. 2017. Practical Statistics for Data Scientists. O’Reilly Media.</a:t>
            </a:r>
            <a:endParaRPr sz="1200"/>
          </a:p>
          <a:p>
            <a:pPr indent="-304800" lvl="0" marL="457200" rtl="0" algn="l">
              <a:spcBef>
                <a:spcPts val="0"/>
              </a:spcBef>
              <a:spcAft>
                <a:spcPts val="0"/>
              </a:spcAft>
              <a:buSzPts val="1200"/>
              <a:buChar char="❖"/>
            </a:pPr>
            <a:r>
              <a:rPr lang="en" sz="1200"/>
              <a:t>James, Gareth, Daniela Witten, Trevor Hastie, and Robert Tibshirani. 2014. An Introduction to Statistical Learning: With Applications in R. Springer Publishing Company, Incorporated.</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219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Assumptions of Linear Regression</a:t>
            </a:r>
            <a:endParaRPr>
              <a:latin typeface="Calibri"/>
              <a:ea typeface="Calibri"/>
              <a:cs typeface="Calibri"/>
              <a:sym typeface="Calibri"/>
            </a:endParaRPr>
          </a:p>
        </p:txBody>
      </p:sp>
      <p:sp>
        <p:nvSpPr>
          <p:cNvPr id="106" name="Google Shape;106;p16"/>
          <p:cNvSpPr txBox="1"/>
          <p:nvPr>
            <p:ph idx="1" type="body"/>
          </p:nvPr>
        </p:nvSpPr>
        <p:spPr>
          <a:xfrm>
            <a:off x="138800" y="914075"/>
            <a:ext cx="8520600" cy="35418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292929"/>
              </a:buClr>
              <a:buSzPts val="1600"/>
              <a:buFont typeface="Calibri"/>
              <a:buAutoNum type="arabicPeriod"/>
            </a:pPr>
            <a:r>
              <a:rPr lang="en" sz="1600">
                <a:solidFill>
                  <a:srgbClr val="292929"/>
                </a:solidFill>
                <a:latin typeface="Calibri"/>
                <a:ea typeface="Calibri"/>
                <a:cs typeface="Calibri"/>
                <a:sym typeface="Calibri"/>
              </a:rPr>
              <a:t>The Independent variables should be linearly related to the dependent variables.</a:t>
            </a:r>
            <a:endParaRPr sz="1600">
              <a:solidFill>
                <a:srgbClr val="292929"/>
              </a:solidFill>
              <a:latin typeface="Calibri"/>
              <a:ea typeface="Calibri"/>
              <a:cs typeface="Calibri"/>
              <a:sym typeface="Calibri"/>
            </a:endParaRPr>
          </a:p>
          <a:p>
            <a:pPr indent="-330200" lvl="0" marL="457200" rtl="0" algn="just">
              <a:spcBef>
                <a:spcPts val="0"/>
              </a:spcBef>
              <a:spcAft>
                <a:spcPts val="0"/>
              </a:spcAft>
              <a:buClr>
                <a:srgbClr val="292929"/>
              </a:buClr>
              <a:buSzPts val="1600"/>
              <a:buFont typeface="Calibri"/>
              <a:buAutoNum type="arabicPeriod"/>
            </a:pPr>
            <a:r>
              <a:rPr lang="en" sz="1600">
                <a:solidFill>
                  <a:srgbClr val="292929"/>
                </a:solidFill>
                <a:latin typeface="Calibri"/>
                <a:ea typeface="Calibri"/>
                <a:cs typeface="Calibri"/>
                <a:sym typeface="Calibri"/>
              </a:rPr>
              <a:t>Every feature in the data is Normally Distributed.</a:t>
            </a:r>
            <a:endParaRPr sz="1600">
              <a:solidFill>
                <a:srgbClr val="292929"/>
              </a:solidFill>
              <a:latin typeface="Calibri"/>
              <a:ea typeface="Calibri"/>
              <a:cs typeface="Calibri"/>
              <a:sym typeface="Calibri"/>
            </a:endParaRPr>
          </a:p>
          <a:p>
            <a:pPr indent="-330200" lvl="0" marL="457200" rtl="0" algn="just">
              <a:spcBef>
                <a:spcPts val="0"/>
              </a:spcBef>
              <a:spcAft>
                <a:spcPts val="0"/>
              </a:spcAft>
              <a:buClr>
                <a:srgbClr val="292929"/>
              </a:buClr>
              <a:buSzPts val="1600"/>
              <a:buFont typeface="Calibri"/>
              <a:buAutoNum type="arabicPeriod"/>
            </a:pPr>
            <a:r>
              <a:rPr lang="en" sz="1600">
                <a:solidFill>
                  <a:srgbClr val="292929"/>
                </a:solidFill>
                <a:latin typeface="Calibri"/>
                <a:ea typeface="Calibri"/>
                <a:cs typeface="Calibri"/>
                <a:sym typeface="Calibri"/>
              </a:rPr>
              <a:t>There should be little or no </a:t>
            </a:r>
            <a:r>
              <a:rPr lang="en" sz="1600">
                <a:solidFill>
                  <a:srgbClr val="292929"/>
                </a:solidFill>
                <a:latin typeface="Calibri"/>
                <a:ea typeface="Calibri"/>
                <a:cs typeface="Calibri"/>
                <a:sym typeface="Calibri"/>
              </a:rPr>
              <a:t>multicollinearity</a:t>
            </a:r>
            <a:r>
              <a:rPr lang="en" sz="1600">
                <a:solidFill>
                  <a:srgbClr val="292929"/>
                </a:solidFill>
                <a:latin typeface="Calibri"/>
                <a:ea typeface="Calibri"/>
                <a:cs typeface="Calibri"/>
                <a:sym typeface="Calibri"/>
              </a:rPr>
              <a:t> in the data.</a:t>
            </a:r>
            <a:endParaRPr sz="1600">
              <a:solidFill>
                <a:srgbClr val="292929"/>
              </a:solidFill>
              <a:latin typeface="Calibri"/>
              <a:ea typeface="Calibri"/>
              <a:cs typeface="Calibri"/>
              <a:sym typeface="Calibri"/>
            </a:endParaRPr>
          </a:p>
          <a:p>
            <a:pPr indent="-330200" lvl="0" marL="457200" rtl="0" algn="just">
              <a:spcBef>
                <a:spcPts val="0"/>
              </a:spcBef>
              <a:spcAft>
                <a:spcPts val="0"/>
              </a:spcAft>
              <a:buClr>
                <a:srgbClr val="292929"/>
              </a:buClr>
              <a:buSzPts val="1600"/>
              <a:buFont typeface="Calibri"/>
              <a:buAutoNum type="arabicPeriod"/>
            </a:pPr>
            <a:r>
              <a:rPr lang="en" sz="1600">
                <a:solidFill>
                  <a:srgbClr val="292929"/>
                </a:solidFill>
                <a:latin typeface="Calibri"/>
                <a:ea typeface="Calibri"/>
                <a:cs typeface="Calibri"/>
                <a:sym typeface="Calibri"/>
              </a:rPr>
              <a:t>The mean of the residual is zero.</a:t>
            </a:r>
            <a:endParaRPr sz="1600">
              <a:solidFill>
                <a:srgbClr val="292929"/>
              </a:solidFill>
              <a:latin typeface="Calibri"/>
              <a:ea typeface="Calibri"/>
              <a:cs typeface="Calibri"/>
              <a:sym typeface="Calibri"/>
            </a:endParaRPr>
          </a:p>
          <a:p>
            <a:pPr indent="-330200" lvl="0" marL="457200" rtl="0" algn="just">
              <a:spcBef>
                <a:spcPts val="0"/>
              </a:spcBef>
              <a:spcAft>
                <a:spcPts val="0"/>
              </a:spcAft>
              <a:buClr>
                <a:srgbClr val="292929"/>
              </a:buClr>
              <a:buSzPts val="1600"/>
              <a:buFont typeface="Calibri"/>
              <a:buAutoNum type="arabicPeriod"/>
            </a:pPr>
            <a:r>
              <a:rPr lang="en" sz="1600">
                <a:solidFill>
                  <a:srgbClr val="292929"/>
                </a:solidFill>
                <a:latin typeface="Calibri"/>
                <a:ea typeface="Calibri"/>
                <a:cs typeface="Calibri"/>
                <a:sym typeface="Calibri"/>
              </a:rPr>
              <a:t>Residuals obtained should be normally distributed.</a:t>
            </a:r>
            <a:endParaRPr sz="1600">
              <a:solidFill>
                <a:srgbClr val="292929"/>
              </a:solidFill>
              <a:latin typeface="Calibri"/>
              <a:ea typeface="Calibri"/>
              <a:cs typeface="Calibri"/>
              <a:sym typeface="Calibri"/>
            </a:endParaRPr>
          </a:p>
          <a:p>
            <a:pPr indent="-330200" lvl="0" marL="457200" rtl="0" algn="just">
              <a:spcBef>
                <a:spcPts val="0"/>
              </a:spcBef>
              <a:spcAft>
                <a:spcPts val="0"/>
              </a:spcAft>
              <a:buClr>
                <a:srgbClr val="292929"/>
              </a:buClr>
              <a:buSzPts val="1600"/>
              <a:buFont typeface="Calibri"/>
              <a:buAutoNum type="arabicPeriod"/>
            </a:pPr>
            <a:r>
              <a:rPr lang="en" sz="1600">
                <a:solidFill>
                  <a:srgbClr val="292929"/>
                </a:solidFill>
                <a:latin typeface="Calibri"/>
                <a:ea typeface="Calibri"/>
                <a:cs typeface="Calibri"/>
                <a:sym typeface="Calibri"/>
              </a:rPr>
              <a:t>Variance of the residual throughout the data should be same. This is known as homoscedasticity.</a:t>
            </a:r>
            <a:endParaRPr sz="1600">
              <a:solidFill>
                <a:srgbClr val="292929"/>
              </a:solidFill>
              <a:latin typeface="Calibri"/>
              <a:ea typeface="Calibri"/>
              <a:cs typeface="Calibri"/>
              <a:sym typeface="Calibri"/>
            </a:endParaRPr>
          </a:p>
          <a:p>
            <a:pPr indent="-330200" lvl="0" marL="457200" rtl="0" algn="just">
              <a:spcBef>
                <a:spcPts val="0"/>
              </a:spcBef>
              <a:spcAft>
                <a:spcPts val="0"/>
              </a:spcAft>
              <a:buClr>
                <a:srgbClr val="292929"/>
              </a:buClr>
              <a:buSzPts val="1600"/>
              <a:buFont typeface="Calibri"/>
              <a:buAutoNum type="arabicPeriod"/>
            </a:pPr>
            <a:r>
              <a:rPr lang="en" sz="1600">
                <a:solidFill>
                  <a:srgbClr val="292929"/>
                </a:solidFill>
                <a:latin typeface="Calibri"/>
                <a:ea typeface="Calibri"/>
                <a:cs typeface="Calibri"/>
                <a:sym typeface="Calibri"/>
              </a:rPr>
              <a:t>There should be little or no a</a:t>
            </a:r>
            <a:r>
              <a:rPr lang="en" sz="1600">
                <a:solidFill>
                  <a:srgbClr val="292929"/>
                </a:solidFill>
                <a:latin typeface="Calibri"/>
                <a:ea typeface="Calibri"/>
                <a:cs typeface="Calibri"/>
                <a:sym typeface="Calibri"/>
              </a:rPr>
              <a:t>utocorrelation</a:t>
            </a:r>
            <a:r>
              <a:rPr lang="en" sz="1600">
                <a:solidFill>
                  <a:srgbClr val="292929"/>
                </a:solidFill>
                <a:latin typeface="Calibri"/>
                <a:ea typeface="Calibri"/>
                <a:cs typeface="Calibri"/>
                <a:sym typeface="Calibri"/>
              </a:rPr>
              <a:t> in the data.</a:t>
            </a:r>
            <a:endParaRPr sz="1600">
              <a:solidFill>
                <a:srgbClr val="292929"/>
              </a:solidFill>
              <a:latin typeface="Calibri"/>
              <a:ea typeface="Calibri"/>
              <a:cs typeface="Calibri"/>
              <a:sym typeface="Calibri"/>
            </a:endParaRPr>
          </a:p>
          <a:p>
            <a:pPr indent="0" lvl="0" marL="0" rtl="0" algn="just">
              <a:spcBef>
                <a:spcPts val="1600"/>
              </a:spcBef>
              <a:spcAft>
                <a:spcPts val="0"/>
              </a:spcAft>
              <a:buNone/>
            </a:pPr>
            <a:r>
              <a:rPr lang="en" sz="1600">
                <a:solidFill>
                  <a:srgbClr val="292929"/>
                </a:solidFill>
                <a:latin typeface="Calibri"/>
                <a:ea typeface="Calibri"/>
                <a:cs typeface="Calibri"/>
                <a:sym typeface="Calibri"/>
              </a:rPr>
              <a:t>Why do we need them? : </a:t>
            </a:r>
            <a:r>
              <a:rPr lang="en" sz="1600">
                <a:solidFill>
                  <a:srgbClr val="000000"/>
                </a:solidFill>
                <a:latin typeface="Calibri"/>
                <a:ea typeface="Calibri"/>
                <a:cs typeface="Calibri"/>
                <a:sym typeface="Calibri"/>
              </a:rPr>
              <a:t>The Gauss-Markov theorem states that if your linear regression model satisfies the first six classical assumptions, then ordinary least squares (OLS) regression produces unbiased estimates that have the smallest variance of all possible linear estimators.</a:t>
            </a:r>
            <a:endParaRPr sz="1600">
              <a:solidFill>
                <a:srgbClr val="000000"/>
              </a:solidFill>
              <a:latin typeface="Calibri"/>
              <a:ea typeface="Calibri"/>
              <a:cs typeface="Calibri"/>
              <a:sym typeface="Calibri"/>
            </a:endParaRPr>
          </a:p>
          <a:p>
            <a:pPr indent="0" lvl="0" marL="0" rtl="0" algn="l">
              <a:spcBef>
                <a:spcPts val="1600"/>
              </a:spcBef>
              <a:spcAft>
                <a:spcPts val="0"/>
              </a:spcAft>
              <a:buNone/>
            </a:pPr>
            <a:r>
              <a:t/>
            </a:r>
            <a:endParaRPr sz="1600">
              <a:solidFill>
                <a:srgbClr val="292929"/>
              </a:solidFill>
              <a:latin typeface="Georgia"/>
              <a:ea typeface="Georgia"/>
              <a:cs typeface="Georgia"/>
              <a:sym typeface="Georgia"/>
            </a:endParaRPr>
          </a:p>
          <a:p>
            <a:pPr indent="0" lvl="0" marL="0" rtl="0" algn="l">
              <a:spcBef>
                <a:spcPts val="1600"/>
              </a:spcBef>
              <a:spcAft>
                <a:spcPts val="1600"/>
              </a:spcAft>
              <a:buNone/>
            </a:pPr>
            <a:r>
              <a:t/>
            </a:r>
            <a:endParaRPr sz="1600">
              <a:solidFill>
                <a:srgbClr val="292929"/>
              </a:solidFill>
              <a:latin typeface="Georgia"/>
              <a:ea typeface="Georgia"/>
              <a:cs typeface="Georgia"/>
              <a:sym typeface="Georgia"/>
            </a:endParaRPr>
          </a:p>
        </p:txBody>
      </p:sp>
      <p:sp>
        <p:nvSpPr>
          <p:cNvPr id="107" name="Google Shape;107;p16"/>
          <p:cNvSpPr txBox="1"/>
          <p:nvPr/>
        </p:nvSpPr>
        <p:spPr>
          <a:xfrm>
            <a:off x="8551675" y="0"/>
            <a:ext cx="5922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Priya</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Types of Linear Regression</a:t>
            </a:r>
            <a:endParaRPr>
              <a:latin typeface="Calibri"/>
              <a:ea typeface="Calibri"/>
              <a:cs typeface="Calibri"/>
              <a:sym typeface="Calibri"/>
            </a:endParaRPr>
          </a:p>
        </p:txBody>
      </p:sp>
      <p:sp>
        <p:nvSpPr>
          <p:cNvPr id="113" name="Google Shape;113;p17"/>
          <p:cNvSpPr txBox="1"/>
          <p:nvPr>
            <p:ph idx="1" type="body"/>
          </p:nvPr>
        </p:nvSpPr>
        <p:spPr>
          <a:xfrm>
            <a:off x="311700" y="1203950"/>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900">
                <a:latin typeface="Calibri"/>
                <a:ea typeface="Calibri"/>
                <a:cs typeface="Calibri"/>
                <a:sym typeface="Calibri"/>
              </a:rPr>
              <a:t>S</a:t>
            </a:r>
            <a:r>
              <a:rPr b="1" lang="en" sz="1900">
                <a:latin typeface="Calibri"/>
                <a:ea typeface="Calibri"/>
                <a:cs typeface="Calibri"/>
                <a:sym typeface="Calibri"/>
              </a:rPr>
              <a:t>imple Linear Regression</a:t>
            </a:r>
            <a:endParaRPr b="1" sz="1900">
              <a:latin typeface="Calibri"/>
              <a:ea typeface="Calibri"/>
              <a:cs typeface="Calibri"/>
              <a:sym typeface="Calibri"/>
            </a:endParaRPr>
          </a:p>
          <a:p>
            <a:pPr indent="0" lvl="0" marL="0" rtl="0" algn="just">
              <a:spcBef>
                <a:spcPts val="1600"/>
              </a:spcBef>
              <a:spcAft>
                <a:spcPts val="0"/>
              </a:spcAft>
              <a:buNone/>
            </a:pPr>
            <a:r>
              <a:rPr lang="en" sz="1900">
                <a:latin typeface="Calibri"/>
                <a:ea typeface="Calibri"/>
                <a:cs typeface="Calibri"/>
                <a:sym typeface="Calibri"/>
              </a:rPr>
              <a:t>In simple linear regression we find the relationship between a dependent Y and independent variable X.</a:t>
            </a:r>
            <a:endParaRPr sz="1900">
              <a:latin typeface="Calibri"/>
              <a:ea typeface="Calibri"/>
              <a:cs typeface="Calibri"/>
              <a:sym typeface="Calibri"/>
            </a:endParaRPr>
          </a:p>
          <a:p>
            <a:pPr indent="0" lvl="0" marL="0" rtl="0" algn="just">
              <a:spcBef>
                <a:spcPts val="1600"/>
              </a:spcBef>
              <a:spcAft>
                <a:spcPts val="0"/>
              </a:spcAft>
              <a:buNone/>
            </a:pPr>
            <a:r>
              <a:t/>
            </a:r>
            <a:endParaRPr sz="1900">
              <a:latin typeface="Calibri"/>
              <a:ea typeface="Calibri"/>
              <a:cs typeface="Calibri"/>
              <a:sym typeface="Calibri"/>
            </a:endParaRPr>
          </a:p>
          <a:p>
            <a:pPr indent="0" lvl="0" marL="0" rtl="0" algn="just">
              <a:spcBef>
                <a:spcPts val="1600"/>
              </a:spcBef>
              <a:spcAft>
                <a:spcPts val="1600"/>
              </a:spcAft>
              <a:buNone/>
            </a:pPr>
            <a:r>
              <a:rPr lang="en" sz="1900">
                <a:solidFill>
                  <a:srgbClr val="292929"/>
                </a:solidFill>
                <a:highlight>
                  <a:srgbClr val="FFFFFF"/>
                </a:highlight>
                <a:latin typeface="Calibri"/>
                <a:ea typeface="Calibri"/>
                <a:cs typeface="Calibri"/>
                <a:sym typeface="Calibri"/>
              </a:rPr>
              <a:t>β0, β1= model coefficients or parameters </a:t>
            </a:r>
            <a:endParaRPr sz="1900">
              <a:latin typeface="Calibri"/>
              <a:ea typeface="Calibri"/>
              <a:cs typeface="Calibri"/>
              <a:sym typeface="Calibri"/>
            </a:endParaRPr>
          </a:p>
        </p:txBody>
      </p:sp>
      <p:pic>
        <p:nvPicPr>
          <p:cNvPr id="114" name="Google Shape;114;p17"/>
          <p:cNvPicPr preferRelativeResize="0"/>
          <p:nvPr/>
        </p:nvPicPr>
        <p:blipFill>
          <a:blip r:embed="rId3">
            <a:alphaModFix/>
          </a:blip>
          <a:stretch>
            <a:fillRect/>
          </a:stretch>
        </p:blipFill>
        <p:spPr>
          <a:xfrm>
            <a:off x="2921850" y="2411495"/>
            <a:ext cx="2021875" cy="548305"/>
          </a:xfrm>
          <a:prstGeom prst="rect">
            <a:avLst/>
          </a:prstGeom>
          <a:noFill/>
          <a:ln>
            <a:noFill/>
          </a:ln>
        </p:spPr>
      </p:pic>
      <p:sp>
        <p:nvSpPr>
          <p:cNvPr id="115" name="Google Shape;115;p17"/>
          <p:cNvSpPr txBox="1"/>
          <p:nvPr/>
        </p:nvSpPr>
        <p:spPr>
          <a:xfrm>
            <a:off x="8551675" y="0"/>
            <a:ext cx="5922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Priya</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1" type="body"/>
          </p:nvPr>
        </p:nvSpPr>
        <p:spPr>
          <a:xfrm>
            <a:off x="104275" y="754450"/>
            <a:ext cx="8520600" cy="3412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Calibri"/>
                <a:ea typeface="Calibri"/>
                <a:cs typeface="Calibri"/>
                <a:sym typeface="Calibri"/>
              </a:rPr>
              <a:t>Multivariate Linear regression</a:t>
            </a:r>
            <a:endParaRPr b="1" sz="1600">
              <a:latin typeface="Calibri"/>
              <a:ea typeface="Calibri"/>
              <a:cs typeface="Calibri"/>
              <a:sym typeface="Calibri"/>
            </a:endParaRPr>
          </a:p>
          <a:p>
            <a:pPr indent="0" lvl="0" marL="0" rtl="0" algn="just">
              <a:spcBef>
                <a:spcPts val="1600"/>
              </a:spcBef>
              <a:spcAft>
                <a:spcPts val="0"/>
              </a:spcAft>
              <a:buNone/>
            </a:pPr>
            <a:r>
              <a:rPr lang="en" sz="1600">
                <a:solidFill>
                  <a:srgbClr val="292929"/>
                </a:solidFill>
                <a:latin typeface="Calibri"/>
                <a:ea typeface="Calibri"/>
                <a:cs typeface="Calibri"/>
                <a:sym typeface="Calibri"/>
              </a:rPr>
              <a:t>This method uses more than one independent variable(X1,X2,X3..)  to predict a dependent variable(Y), by fitting  a best linear relationship.</a:t>
            </a:r>
            <a:endParaRPr sz="1600">
              <a:solidFill>
                <a:srgbClr val="292929"/>
              </a:solidFill>
              <a:latin typeface="Calibri"/>
              <a:ea typeface="Calibri"/>
              <a:cs typeface="Calibri"/>
              <a:sym typeface="Calibri"/>
            </a:endParaRPr>
          </a:p>
          <a:p>
            <a:pPr indent="0" lvl="0" marL="0" rtl="0" algn="just">
              <a:spcBef>
                <a:spcPts val="1600"/>
              </a:spcBef>
              <a:spcAft>
                <a:spcPts val="0"/>
              </a:spcAft>
              <a:buNone/>
            </a:pPr>
            <a:r>
              <a:rPr i="1" lang="en" sz="1600">
                <a:solidFill>
                  <a:srgbClr val="292929"/>
                </a:solidFill>
                <a:latin typeface="Calibri"/>
                <a:ea typeface="Calibri"/>
                <a:cs typeface="Calibri"/>
                <a:sym typeface="Calibri"/>
              </a:rPr>
              <a:t>Y=mX1+mX2+mX3…+b</a:t>
            </a:r>
            <a:endParaRPr i="1" sz="1600">
              <a:solidFill>
                <a:srgbClr val="292929"/>
              </a:solidFill>
              <a:latin typeface="Calibri"/>
              <a:ea typeface="Calibri"/>
              <a:cs typeface="Calibri"/>
              <a:sym typeface="Calibri"/>
            </a:endParaRPr>
          </a:p>
          <a:p>
            <a:pPr indent="0" lvl="0" marL="0" rtl="0" algn="just">
              <a:spcBef>
                <a:spcPts val="1600"/>
              </a:spcBef>
              <a:spcAft>
                <a:spcPts val="0"/>
              </a:spcAft>
              <a:buNone/>
            </a:pPr>
            <a:r>
              <a:rPr b="1" lang="en" sz="1600">
                <a:solidFill>
                  <a:srgbClr val="292929"/>
                </a:solidFill>
                <a:latin typeface="Calibri"/>
                <a:ea typeface="Calibri"/>
                <a:cs typeface="Calibri"/>
                <a:sym typeface="Calibri"/>
              </a:rPr>
              <a:t>Properties of the Regression line:</a:t>
            </a:r>
            <a:endParaRPr b="1" sz="1600">
              <a:solidFill>
                <a:srgbClr val="292929"/>
              </a:solidFill>
              <a:latin typeface="Calibri"/>
              <a:ea typeface="Calibri"/>
              <a:cs typeface="Calibri"/>
              <a:sym typeface="Calibri"/>
            </a:endParaRPr>
          </a:p>
          <a:p>
            <a:pPr indent="0" lvl="0" marL="0" rtl="0" algn="just">
              <a:spcBef>
                <a:spcPts val="1600"/>
              </a:spcBef>
              <a:spcAft>
                <a:spcPts val="0"/>
              </a:spcAft>
              <a:buNone/>
            </a:pPr>
            <a:r>
              <a:rPr b="1" lang="en" sz="1600">
                <a:solidFill>
                  <a:srgbClr val="292929"/>
                </a:solidFill>
                <a:latin typeface="Calibri"/>
                <a:ea typeface="Calibri"/>
                <a:cs typeface="Calibri"/>
                <a:sym typeface="Calibri"/>
              </a:rPr>
              <a:t>1. </a:t>
            </a:r>
            <a:r>
              <a:rPr lang="en" sz="1600">
                <a:solidFill>
                  <a:srgbClr val="292929"/>
                </a:solidFill>
                <a:highlight>
                  <a:srgbClr val="FFFFFF"/>
                </a:highlight>
                <a:latin typeface="Calibri"/>
                <a:ea typeface="Calibri"/>
                <a:cs typeface="Calibri"/>
                <a:sym typeface="Calibri"/>
              </a:rPr>
              <a:t>The line minimizes the sum of squared difference between the observed values(actual y-value) and the predicted value(ŷ value)</a:t>
            </a:r>
            <a:endParaRPr sz="1600">
              <a:solidFill>
                <a:srgbClr val="292929"/>
              </a:solidFill>
              <a:highlight>
                <a:srgbClr val="FFFFFF"/>
              </a:highlight>
              <a:latin typeface="Calibri"/>
              <a:ea typeface="Calibri"/>
              <a:cs typeface="Calibri"/>
              <a:sym typeface="Calibri"/>
            </a:endParaRPr>
          </a:p>
          <a:p>
            <a:pPr indent="0" lvl="0" marL="0" rtl="0" algn="just">
              <a:spcBef>
                <a:spcPts val="1600"/>
              </a:spcBef>
              <a:spcAft>
                <a:spcPts val="0"/>
              </a:spcAft>
              <a:buNone/>
            </a:pPr>
            <a:r>
              <a:rPr b="1" lang="en" sz="1600">
                <a:solidFill>
                  <a:srgbClr val="292929"/>
                </a:solidFill>
                <a:latin typeface="Calibri"/>
                <a:ea typeface="Calibri"/>
                <a:cs typeface="Calibri"/>
                <a:sym typeface="Calibri"/>
              </a:rPr>
              <a:t>2.</a:t>
            </a:r>
            <a:r>
              <a:rPr lang="en" sz="1600">
                <a:solidFill>
                  <a:srgbClr val="292929"/>
                </a:solidFill>
                <a:highlight>
                  <a:srgbClr val="FFFFFF"/>
                </a:highlight>
                <a:latin typeface="Calibri"/>
                <a:ea typeface="Calibri"/>
                <a:cs typeface="Calibri"/>
                <a:sym typeface="Calibri"/>
              </a:rPr>
              <a:t> The line passes through the mean of independent and dependent features.</a:t>
            </a:r>
            <a:endParaRPr sz="1600">
              <a:latin typeface="Calibri"/>
              <a:ea typeface="Calibri"/>
              <a:cs typeface="Calibri"/>
              <a:sym typeface="Calibri"/>
            </a:endParaRPr>
          </a:p>
          <a:p>
            <a:pPr indent="0" lvl="0" marL="0" rtl="0" algn="l">
              <a:spcBef>
                <a:spcPts val="1600"/>
              </a:spcBef>
              <a:spcAft>
                <a:spcPts val="0"/>
              </a:spcAft>
              <a:buNone/>
            </a:pPr>
            <a:r>
              <a:t/>
            </a:r>
            <a:endParaRPr i="1" sz="1500">
              <a:solidFill>
                <a:srgbClr val="292929"/>
              </a:solidFill>
              <a:latin typeface="Georgia"/>
              <a:ea typeface="Georgia"/>
              <a:cs typeface="Georgia"/>
              <a:sym typeface="Georgia"/>
            </a:endParaRPr>
          </a:p>
          <a:p>
            <a:pPr indent="0" lvl="0" marL="0" rtl="0" algn="l">
              <a:spcBef>
                <a:spcPts val="1600"/>
              </a:spcBef>
              <a:spcAft>
                <a:spcPts val="1600"/>
              </a:spcAft>
              <a:buNone/>
            </a:pPr>
            <a:r>
              <a:t/>
            </a:r>
            <a:endParaRPr i="1" sz="1500">
              <a:solidFill>
                <a:srgbClr val="292929"/>
              </a:solidFill>
              <a:latin typeface="Georgia"/>
              <a:ea typeface="Georgia"/>
              <a:cs typeface="Georgia"/>
              <a:sym typeface="Georgia"/>
            </a:endParaRPr>
          </a:p>
        </p:txBody>
      </p:sp>
      <p:sp>
        <p:nvSpPr>
          <p:cNvPr id="121" name="Google Shape;121;p18"/>
          <p:cNvSpPr txBox="1"/>
          <p:nvPr>
            <p:ph type="title"/>
          </p:nvPr>
        </p:nvSpPr>
        <p:spPr>
          <a:xfrm>
            <a:off x="104275" y="72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Types of Linear Regression</a:t>
            </a:r>
            <a:endParaRPr>
              <a:latin typeface="Calibri"/>
              <a:ea typeface="Calibri"/>
              <a:cs typeface="Calibri"/>
              <a:sym typeface="Calibri"/>
            </a:endParaRPr>
          </a:p>
        </p:txBody>
      </p:sp>
      <p:sp>
        <p:nvSpPr>
          <p:cNvPr id="122" name="Google Shape;122;p18"/>
          <p:cNvSpPr txBox="1"/>
          <p:nvPr/>
        </p:nvSpPr>
        <p:spPr>
          <a:xfrm>
            <a:off x="8551675" y="0"/>
            <a:ext cx="5922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Priya</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What is a best fit?</a:t>
            </a:r>
            <a:endParaRPr>
              <a:latin typeface="Calibri"/>
              <a:ea typeface="Calibri"/>
              <a:cs typeface="Calibri"/>
              <a:sym typeface="Calibri"/>
            </a:endParaRPr>
          </a:p>
        </p:txBody>
      </p:sp>
      <p:sp>
        <p:nvSpPr>
          <p:cNvPr id="128" name="Google Shape;128;p19"/>
          <p:cNvSpPr txBox="1"/>
          <p:nvPr>
            <p:ph idx="1" type="body"/>
          </p:nvPr>
        </p:nvSpPr>
        <p:spPr>
          <a:xfrm>
            <a:off x="311700" y="1229875"/>
            <a:ext cx="8520600" cy="351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i="1" lang="en" sz="1700">
                <a:solidFill>
                  <a:srgbClr val="292929"/>
                </a:solidFill>
                <a:latin typeface="Calibri"/>
                <a:ea typeface="Calibri"/>
                <a:cs typeface="Calibri"/>
                <a:sym typeface="Calibri"/>
              </a:rPr>
              <a:t>Least Squares Method:</a:t>
            </a:r>
            <a:r>
              <a:rPr lang="en" sz="1700">
                <a:solidFill>
                  <a:srgbClr val="292929"/>
                </a:solidFill>
                <a:highlight>
                  <a:srgbClr val="FFFFFF"/>
                </a:highlight>
                <a:latin typeface="Calibri"/>
                <a:ea typeface="Calibri"/>
                <a:cs typeface="Calibri"/>
                <a:sym typeface="Calibri"/>
              </a:rPr>
              <a:t> The </a:t>
            </a:r>
            <a:r>
              <a:rPr i="1" lang="en" sz="1700">
                <a:solidFill>
                  <a:srgbClr val="292929"/>
                </a:solidFill>
                <a:latin typeface="Calibri"/>
                <a:ea typeface="Calibri"/>
                <a:cs typeface="Calibri"/>
                <a:sym typeface="Calibri"/>
              </a:rPr>
              <a:t>best fit</a:t>
            </a:r>
            <a:r>
              <a:rPr lang="en" sz="1700">
                <a:solidFill>
                  <a:srgbClr val="292929"/>
                </a:solidFill>
                <a:highlight>
                  <a:srgbClr val="FFFFFF"/>
                </a:highlight>
                <a:latin typeface="Calibri"/>
                <a:ea typeface="Calibri"/>
                <a:cs typeface="Calibri"/>
                <a:sym typeface="Calibri"/>
              </a:rPr>
              <a:t> is done by making sure that the sum of all the distances between the shape and the actual observations at each point is as small as possible. The fit of the shape is “best” in the sense that no other position would produce less error given the choice of shape.</a:t>
            </a:r>
            <a:endParaRPr sz="1700">
              <a:solidFill>
                <a:srgbClr val="292929"/>
              </a:solidFill>
              <a:highlight>
                <a:srgbClr val="FFFFFF"/>
              </a:highlight>
              <a:latin typeface="Calibri"/>
              <a:ea typeface="Calibri"/>
              <a:cs typeface="Calibri"/>
              <a:sym typeface="Calibri"/>
            </a:endParaRPr>
          </a:p>
          <a:p>
            <a:pPr indent="0" lvl="0" marL="0" rtl="0" algn="l">
              <a:spcBef>
                <a:spcPts val="16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a:p>
        </p:txBody>
      </p:sp>
      <p:pic>
        <p:nvPicPr>
          <p:cNvPr id="129" name="Google Shape;129;p19"/>
          <p:cNvPicPr preferRelativeResize="0"/>
          <p:nvPr/>
        </p:nvPicPr>
        <p:blipFill>
          <a:blip r:embed="rId3">
            <a:alphaModFix/>
          </a:blip>
          <a:stretch>
            <a:fillRect/>
          </a:stretch>
        </p:blipFill>
        <p:spPr>
          <a:xfrm>
            <a:off x="2881600" y="2189550"/>
            <a:ext cx="3049850" cy="2556300"/>
          </a:xfrm>
          <a:prstGeom prst="rect">
            <a:avLst/>
          </a:prstGeom>
          <a:noFill/>
          <a:ln>
            <a:noFill/>
          </a:ln>
        </p:spPr>
      </p:pic>
      <p:sp>
        <p:nvSpPr>
          <p:cNvPr id="130" name="Google Shape;130;p19"/>
          <p:cNvSpPr txBox="1"/>
          <p:nvPr/>
        </p:nvSpPr>
        <p:spPr>
          <a:xfrm>
            <a:off x="8551675" y="0"/>
            <a:ext cx="5922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Priya</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re-processing Predictors of </a:t>
            </a:r>
            <a:r>
              <a:rPr lang="en"/>
              <a:t>Regression Model</a:t>
            </a:r>
            <a:endParaRPr/>
          </a:p>
        </p:txBody>
      </p:sp>
      <p:sp>
        <p:nvSpPr>
          <p:cNvPr id="136" name="Google Shape;136;p20"/>
          <p:cNvSpPr txBox="1"/>
          <p:nvPr>
            <p:ph idx="1" type="body"/>
          </p:nvPr>
        </p:nvSpPr>
        <p:spPr>
          <a:xfrm>
            <a:off x="311700" y="1229875"/>
            <a:ext cx="4260300" cy="36597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300"/>
              <a:t>Multivariate regression approach </a:t>
            </a:r>
            <a:r>
              <a:rPr lang="en" sz="1300"/>
              <a:t>will have high variability and will become unstable</a:t>
            </a:r>
            <a:endParaRPr sz="1300"/>
          </a:p>
          <a:p>
            <a:pPr indent="0" lvl="0" marL="457200" rtl="0" algn="l">
              <a:lnSpc>
                <a:spcPct val="100000"/>
              </a:lnSpc>
              <a:spcBef>
                <a:spcPts val="0"/>
              </a:spcBef>
              <a:spcAft>
                <a:spcPts val="0"/>
              </a:spcAft>
              <a:buNone/>
            </a:pPr>
            <a:r>
              <a:t/>
            </a:r>
            <a:endParaRPr sz="1300"/>
          </a:p>
          <a:p>
            <a:pPr indent="-311150" lvl="0" marL="457200" rtl="0" algn="l">
              <a:lnSpc>
                <a:spcPct val="100000"/>
              </a:lnSpc>
              <a:spcBef>
                <a:spcPts val="0"/>
              </a:spcBef>
              <a:spcAft>
                <a:spcPts val="0"/>
              </a:spcAft>
              <a:buSzPts val="1300"/>
              <a:buChar char="❖"/>
            </a:pPr>
            <a:r>
              <a:rPr lang="en" sz="1300"/>
              <a:t>Opt for multivariate regression analysis when:</a:t>
            </a:r>
            <a:endParaRPr sz="1300"/>
          </a:p>
          <a:p>
            <a:pPr indent="-311150" lvl="1" marL="914400" rtl="0" algn="l">
              <a:lnSpc>
                <a:spcPct val="100000"/>
              </a:lnSpc>
              <a:spcBef>
                <a:spcPts val="0"/>
              </a:spcBef>
              <a:spcAft>
                <a:spcPts val="0"/>
              </a:spcAft>
              <a:buSzPts val="1300"/>
              <a:buChar char="➢"/>
            </a:pPr>
            <a:r>
              <a:rPr lang="en" sz="1300"/>
              <a:t>high correlations among predictors</a:t>
            </a:r>
            <a:endParaRPr sz="1300"/>
          </a:p>
          <a:p>
            <a:pPr indent="-311150" lvl="1" marL="914400" rtl="0" algn="l">
              <a:lnSpc>
                <a:spcPct val="100000"/>
              </a:lnSpc>
              <a:spcBef>
                <a:spcPts val="0"/>
              </a:spcBef>
              <a:spcAft>
                <a:spcPts val="0"/>
              </a:spcAft>
              <a:buSzPts val="1300"/>
              <a:buChar char="➢"/>
            </a:pPr>
            <a:r>
              <a:rPr lang="en" sz="1300"/>
              <a:t># of predictors &gt; observations </a:t>
            </a:r>
            <a:endParaRPr sz="1300"/>
          </a:p>
          <a:p>
            <a:pPr indent="0" lvl="0" marL="0" rtl="0" algn="l">
              <a:lnSpc>
                <a:spcPct val="100000"/>
              </a:lnSpc>
              <a:spcBef>
                <a:spcPts val="1600"/>
              </a:spcBef>
              <a:spcAft>
                <a:spcPts val="1600"/>
              </a:spcAft>
              <a:buNone/>
            </a:pPr>
            <a:r>
              <a:t/>
            </a:r>
            <a:endParaRPr sz="1300"/>
          </a:p>
        </p:txBody>
      </p:sp>
      <p:sp>
        <p:nvSpPr>
          <p:cNvPr id="137" name="Google Shape;137;p20"/>
          <p:cNvSpPr txBox="1"/>
          <p:nvPr/>
        </p:nvSpPr>
        <p:spPr>
          <a:xfrm>
            <a:off x="8081100" y="0"/>
            <a:ext cx="10629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Samantha</a:t>
            </a:r>
            <a:endParaRPr>
              <a:latin typeface="Roboto"/>
              <a:ea typeface="Roboto"/>
              <a:cs typeface="Roboto"/>
              <a:sym typeface="Roboto"/>
            </a:endParaRPr>
          </a:p>
        </p:txBody>
      </p:sp>
      <p:sp>
        <p:nvSpPr>
          <p:cNvPr id="138" name="Google Shape;138;p20"/>
          <p:cNvSpPr/>
          <p:nvPr/>
        </p:nvSpPr>
        <p:spPr>
          <a:xfrm>
            <a:off x="5354775" y="1229875"/>
            <a:ext cx="375000" cy="3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p:txBody>
      </p:sp>
      <p:sp>
        <p:nvSpPr>
          <p:cNvPr id="139" name="Google Shape;139;p20"/>
          <p:cNvSpPr/>
          <p:nvPr/>
        </p:nvSpPr>
        <p:spPr>
          <a:xfrm>
            <a:off x="5354775" y="1584950"/>
            <a:ext cx="375000" cy="3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2</a:t>
            </a:r>
            <a:endParaRPr baseline="-25000"/>
          </a:p>
        </p:txBody>
      </p:sp>
      <p:sp>
        <p:nvSpPr>
          <p:cNvPr id="140" name="Google Shape;140;p20"/>
          <p:cNvSpPr/>
          <p:nvPr/>
        </p:nvSpPr>
        <p:spPr>
          <a:xfrm>
            <a:off x="5354925" y="1937150"/>
            <a:ext cx="375000" cy="3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3</a:t>
            </a:r>
            <a:endParaRPr baseline="-25000"/>
          </a:p>
        </p:txBody>
      </p:sp>
      <p:sp>
        <p:nvSpPr>
          <p:cNvPr id="141" name="Google Shape;141;p20"/>
          <p:cNvSpPr/>
          <p:nvPr/>
        </p:nvSpPr>
        <p:spPr>
          <a:xfrm>
            <a:off x="5354925" y="2295750"/>
            <a:ext cx="375000" cy="3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4</a:t>
            </a:r>
            <a:endParaRPr baseline="-25000"/>
          </a:p>
        </p:txBody>
      </p:sp>
      <p:sp>
        <p:nvSpPr>
          <p:cNvPr id="142" name="Google Shape;142;p20"/>
          <p:cNvSpPr/>
          <p:nvPr/>
        </p:nvSpPr>
        <p:spPr>
          <a:xfrm>
            <a:off x="6201875" y="1698649"/>
            <a:ext cx="1203606" cy="417960"/>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Linear Composite</a:t>
            </a:r>
            <a:endParaRPr/>
          </a:p>
        </p:txBody>
      </p:sp>
      <p:sp>
        <p:nvSpPr>
          <p:cNvPr id="143" name="Google Shape;143;p20"/>
          <p:cNvSpPr/>
          <p:nvPr/>
        </p:nvSpPr>
        <p:spPr>
          <a:xfrm>
            <a:off x="7739675" y="1698675"/>
            <a:ext cx="986400" cy="4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Response</a:t>
            </a:r>
            <a:endParaRPr/>
          </a:p>
        </p:txBody>
      </p:sp>
      <p:cxnSp>
        <p:nvCxnSpPr>
          <p:cNvPr id="144" name="Google Shape;144;p20"/>
          <p:cNvCxnSpPr>
            <a:stCxn id="138" idx="3"/>
            <a:endCxn id="142" idx="1"/>
          </p:cNvCxnSpPr>
          <p:nvPr/>
        </p:nvCxnSpPr>
        <p:spPr>
          <a:xfrm>
            <a:off x="5729775" y="1405975"/>
            <a:ext cx="472200" cy="5016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20"/>
          <p:cNvCxnSpPr>
            <a:stCxn id="139" idx="3"/>
            <a:endCxn id="142" idx="1"/>
          </p:cNvCxnSpPr>
          <p:nvPr/>
        </p:nvCxnSpPr>
        <p:spPr>
          <a:xfrm>
            <a:off x="5729775" y="1761050"/>
            <a:ext cx="472200" cy="1467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0"/>
          <p:cNvCxnSpPr>
            <a:stCxn id="140" idx="3"/>
            <a:endCxn id="142" idx="1"/>
          </p:cNvCxnSpPr>
          <p:nvPr/>
        </p:nvCxnSpPr>
        <p:spPr>
          <a:xfrm flipH="1" rot="10800000">
            <a:off x="5729925" y="1907750"/>
            <a:ext cx="471900" cy="2055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0"/>
          <p:cNvCxnSpPr>
            <a:stCxn id="141" idx="3"/>
            <a:endCxn id="142" idx="1"/>
          </p:cNvCxnSpPr>
          <p:nvPr/>
        </p:nvCxnSpPr>
        <p:spPr>
          <a:xfrm flipH="1" rot="10800000">
            <a:off x="5729925" y="1907550"/>
            <a:ext cx="471900" cy="5643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0"/>
          <p:cNvCxnSpPr>
            <a:stCxn id="142" idx="3"/>
            <a:endCxn id="143" idx="1"/>
          </p:cNvCxnSpPr>
          <p:nvPr/>
        </p:nvCxnSpPr>
        <p:spPr>
          <a:xfrm>
            <a:off x="7405481" y="1907629"/>
            <a:ext cx="334200" cy="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20"/>
          <p:cNvSpPr txBox="1"/>
          <p:nvPr/>
        </p:nvSpPr>
        <p:spPr>
          <a:xfrm>
            <a:off x="7739675" y="2259700"/>
            <a:ext cx="986400" cy="3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Roboto"/>
                <a:ea typeface="Roboto"/>
                <a:cs typeface="Roboto"/>
                <a:sym typeface="Roboto"/>
              </a:rPr>
              <a:t>Y = Xβ + ε</a:t>
            </a:r>
            <a:endParaRPr b="1" sz="13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a:t>
            </a:r>
            <a:r>
              <a:rPr lang="en"/>
              <a:t> Component Regression (PCR) </a:t>
            </a:r>
            <a:endParaRPr/>
          </a:p>
        </p:txBody>
      </p:sp>
      <p:sp>
        <p:nvSpPr>
          <p:cNvPr id="155" name="Google Shape;155;p21"/>
          <p:cNvSpPr txBox="1"/>
          <p:nvPr>
            <p:ph idx="1" type="body"/>
          </p:nvPr>
        </p:nvSpPr>
        <p:spPr>
          <a:xfrm>
            <a:off x="162075" y="1086025"/>
            <a:ext cx="4843200" cy="37704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300"/>
              <a:t>L</a:t>
            </a:r>
            <a:r>
              <a:rPr lang="en" sz="1300"/>
              <a:t>inear combinations of the predictive variables are extracting information from a higher dimensional data by projecting it to a lower dimension.</a:t>
            </a:r>
            <a:endParaRPr sz="1300"/>
          </a:p>
          <a:p>
            <a:pPr indent="-304800" lvl="1" marL="914400" rtl="0" algn="l">
              <a:lnSpc>
                <a:spcPct val="100000"/>
              </a:lnSpc>
              <a:spcBef>
                <a:spcPts val="0"/>
              </a:spcBef>
              <a:spcAft>
                <a:spcPts val="0"/>
              </a:spcAft>
              <a:buSzPts val="1200"/>
              <a:buChar char="➢"/>
            </a:pPr>
            <a:r>
              <a:rPr lang="en" sz="1200"/>
              <a:t>Standardized Linear Combination (SLC) of </a:t>
            </a:r>
            <a:r>
              <a:rPr lang="en" sz="1200"/>
              <a:t>the </a:t>
            </a:r>
            <a:r>
              <a:rPr lang="en" sz="1200"/>
              <a:t>data-matrix </a:t>
            </a:r>
            <a:r>
              <a:rPr b="1" i="1" lang="en" sz="1200"/>
              <a:t>X</a:t>
            </a:r>
            <a:r>
              <a:rPr lang="en" sz="1200"/>
              <a:t> is based on the EV decomposition of the Variance-Covariance or correlation matrix </a:t>
            </a:r>
            <a:r>
              <a:rPr b="1" lang="en" sz="1200"/>
              <a:t>∑</a:t>
            </a:r>
            <a:r>
              <a:rPr lang="en" sz="1200"/>
              <a:t> of </a:t>
            </a:r>
            <a:r>
              <a:rPr b="1" lang="en" sz="1200"/>
              <a:t>X</a:t>
            </a:r>
            <a:r>
              <a:rPr lang="en" sz="1200"/>
              <a:t>. </a:t>
            </a:r>
            <a:endParaRPr sz="1200"/>
          </a:p>
          <a:p>
            <a:pPr indent="-311150" lvl="0" marL="457200" rtl="0" algn="l">
              <a:lnSpc>
                <a:spcPct val="100000"/>
              </a:lnSpc>
              <a:spcBef>
                <a:spcPts val="1000"/>
              </a:spcBef>
              <a:spcAft>
                <a:spcPts val="0"/>
              </a:spcAft>
              <a:buSzPts val="1300"/>
              <a:buChar char="❖"/>
            </a:pPr>
            <a:r>
              <a:rPr lang="en" sz="1300"/>
              <a:t>1st Principal Component (PC1):</a:t>
            </a:r>
            <a:endParaRPr sz="1300"/>
          </a:p>
          <a:p>
            <a:pPr indent="-304800" lvl="1" marL="914400" rtl="0" algn="l">
              <a:lnSpc>
                <a:spcPct val="100000"/>
              </a:lnSpc>
              <a:spcBef>
                <a:spcPts val="0"/>
              </a:spcBef>
              <a:spcAft>
                <a:spcPts val="0"/>
              </a:spcAft>
              <a:buSzPts val="1200"/>
              <a:buChar char="➢"/>
            </a:pPr>
            <a:r>
              <a:rPr b="1" i="1" lang="en" sz="1200"/>
              <a:t>λ</a:t>
            </a:r>
            <a:r>
              <a:rPr lang="en" sz="1200"/>
              <a:t> with the largest absolute value will show that the data have the largest variance along its </a:t>
            </a:r>
            <a:r>
              <a:rPr b="1" i="1" lang="en" sz="1200"/>
              <a:t>e</a:t>
            </a:r>
            <a:endParaRPr sz="1200"/>
          </a:p>
          <a:p>
            <a:pPr indent="-311150" lvl="0" marL="457200" rtl="0" algn="l">
              <a:lnSpc>
                <a:spcPct val="100000"/>
              </a:lnSpc>
              <a:spcBef>
                <a:spcPts val="1000"/>
              </a:spcBef>
              <a:spcAft>
                <a:spcPts val="0"/>
              </a:spcAft>
              <a:buSzPts val="1300"/>
              <a:buChar char="❖"/>
            </a:pPr>
            <a:r>
              <a:rPr lang="en" sz="1300"/>
              <a:t>2nd Principal Component (PC2):</a:t>
            </a:r>
            <a:endParaRPr sz="1300"/>
          </a:p>
          <a:p>
            <a:pPr indent="-304800" lvl="1" marL="914400" rtl="0" algn="l">
              <a:lnSpc>
                <a:spcPct val="100000"/>
              </a:lnSpc>
              <a:spcBef>
                <a:spcPts val="0"/>
              </a:spcBef>
              <a:spcAft>
                <a:spcPts val="0"/>
              </a:spcAft>
              <a:buSzPts val="1200"/>
              <a:buChar char="➢"/>
            </a:pPr>
            <a:r>
              <a:rPr lang="en" sz="1200"/>
              <a:t>the direction with maximum variation left in data, orthogonal to 1st PC. </a:t>
            </a:r>
            <a:endParaRPr sz="1200"/>
          </a:p>
          <a:p>
            <a:pPr indent="-311150" lvl="0" marL="457200" rtl="0" algn="l">
              <a:lnSpc>
                <a:spcPct val="100000"/>
              </a:lnSpc>
              <a:spcBef>
                <a:spcPts val="1000"/>
              </a:spcBef>
              <a:spcAft>
                <a:spcPts val="1000"/>
              </a:spcAft>
              <a:buSzPts val="1300"/>
              <a:buChar char="❖"/>
            </a:pPr>
            <a:r>
              <a:rPr lang="en" sz="1300"/>
              <a:t>In general, only few directions manage to capture most of the variability in the data.</a:t>
            </a:r>
            <a:endParaRPr sz="1300"/>
          </a:p>
        </p:txBody>
      </p:sp>
      <p:sp>
        <p:nvSpPr>
          <p:cNvPr id="156" name="Google Shape;156;p21"/>
          <p:cNvSpPr txBox="1"/>
          <p:nvPr/>
        </p:nvSpPr>
        <p:spPr>
          <a:xfrm>
            <a:off x="8081100" y="0"/>
            <a:ext cx="10629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Samantha</a:t>
            </a:r>
            <a:endParaRPr>
              <a:latin typeface="Roboto"/>
              <a:ea typeface="Roboto"/>
              <a:cs typeface="Roboto"/>
              <a:sym typeface="Roboto"/>
            </a:endParaRPr>
          </a:p>
        </p:txBody>
      </p:sp>
      <p:sp>
        <p:nvSpPr>
          <p:cNvPr id="157" name="Google Shape;157;p21"/>
          <p:cNvSpPr/>
          <p:nvPr/>
        </p:nvSpPr>
        <p:spPr>
          <a:xfrm>
            <a:off x="5535613" y="1424225"/>
            <a:ext cx="375000" cy="3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p:txBody>
      </p:sp>
      <p:sp>
        <p:nvSpPr>
          <p:cNvPr id="158" name="Google Shape;158;p21"/>
          <p:cNvSpPr/>
          <p:nvPr/>
        </p:nvSpPr>
        <p:spPr>
          <a:xfrm>
            <a:off x="5535463" y="1776425"/>
            <a:ext cx="375000" cy="3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2</a:t>
            </a:r>
            <a:endParaRPr baseline="-25000"/>
          </a:p>
        </p:txBody>
      </p:sp>
      <p:sp>
        <p:nvSpPr>
          <p:cNvPr id="159" name="Google Shape;159;p21"/>
          <p:cNvSpPr/>
          <p:nvPr/>
        </p:nvSpPr>
        <p:spPr>
          <a:xfrm>
            <a:off x="5535563" y="2098975"/>
            <a:ext cx="375000" cy="3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3</a:t>
            </a:r>
            <a:endParaRPr baseline="-25000"/>
          </a:p>
        </p:txBody>
      </p:sp>
      <p:sp>
        <p:nvSpPr>
          <p:cNvPr id="160" name="Google Shape;160;p21"/>
          <p:cNvSpPr/>
          <p:nvPr/>
        </p:nvSpPr>
        <p:spPr>
          <a:xfrm>
            <a:off x="5535613" y="2451175"/>
            <a:ext cx="375000" cy="3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r>
              <a:rPr baseline="-25000" lang="en"/>
              <a:t>4</a:t>
            </a:r>
            <a:endParaRPr baseline="-25000"/>
          </a:p>
        </p:txBody>
      </p:sp>
      <p:sp>
        <p:nvSpPr>
          <p:cNvPr id="161" name="Google Shape;161;p21"/>
          <p:cNvSpPr/>
          <p:nvPr/>
        </p:nvSpPr>
        <p:spPr>
          <a:xfrm>
            <a:off x="7308326" y="1921700"/>
            <a:ext cx="864648" cy="359100"/>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Linear Composite</a:t>
            </a:r>
            <a:endParaRPr sz="900"/>
          </a:p>
        </p:txBody>
      </p:sp>
      <p:sp>
        <p:nvSpPr>
          <p:cNvPr id="162" name="Google Shape;162;p21"/>
          <p:cNvSpPr/>
          <p:nvPr/>
        </p:nvSpPr>
        <p:spPr>
          <a:xfrm>
            <a:off x="8429100" y="1992200"/>
            <a:ext cx="714900" cy="2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Response</a:t>
            </a:r>
            <a:endParaRPr sz="900"/>
          </a:p>
        </p:txBody>
      </p:sp>
      <p:cxnSp>
        <p:nvCxnSpPr>
          <p:cNvPr id="163" name="Google Shape;163;p21"/>
          <p:cNvCxnSpPr>
            <a:stCxn id="157" idx="3"/>
            <a:endCxn id="164" idx="2"/>
          </p:cNvCxnSpPr>
          <p:nvPr/>
        </p:nvCxnSpPr>
        <p:spPr>
          <a:xfrm flipH="1" rot="10800000">
            <a:off x="5910613" y="1590725"/>
            <a:ext cx="507600" cy="96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1"/>
          <p:cNvCxnSpPr>
            <a:stCxn id="158" idx="3"/>
            <a:endCxn id="166" idx="2"/>
          </p:cNvCxnSpPr>
          <p:nvPr/>
        </p:nvCxnSpPr>
        <p:spPr>
          <a:xfrm>
            <a:off x="5910463" y="1952525"/>
            <a:ext cx="507900" cy="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1"/>
          <p:cNvCxnSpPr>
            <a:stCxn id="159" idx="3"/>
            <a:endCxn id="168" idx="2"/>
          </p:cNvCxnSpPr>
          <p:nvPr/>
        </p:nvCxnSpPr>
        <p:spPr>
          <a:xfrm>
            <a:off x="5910563" y="2275075"/>
            <a:ext cx="5076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1"/>
          <p:cNvCxnSpPr>
            <a:stCxn id="160" idx="3"/>
            <a:endCxn id="170" idx="2"/>
          </p:cNvCxnSpPr>
          <p:nvPr/>
        </p:nvCxnSpPr>
        <p:spPr>
          <a:xfrm>
            <a:off x="5910613" y="2627275"/>
            <a:ext cx="507600" cy="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1"/>
          <p:cNvCxnSpPr>
            <a:stCxn id="161" idx="3"/>
            <a:endCxn id="162" idx="1"/>
          </p:cNvCxnSpPr>
          <p:nvPr/>
        </p:nvCxnSpPr>
        <p:spPr>
          <a:xfrm>
            <a:off x="8172974" y="2101250"/>
            <a:ext cx="256200" cy="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21"/>
          <p:cNvSpPr txBox="1"/>
          <p:nvPr/>
        </p:nvSpPr>
        <p:spPr>
          <a:xfrm>
            <a:off x="8172975" y="3004075"/>
            <a:ext cx="1119900" cy="3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Roboto"/>
                <a:ea typeface="Roboto"/>
                <a:cs typeface="Roboto"/>
                <a:sym typeface="Roboto"/>
              </a:rPr>
              <a:t>Y = Xβ + ε</a:t>
            </a:r>
            <a:endParaRPr b="1" sz="1200">
              <a:latin typeface="Roboto"/>
              <a:ea typeface="Roboto"/>
              <a:cs typeface="Roboto"/>
              <a:sym typeface="Roboto"/>
            </a:endParaRPr>
          </a:p>
        </p:txBody>
      </p:sp>
      <p:sp>
        <p:nvSpPr>
          <p:cNvPr id="164" name="Google Shape;164;p21"/>
          <p:cNvSpPr/>
          <p:nvPr/>
        </p:nvSpPr>
        <p:spPr>
          <a:xfrm>
            <a:off x="6418300" y="1432775"/>
            <a:ext cx="524700" cy="315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a:t>
            </a:r>
            <a:r>
              <a:rPr lang="en" sz="1000"/>
              <a:t>C</a:t>
            </a:r>
            <a:endParaRPr sz="1000"/>
          </a:p>
        </p:txBody>
      </p:sp>
      <p:sp>
        <p:nvSpPr>
          <p:cNvPr id="166" name="Google Shape;166;p21"/>
          <p:cNvSpPr/>
          <p:nvPr/>
        </p:nvSpPr>
        <p:spPr>
          <a:xfrm>
            <a:off x="6418288" y="1794725"/>
            <a:ext cx="524700" cy="315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LC</a:t>
            </a:r>
            <a:endParaRPr sz="1000"/>
          </a:p>
        </p:txBody>
      </p:sp>
      <p:sp>
        <p:nvSpPr>
          <p:cNvPr id="168" name="Google Shape;168;p21"/>
          <p:cNvSpPr/>
          <p:nvPr/>
        </p:nvSpPr>
        <p:spPr>
          <a:xfrm>
            <a:off x="6418300" y="2117275"/>
            <a:ext cx="524700" cy="315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LC</a:t>
            </a:r>
            <a:endParaRPr sz="1000"/>
          </a:p>
        </p:txBody>
      </p:sp>
      <p:sp>
        <p:nvSpPr>
          <p:cNvPr id="170" name="Google Shape;170;p21"/>
          <p:cNvSpPr/>
          <p:nvPr/>
        </p:nvSpPr>
        <p:spPr>
          <a:xfrm>
            <a:off x="6418300" y="2469475"/>
            <a:ext cx="524700" cy="315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LC</a:t>
            </a:r>
            <a:endParaRPr sz="1000"/>
          </a:p>
        </p:txBody>
      </p:sp>
      <p:cxnSp>
        <p:nvCxnSpPr>
          <p:cNvPr id="173" name="Google Shape;173;p21"/>
          <p:cNvCxnSpPr>
            <a:stCxn id="157" idx="3"/>
            <a:endCxn id="166" idx="2"/>
          </p:cNvCxnSpPr>
          <p:nvPr/>
        </p:nvCxnSpPr>
        <p:spPr>
          <a:xfrm>
            <a:off x="5910613" y="1600325"/>
            <a:ext cx="507600" cy="3522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1"/>
          <p:cNvCxnSpPr>
            <a:stCxn id="158" idx="3"/>
            <a:endCxn id="168" idx="2"/>
          </p:cNvCxnSpPr>
          <p:nvPr/>
        </p:nvCxnSpPr>
        <p:spPr>
          <a:xfrm>
            <a:off x="5910463" y="1952525"/>
            <a:ext cx="507900" cy="3225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1"/>
          <p:cNvCxnSpPr>
            <a:stCxn id="159" idx="3"/>
            <a:endCxn id="170" idx="2"/>
          </p:cNvCxnSpPr>
          <p:nvPr/>
        </p:nvCxnSpPr>
        <p:spPr>
          <a:xfrm>
            <a:off x="5910563" y="2275075"/>
            <a:ext cx="507600" cy="3522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1"/>
          <p:cNvCxnSpPr>
            <a:stCxn id="160" idx="3"/>
            <a:endCxn id="164" idx="2"/>
          </p:cNvCxnSpPr>
          <p:nvPr/>
        </p:nvCxnSpPr>
        <p:spPr>
          <a:xfrm flipH="1" rot="10800000">
            <a:off x="5910613" y="1590475"/>
            <a:ext cx="507600" cy="10368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1"/>
          <p:cNvCxnSpPr>
            <a:stCxn id="159" idx="3"/>
            <a:endCxn id="164" idx="2"/>
          </p:cNvCxnSpPr>
          <p:nvPr/>
        </p:nvCxnSpPr>
        <p:spPr>
          <a:xfrm flipH="1" rot="10800000">
            <a:off x="5910563" y="1590475"/>
            <a:ext cx="507600" cy="6846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1"/>
          <p:cNvCxnSpPr>
            <a:stCxn id="158" idx="3"/>
            <a:endCxn id="164" idx="2"/>
          </p:cNvCxnSpPr>
          <p:nvPr/>
        </p:nvCxnSpPr>
        <p:spPr>
          <a:xfrm flipH="1" rot="10800000">
            <a:off x="5910463" y="1590725"/>
            <a:ext cx="507900" cy="3618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1"/>
          <p:cNvCxnSpPr>
            <a:stCxn id="157" idx="3"/>
            <a:endCxn id="168" idx="2"/>
          </p:cNvCxnSpPr>
          <p:nvPr/>
        </p:nvCxnSpPr>
        <p:spPr>
          <a:xfrm>
            <a:off x="5910613" y="1600325"/>
            <a:ext cx="507600" cy="6747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1"/>
          <p:cNvCxnSpPr>
            <a:stCxn id="157" idx="3"/>
            <a:endCxn id="170" idx="2"/>
          </p:cNvCxnSpPr>
          <p:nvPr/>
        </p:nvCxnSpPr>
        <p:spPr>
          <a:xfrm>
            <a:off x="5910613" y="1600325"/>
            <a:ext cx="507600" cy="10269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1"/>
          <p:cNvCxnSpPr>
            <a:stCxn id="160" idx="3"/>
            <a:endCxn id="168" idx="2"/>
          </p:cNvCxnSpPr>
          <p:nvPr/>
        </p:nvCxnSpPr>
        <p:spPr>
          <a:xfrm flipH="1" rot="10800000">
            <a:off x="5910613" y="2275075"/>
            <a:ext cx="507600" cy="3522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21"/>
          <p:cNvCxnSpPr>
            <a:stCxn id="160" idx="3"/>
            <a:endCxn id="166" idx="2"/>
          </p:cNvCxnSpPr>
          <p:nvPr/>
        </p:nvCxnSpPr>
        <p:spPr>
          <a:xfrm flipH="1" rot="10800000">
            <a:off x="5910613" y="1952575"/>
            <a:ext cx="507600" cy="6747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1"/>
          <p:cNvCxnSpPr>
            <a:stCxn id="159" idx="3"/>
            <a:endCxn id="166" idx="2"/>
          </p:cNvCxnSpPr>
          <p:nvPr/>
        </p:nvCxnSpPr>
        <p:spPr>
          <a:xfrm flipH="1" rot="10800000">
            <a:off x="5910563" y="1952575"/>
            <a:ext cx="507600" cy="3225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1"/>
          <p:cNvCxnSpPr>
            <a:stCxn id="158" idx="3"/>
            <a:endCxn id="170" idx="2"/>
          </p:cNvCxnSpPr>
          <p:nvPr/>
        </p:nvCxnSpPr>
        <p:spPr>
          <a:xfrm>
            <a:off x="5910463" y="1952525"/>
            <a:ext cx="507900" cy="6747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1"/>
          <p:cNvCxnSpPr>
            <a:stCxn id="164" idx="6"/>
            <a:endCxn id="161" idx="1"/>
          </p:cNvCxnSpPr>
          <p:nvPr/>
        </p:nvCxnSpPr>
        <p:spPr>
          <a:xfrm>
            <a:off x="6943000" y="1590575"/>
            <a:ext cx="365400" cy="5106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1"/>
          <p:cNvCxnSpPr>
            <a:stCxn id="166" idx="6"/>
            <a:endCxn id="161" idx="1"/>
          </p:cNvCxnSpPr>
          <p:nvPr/>
        </p:nvCxnSpPr>
        <p:spPr>
          <a:xfrm>
            <a:off x="6942988" y="1952525"/>
            <a:ext cx="365400" cy="1488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1"/>
          <p:cNvCxnSpPr>
            <a:stCxn id="168" idx="6"/>
            <a:endCxn id="161" idx="1"/>
          </p:cNvCxnSpPr>
          <p:nvPr/>
        </p:nvCxnSpPr>
        <p:spPr>
          <a:xfrm flipH="1" rot="10800000">
            <a:off x="6943000" y="2101375"/>
            <a:ext cx="365400" cy="1737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1"/>
          <p:cNvCxnSpPr>
            <a:stCxn id="170" idx="6"/>
            <a:endCxn id="161" idx="1"/>
          </p:cNvCxnSpPr>
          <p:nvPr/>
        </p:nvCxnSpPr>
        <p:spPr>
          <a:xfrm flipH="1" rot="10800000">
            <a:off x="6943000" y="2101375"/>
            <a:ext cx="365400" cy="52590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21"/>
          <p:cNvSpPr txBox="1"/>
          <p:nvPr/>
        </p:nvSpPr>
        <p:spPr>
          <a:xfrm>
            <a:off x="6291100" y="3004063"/>
            <a:ext cx="779100" cy="3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Roboto"/>
                <a:ea typeface="Roboto"/>
                <a:cs typeface="Roboto"/>
                <a:sym typeface="Roboto"/>
              </a:rPr>
              <a:t>T = XW</a:t>
            </a:r>
            <a:endParaRPr b="1" sz="1200">
              <a:latin typeface="Roboto"/>
              <a:ea typeface="Roboto"/>
              <a:cs typeface="Roboto"/>
              <a:sym typeface="Roboto"/>
            </a:endParaRPr>
          </a:p>
        </p:txBody>
      </p:sp>
      <p:sp>
        <p:nvSpPr>
          <p:cNvPr id="190" name="Google Shape;190;p21"/>
          <p:cNvSpPr txBox="1"/>
          <p:nvPr/>
        </p:nvSpPr>
        <p:spPr>
          <a:xfrm>
            <a:off x="7246275" y="3004075"/>
            <a:ext cx="1002900" cy="3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Roboto"/>
                <a:ea typeface="Roboto"/>
                <a:cs typeface="Roboto"/>
                <a:sym typeface="Roboto"/>
              </a:rPr>
              <a:t>Y = TP + ε</a:t>
            </a:r>
            <a:endParaRPr b="1"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